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102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201168" y="5074920"/>
            <a:ext cx="8942832" cy="6400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502920"/>
            <a:ext cx="1371600" cy="1371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457200" y="475488"/>
            <a:ext cx="2468880" cy="347472"/>
          </a:xfrm>
          <a:prstGeom prst="roundRect">
            <a:avLst>
              <a:gd name="adj" fmla="val 50000"/>
            </a:avLst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457200" y="475488"/>
            <a:ext cx="2468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457200" y="987552"/>
            <a:ext cx="667512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des défaillances</a:t>
            </a:r>
            <a:endParaRPr lang="en-US" sz="4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investigations OOS / OOT</a:t>
            </a:r>
            <a:endParaRPr lang="en-US" sz="4000" dirty="0"/>
          </a:p>
        </p:txBody>
      </p:sp>
      <p:sp>
        <p:nvSpPr>
          <p:cNvPr id="8" name="Text 5"/>
          <p:cNvSpPr/>
          <p:nvPr/>
        </p:nvSpPr>
        <p:spPr>
          <a:xfrm>
            <a:off x="457200" y="2176272"/>
            <a:ext cx="66751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laboratoire HPLC</a:t>
            </a:r>
            <a:endParaRPr lang="en-US" sz="2600" dirty="0"/>
          </a:p>
        </p:txBody>
      </p:sp>
      <p:sp>
        <p:nvSpPr>
          <p:cNvPr id="9" name="Shape 6"/>
          <p:cNvSpPr/>
          <p:nvPr/>
        </p:nvSpPr>
        <p:spPr>
          <a:xfrm>
            <a:off x="457200" y="2743200"/>
            <a:ext cx="4572000" cy="36576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457200" y="2852928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BBBB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la détection à la cause racine : approche statistique et réglementaire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457200" y="3364992"/>
            <a:ext cx="1065276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457200" y="3364992"/>
            <a:ext cx="1065276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/ OOT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1650492" y="3364992"/>
            <a:ext cx="1257300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1650492" y="3364992"/>
            <a:ext cx="125730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&amp; 2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3035808" y="3364992"/>
            <a:ext cx="1545336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3035808" y="3364992"/>
            <a:ext cx="1545336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de Grubbs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4709160" y="3364992"/>
            <a:ext cx="681228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4709160" y="3364992"/>
            <a:ext cx="68122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</a:t>
            </a:r>
            <a:endParaRPr lang="en-US" sz="1000" dirty="0"/>
          </a:p>
        </p:txBody>
      </p:sp>
      <p:sp>
        <p:nvSpPr>
          <p:cNvPr id="19" name="Shape 16"/>
          <p:cNvSpPr/>
          <p:nvPr/>
        </p:nvSpPr>
        <p:spPr>
          <a:xfrm>
            <a:off x="5518404" y="3364992"/>
            <a:ext cx="1257300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7"/>
          <p:cNvSpPr/>
          <p:nvPr/>
        </p:nvSpPr>
        <p:spPr>
          <a:xfrm>
            <a:off x="5518404" y="3364992"/>
            <a:ext cx="125730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 FDA</a:t>
            </a:r>
            <a:endParaRPr lang="en-US" sz="1000" dirty="0"/>
          </a:p>
        </p:txBody>
      </p:sp>
      <p:sp>
        <p:nvSpPr>
          <p:cNvPr id="21" name="Shape 18"/>
          <p:cNvSpPr/>
          <p:nvPr/>
        </p:nvSpPr>
        <p:spPr>
          <a:xfrm>
            <a:off x="6903720" y="3364992"/>
            <a:ext cx="777240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6903720" y="3364992"/>
            <a:ext cx="777240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ALCOA+</a:t>
            </a:r>
            <a:endParaRPr lang="en-US" sz="1000" dirty="0"/>
          </a:p>
        </p:txBody>
      </p:sp>
      <p:sp>
        <p:nvSpPr>
          <p:cNvPr id="23" name="Shape 20"/>
          <p:cNvSpPr/>
          <p:nvPr/>
        </p:nvSpPr>
        <p:spPr>
          <a:xfrm>
            <a:off x="7808976" y="3364992"/>
            <a:ext cx="1161288" cy="265176"/>
          </a:xfrm>
          <a:prstGeom prst="roundRect">
            <a:avLst>
              <a:gd name="adj" fmla="val 48276"/>
            </a:avLst>
          </a:prstGeom>
          <a:solidFill>
            <a:srgbClr val="163452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7808976" y="3364992"/>
            <a:ext cx="11612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Prévention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457200" y="4681728"/>
            <a:ext cx="8229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R,BERKANI |  </a:t>
            </a: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Pharmaceutique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9.4  Phase 2 — Quand et comment l'initier ?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de déclenchement et outils statistiques avancés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92608" y="1005840"/>
            <a:ext cx="4023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de passage en Phase 2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92608" y="1335024"/>
            <a:ext cx="4023360" cy="457200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402336" y="1435608"/>
            <a:ext cx="182880" cy="182880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658368" y="1371600"/>
            <a:ext cx="35478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Aucune cause analytique identifiée en Phase 1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92608" y="1847088"/>
            <a:ext cx="4023360" cy="457200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402336" y="1947672"/>
            <a:ext cx="182880" cy="182880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658368" y="1883664"/>
            <a:ext cx="35478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reproductible sur plusieurs préparations indépendantes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292608" y="2359152"/>
            <a:ext cx="4023360" cy="457200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02336" y="2459736"/>
            <a:ext cx="182880" cy="182880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658368" y="2395728"/>
            <a:ext cx="35478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concerne un paramètre critique (impact patient potentiel)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92608" y="2871216"/>
            <a:ext cx="4023360" cy="457200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402336" y="2971800"/>
            <a:ext cx="182880" cy="182880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658368" y="2907792"/>
            <a:ext cx="3547872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 déjà distribué ou en cours de distribution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92608" y="3438144"/>
            <a:ext cx="4023360" cy="7132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292608" y="3438144"/>
            <a:ext cx="45720" cy="7132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02336" y="3474720"/>
            <a:ext cx="3785616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Dans notre cas (OOS-2026-047) :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02336" y="3712464"/>
            <a:ext cx="3785616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analytique identifiée en Phase 1</a:t>
            </a:r>
            <a:endParaRPr lang="en-US" sz="11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NON REQUISE ✓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4498848" y="1005840"/>
            <a:ext cx="4343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Outils Phase 2 (si nécessaire)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4498848" y="1335024"/>
            <a:ext cx="4343400" cy="1042416"/>
          </a:xfrm>
          <a:prstGeom prst="rect">
            <a:avLst/>
          </a:prstGeom>
          <a:solidFill>
            <a:srgbClr val="FFFFFF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590288" y="1426464"/>
            <a:ext cx="329184" cy="329184"/>
          </a:xfrm>
          <a:prstGeom prst="ellipse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590288" y="142646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4992624" y="1426464"/>
            <a:ext cx="3749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5E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t — Lot OOS vs lots historiques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992624" y="1719072"/>
            <a:ext cx="3749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p-value = 0,537 ≥ 0,05 → pas de différence</a:t>
            </a: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 95 % [-0,018 ; +0,030] contient 0 → lot conforme aux historiques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4498848" y="2450592"/>
            <a:ext cx="4343400" cy="1042416"/>
          </a:xfrm>
          <a:prstGeom prst="rect">
            <a:avLst/>
          </a:prstGeom>
          <a:solidFill>
            <a:srgbClr val="FFFFFF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4590288" y="2542032"/>
            <a:ext cx="329184" cy="32918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590288" y="254203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4992624" y="2542032"/>
            <a:ext cx="3749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2 facteurs — Sources de variabilité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992624" y="2834640"/>
            <a:ext cx="3749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84,2 % variabilité : sous-lots (p=0,000)</a:t>
            </a: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Préparation analytique : p=0,685 non significatif</a:t>
            </a: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racine → procédé de fabrication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4498848" y="3566160"/>
            <a:ext cx="4343400" cy="1042416"/>
          </a:xfrm>
          <a:prstGeom prst="rect">
            <a:avLst/>
          </a:prstGeom>
          <a:solidFill>
            <a:srgbClr val="FFFFFF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590288" y="3657600"/>
            <a:ext cx="329184" cy="329184"/>
          </a:xfrm>
          <a:prstGeom prst="ellipse">
            <a:avLst/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590288" y="365760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4992624" y="3657600"/>
            <a:ext cx="3749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12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Diagramme de Pareto — 50 investigations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4992624" y="3950208"/>
            <a:ext cx="3749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2 causes (60 %) : préparation + intégration</a:t>
            </a: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Principe 80/20 → prioriser vérifications</a:t>
            </a:r>
            <a:endParaRPr lang="en-US" sz="1050" dirty="0"/>
          </a:p>
        </p:txBody>
      </p:sp>
      <p:sp>
        <p:nvSpPr>
          <p:cNvPr id="39" name="Text 37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0" name="Text 38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16</a:t>
            </a:r>
            <a:endParaRPr lang="en-US" sz="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9.4.3  Outils statistiques Phase 2 — ANOVA et Test 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Minitab : Stat &gt; ANOVA &gt; Balanced ANOVA  |  Stat &gt; Basic Statistics &gt; 2-Sample t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92608" y="1024128"/>
            <a:ext cx="41605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5E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t — Lot OOS vs lots historiques</a:t>
            </a:r>
            <a:endParaRPr lang="en-US" sz="125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335024"/>
          <a:ext cx="4160520" cy="9144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Moy. Imp_A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σ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111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CARD-2026-080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0,11 %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111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CARD-2026-082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0,13 %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111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CARD-2026-084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0,12 %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111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CARD-2026-086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0,14 %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0,03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1111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CARD-2026-088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0,13 %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Shape 5"/>
          <p:cNvSpPr/>
          <p:nvPr/>
        </p:nvSpPr>
        <p:spPr>
          <a:xfrm>
            <a:off x="292608" y="3456432"/>
            <a:ext cx="4160520" cy="1298448"/>
          </a:xfrm>
          <a:prstGeom prst="rect">
            <a:avLst/>
          </a:prstGeom>
          <a:solidFill>
            <a:srgbClr val="2C3E50"/>
          </a:solidFill>
          <a:ln w="12700">
            <a:solidFill>
              <a:srgbClr val="2C3E5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384048" y="3493008"/>
            <a:ext cx="39776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39C1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Sortie Minitab — 2-Sample t</a:t>
            </a:r>
            <a:endParaRPr lang="en-US" sz="950" dirty="0"/>
          </a:p>
        </p:txBody>
      </p:sp>
      <p:sp>
        <p:nvSpPr>
          <p:cNvPr id="10" name="Text 7"/>
          <p:cNvSpPr/>
          <p:nvPr/>
        </p:nvSpPr>
        <p:spPr>
          <a:xfrm>
            <a:off x="384048" y="3712464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99FF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p-value = 0,537  (≥ 0,05)</a:t>
            </a:r>
            <a:endParaRPr lang="en-US" sz="950" dirty="0"/>
          </a:p>
        </p:txBody>
      </p:sp>
      <p:sp>
        <p:nvSpPr>
          <p:cNvPr id="11" name="Text 8"/>
          <p:cNvSpPr/>
          <p:nvPr/>
        </p:nvSpPr>
        <p:spPr>
          <a:xfrm>
            <a:off x="384048" y="3913632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ADD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IC 95 % différence : [-0,018 ; +0,030]</a:t>
            </a:r>
            <a:endParaRPr lang="en-US" sz="950" dirty="0"/>
          </a:p>
        </p:txBody>
      </p:sp>
      <p:sp>
        <p:nvSpPr>
          <p:cNvPr id="7" name="Text 9"/>
          <p:cNvSpPr/>
          <p:nvPr/>
        </p:nvSpPr>
        <p:spPr>
          <a:xfrm>
            <a:off x="384048" y="4114800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ADD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→ Contient 0 → aucune différence</a:t>
            </a:r>
            <a:endParaRPr lang="en-US" sz="950" dirty="0"/>
          </a:p>
        </p:txBody>
      </p:sp>
      <p:sp>
        <p:nvSpPr>
          <p:cNvPr id="13" name="Text 10"/>
          <p:cNvSpPr/>
          <p:nvPr/>
        </p:nvSpPr>
        <p:spPr>
          <a:xfrm>
            <a:off x="384048" y="4315968"/>
            <a:ext cx="39776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99FF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→ Lot OOS équivalent aux historiques ✓</a:t>
            </a:r>
            <a:endParaRPr lang="en-US" sz="950" dirty="0"/>
          </a:p>
        </p:txBody>
      </p:sp>
      <p:sp>
        <p:nvSpPr>
          <p:cNvPr id="14" name="Text 11"/>
          <p:cNvSpPr/>
          <p:nvPr/>
        </p:nvSpPr>
        <p:spPr>
          <a:xfrm>
            <a:off x="4617720" y="1024128"/>
            <a:ext cx="42062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ANOVA 2 facteurs — Sources de variabilité</a:t>
            </a:r>
            <a:endParaRPr lang="en-US" sz="1250" dirty="0"/>
          </a:p>
        </p:txBody>
      </p:sp>
      <p:sp>
        <p:nvSpPr>
          <p:cNvPr id="15" name="Text 12"/>
          <p:cNvSpPr/>
          <p:nvPr/>
        </p:nvSpPr>
        <p:spPr>
          <a:xfrm>
            <a:off x="4617720" y="1316736"/>
            <a:ext cx="42062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: 3 sous-lots × 2 préparations × 2 injections = 12 mesures</a:t>
            </a:r>
            <a:endParaRPr lang="en-US" sz="1000" dirty="0"/>
          </a:p>
        </p:txBody>
      </p:sp>
      <p:graphicFrame>
        <p:nvGraphicFramePr>
          <p:cNvPr id="23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617720" y="1591056"/>
          <a:ext cx="4224528" cy="91440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Source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DL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CM ajust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p-value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0E665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Sous-lot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2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2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0,029033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2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0E665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158,36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2E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0A5C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0,000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F2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Préparation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0,000033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7F8C8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0,685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Sous-lot × Prép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0,000033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0,838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Erreur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0,000183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Total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Shape 13"/>
          <p:cNvSpPr/>
          <p:nvPr/>
        </p:nvSpPr>
        <p:spPr>
          <a:xfrm>
            <a:off x="4617720" y="3291840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4"/>
          <p:cNvSpPr/>
          <p:nvPr/>
        </p:nvSpPr>
        <p:spPr>
          <a:xfrm>
            <a:off x="4828032" y="3273552"/>
            <a:ext cx="398678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84,2 % variabilité : différences entre sous-lots (p=0,000)</a:t>
            </a:r>
            <a:endParaRPr lang="en-US" sz="1100" dirty="0"/>
          </a:p>
        </p:txBody>
      </p:sp>
      <p:sp>
        <p:nvSpPr>
          <p:cNvPr id="19" name="Shape 15"/>
          <p:cNvSpPr/>
          <p:nvPr/>
        </p:nvSpPr>
        <p:spPr>
          <a:xfrm>
            <a:off x="4617720" y="3694176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6"/>
          <p:cNvSpPr/>
          <p:nvPr/>
        </p:nvSpPr>
        <p:spPr>
          <a:xfrm>
            <a:off x="4828032" y="3675888"/>
            <a:ext cx="398678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Préparation analytique : p=0,685 → non significatif</a:t>
            </a:r>
            <a:endParaRPr lang="en-US" sz="1100" dirty="0"/>
          </a:p>
        </p:txBody>
      </p:sp>
      <p:sp>
        <p:nvSpPr>
          <p:cNvPr id="21" name="Shape 17"/>
          <p:cNvSpPr/>
          <p:nvPr/>
        </p:nvSpPr>
        <p:spPr>
          <a:xfrm>
            <a:off x="4617720" y="4096512"/>
            <a:ext cx="146304" cy="14630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8"/>
          <p:cNvSpPr/>
          <p:nvPr/>
        </p:nvSpPr>
        <p:spPr>
          <a:xfrm>
            <a:off x="4828032" y="4078224"/>
            <a:ext cx="3986784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racine → procédé de fabrication, pas la méthode</a:t>
            </a:r>
            <a:endParaRPr lang="en-US" sz="1100" dirty="0"/>
          </a:p>
        </p:txBody>
      </p:sp>
      <p:sp>
        <p:nvSpPr>
          <p:cNvPr id="16" name="Text 19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24" name="Text 20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16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9.5  Rapport d'Investigation OOS — N° OOS-2026-047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 type conforme aux exigences FDA / EU GMP — 6 sections obligatoires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92608" y="1005840"/>
            <a:ext cx="45720" cy="932688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384048" y="1088136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84048" y="1088136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68096" y="1097280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5E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de l'OOS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768096" y="1389888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: Impureté A = 0,28 % | Spec ≤ 0,20 % | Écart +40 %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Contexte : SST %RSD 0,11 % ✓ | Blanc ✓ | Autres Prép : 0,10–0,14 %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626864" y="1005840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626864" y="1005840"/>
            <a:ext cx="45720" cy="932688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4718304" y="1088136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718304" y="1088136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5102352" y="1097280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Investigation préliminaire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102352" y="1389888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vérifications techniques ✓ | Grubbs p=0,005 → outlier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: 0,28 → 0,12 % | Écart 57 % &gt;&gt; %RSD val. 4,2 %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" y="2048256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92608" y="2048256"/>
            <a:ext cx="45720" cy="932688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384048" y="2130552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84048" y="2130552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68096" y="2139696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Actions correctives et préventives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768096" y="2432304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Immédiat : nouvelle Prép → 0,13 % ✓ | Lot libéré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Préventif : SOP mise à jour | Formation | Maintenance injecteur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626864" y="2048256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4626864" y="2048256"/>
            <a:ext cx="45720" cy="932688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4718304" y="2130552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718304" y="2130552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5102352" y="2139696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Évaluation de l'impact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5102352" y="2432304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 CARD-2026-089 : aucun impact (cause analytique)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Autres lots : aucun | Méthode : confirmée valide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292608" y="3090672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292608" y="3090672"/>
            <a:ext cx="45720" cy="932688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384048" y="3172968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84048" y="3172968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768096" y="3182112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7770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768096" y="3474720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OOS-2026-047 clos. Cause : injection défectueuse (bulle d'air).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 CARD-2026-089 approuvé pour libération. ✓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4626864" y="3090672"/>
            <a:ext cx="4114800" cy="932688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4626864" y="3090672"/>
            <a:ext cx="45720" cy="932688"/>
          </a:xfrm>
          <a:prstGeom prst="rect">
            <a:avLst/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4718304" y="3172968"/>
            <a:ext cx="320040" cy="256032"/>
          </a:xfrm>
          <a:prstGeom prst="roundRect">
            <a:avLst>
              <a:gd name="adj" fmla="val 25000"/>
            </a:avLst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718304" y="3172968"/>
            <a:ext cx="320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5102352" y="3182112"/>
            <a:ext cx="35478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12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Approbations &amp; ALCOA+</a:t>
            </a:r>
            <a:endParaRPr lang="en-US" sz="1200" dirty="0"/>
          </a:p>
        </p:txBody>
      </p:sp>
      <p:sp>
        <p:nvSpPr>
          <p:cNvPr id="41" name="Text 39"/>
          <p:cNvSpPr/>
          <p:nvPr/>
        </p:nvSpPr>
        <p:spPr>
          <a:xfrm>
            <a:off x="5102352" y="3474720"/>
            <a:ext cx="354787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Analyste Rachid B. (18/04) | Dr. A. Martin QC (18/04) | Mme S. Leroy AQ (19/04)</a:t>
            </a: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brutes Empower3 archivées | Projet Minitab verrouillé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3" name="Text 41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16</a:t>
            </a:r>
            <a:endParaRPr lang="en-US" sz="8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9.5.2  Checklist de conformité réglementaire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critères pour un rapport OOS défendable en inspection FDA / ANSM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84048" y="115214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115214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13232" y="109728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complète de l'OOS (paramètre, valeur, spécification, écart)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2608" y="164592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84048" y="179222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84048" y="179222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13232" y="173736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Contexte analytique documenté (SST, blancs, autres résultats du lot)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2608" y="228600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84048" y="243230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84048" y="243230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13232" y="237744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vérifications techniques listées et complétées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2608" y="292608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384048" y="307238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84048" y="307238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13232" y="301752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analyses statistiques justifiées et interprétées correctement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92608" y="356616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84048" y="371246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84048" y="371246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713232" y="365760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cause analytique identifiée avec preuves techniques ET statistiques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292608" y="420624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384048" y="435254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84048" y="435254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713232" y="429768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décision documentée (exclusion justifiée OU passage en Phase 2)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754880" y="1005840"/>
            <a:ext cx="4206240" cy="566928"/>
          </a:xfrm>
          <a:prstGeom prst="rect">
            <a:avLst/>
          </a:prstGeom>
          <a:solidFill>
            <a:srgbClr val="FEF9E7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846320" y="1152144"/>
            <a:ext cx="256032" cy="256032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846320" y="115214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5175504" y="109728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Phase 2 : investigation multidisciplinaire, analyse des causes racines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4754880" y="164592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846320" y="179222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4846320" y="179222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37" name="Text 35"/>
          <p:cNvSpPr/>
          <p:nvPr/>
        </p:nvSpPr>
        <p:spPr>
          <a:xfrm>
            <a:off x="5175504" y="173736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Actions correctives et préventives spécifiques, mesurables, datées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4754880" y="228600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Shape 37"/>
          <p:cNvSpPr/>
          <p:nvPr/>
        </p:nvSpPr>
        <p:spPr>
          <a:xfrm>
            <a:off x="4846320" y="243230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4846320" y="243230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41" name="Text 39"/>
          <p:cNvSpPr/>
          <p:nvPr/>
        </p:nvSpPr>
        <p:spPr>
          <a:xfrm>
            <a:off x="5175504" y="237744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Évaluation de l'impact sur le lot, les autres lots, la méthode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4754880" y="292608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846320" y="307238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846320" y="307238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5175504" y="301752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 claire et approbations signées (Analyste, QC, AQ)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4754880" y="3566160"/>
            <a:ext cx="4206240" cy="566928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4846320" y="3712464"/>
            <a:ext cx="256032" cy="256032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4846320" y="371246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200" dirty="0"/>
          </a:p>
        </p:txBody>
      </p:sp>
      <p:sp>
        <p:nvSpPr>
          <p:cNvPr id="49" name="Text 47"/>
          <p:cNvSpPr/>
          <p:nvPr/>
        </p:nvSpPr>
        <p:spPr>
          <a:xfrm>
            <a:off x="5175504" y="3657600"/>
            <a:ext cx="371246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Traçabilité ALCOA+ : données brutes archivées, projet Minitab verrouillé, rapport signé électroniquement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2286000" y="4754880"/>
            <a:ext cx="4572000" cy="274320"/>
          </a:xfrm>
          <a:prstGeom prst="roundRect">
            <a:avLst>
              <a:gd name="adj" fmla="val 50000"/>
            </a:avLst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2286000" y="475488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 OOS-2026-047 : 10/11 ✓  (item 7 non applicable : cause identifiée en Phase 1)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53" name="Text 51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/ 16</a:t>
            </a:r>
            <a:endParaRPr lang="en-US" sz="8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9.6  Amélioration continue — De l'OOS à la Prévention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Boucle d'apprentissage : transformer chaque investigation en levier de progrès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922B21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84048" y="1097280"/>
            <a:ext cx="329184" cy="329184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109728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86384" y="1097280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détecté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84048" y="1508760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 hors spec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Déclencheur investigation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3054096" y="1609344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200400" y="1005840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1A5E8A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3291840" y="1097280"/>
            <a:ext cx="329184" cy="329184"/>
          </a:xfrm>
          <a:prstGeom prst="ellipse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91840" y="109728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694176" y="1097280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5E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statistique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291840" y="1508760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Grubbs + ré-injection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→ Phase 2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961888" y="1609344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6108192" y="1005840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163452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6199632" y="1097280"/>
            <a:ext cx="329184" cy="329184"/>
          </a:xfrm>
          <a:prstGeom prst="ellipse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6199632" y="109728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601968" y="1097280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634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racine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199632" y="1508760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Analytique ou produit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Documentée avec preuves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292608" y="2304288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512E89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Shape 22"/>
          <p:cNvSpPr/>
          <p:nvPr/>
        </p:nvSpPr>
        <p:spPr>
          <a:xfrm>
            <a:off x="384048" y="2395728"/>
            <a:ext cx="329184" cy="329184"/>
          </a:xfrm>
          <a:prstGeom prst="ellipse">
            <a:avLst/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84048" y="23957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786384" y="2395728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512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384048" y="2807208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Rapport OOS structuré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ALCOA+, CDS, Minitab</a:t>
            </a:r>
            <a:endParaRPr lang="en-US" sz="1050" dirty="0"/>
          </a:p>
        </p:txBody>
      </p:sp>
      <p:sp>
        <p:nvSpPr>
          <p:cNvPr id="28" name="Shape 26"/>
          <p:cNvSpPr/>
          <p:nvPr/>
        </p:nvSpPr>
        <p:spPr>
          <a:xfrm>
            <a:off x="3054096" y="2907792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29" name="Shape 27"/>
          <p:cNvSpPr/>
          <p:nvPr/>
        </p:nvSpPr>
        <p:spPr>
          <a:xfrm>
            <a:off x="3200400" y="2304288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B7770D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0" name="Shape 28"/>
          <p:cNvSpPr/>
          <p:nvPr/>
        </p:nvSpPr>
        <p:spPr>
          <a:xfrm>
            <a:off x="3291840" y="2395728"/>
            <a:ext cx="329184" cy="329184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291840" y="23957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3694176" y="2395728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7770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Actions CAPA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3291840" y="2807208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Ciblées, responsables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Délais &amp; suivi</a:t>
            </a:r>
            <a:endParaRPr lang="en-US" sz="1050" dirty="0"/>
          </a:p>
        </p:txBody>
      </p:sp>
      <p:sp>
        <p:nvSpPr>
          <p:cNvPr id="34" name="Shape 32"/>
          <p:cNvSpPr/>
          <p:nvPr/>
        </p:nvSpPr>
        <p:spPr>
          <a:xfrm>
            <a:off x="5961888" y="2907792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6108192" y="2304288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0E6655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6" name="Shape 34"/>
          <p:cNvSpPr/>
          <p:nvPr/>
        </p:nvSpPr>
        <p:spPr>
          <a:xfrm>
            <a:off x="6199632" y="2395728"/>
            <a:ext cx="329184" cy="329184"/>
          </a:xfrm>
          <a:prstGeom prst="ellipse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6199632" y="239572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6601968" y="2395728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jour SOP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6199632" y="2807208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Procédures, MSP, KPI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 contrôlée</a:t>
            </a:r>
            <a:endParaRPr lang="en-US" sz="1050" dirty="0"/>
          </a:p>
        </p:txBody>
      </p:sp>
      <p:sp>
        <p:nvSpPr>
          <p:cNvPr id="40" name="Shape 38"/>
          <p:cNvSpPr/>
          <p:nvPr/>
        </p:nvSpPr>
        <p:spPr>
          <a:xfrm>
            <a:off x="292608" y="3602736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2E86C1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1" name="Shape 39"/>
          <p:cNvSpPr/>
          <p:nvPr/>
        </p:nvSpPr>
        <p:spPr>
          <a:xfrm>
            <a:off x="384048" y="3694176"/>
            <a:ext cx="329184" cy="329184"/>
          </a:xfrm>
          <a:prstGeom prst="ellipse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84048" y="36941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786384" y="3694176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E8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Formation</a:t>
            </a:r>
            <a:endParaRPr lang="en-US" sz="1200" dirty="0"/>
          </a:p>
        </p:txBody>
      </p:sp>
      <p:sp>
        <p:nvSpPr>
          <p:cNvPr id="44" name="Text 42"/>
          <p:cNvSpPr/>
          <p:nvPr/>
        </p:nvSpPr>
        <p:spPr>
          <a:xfrm>
            <a:off x="384048" y="4105656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Analystes, techniciens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Recyclage ciblé</a:t>
            </a:r>
            <a:endParaRPr lang="en-US" sz="1050" dirty="0"/>
          </a:p>
        </p:txBody>
      </p:sp>
      <p:sp>
        <p:nvSpPr>
          <p:cNvPr id="45" name="Shape 43"/>
          <p:cNvSpPr/>
          <p:nvPr/>
        </p:nvSpPr>
        <p:spPr>
          <a:xfrm>
            <a:off x="3054096" y="4206240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46" name="Shape 44"/>
          <p:cNvSpPr/>
          <p:nvPr/>
        </p:nvSpPr>
        <p:spPr>
          <a:xfrm>
            <a:off x="3200400" y="3602736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27AE60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7" name="Shape 45"/>
          <p:cNvSpPr/>
          <p:nvPr/>
        </p:nvSpPr>
        <p:spPr>
          <a:xfrm>
            <a:off x="3291840" y="3694176"/>
            <a:ext cx="329184" cy="329184"/>
          </a:xfrm>
          <a:prstGeom prst="ellipse">
            <a:avLst/>
          </a:prstGeom>
          <a:solidFill>
            <a:srgbClr val="27AE60"/>
          </a:solidFill>
          <a:ln w="12700">
            <a:solidFill>
              <a:srgbClr val="27AE6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8" name="Text 46"/>
          <p:cNvSpPr/>
          <p:nvPr/>
        </p:nvSpPr>
        <p:spPr>
          <a:xfrm>
            <a:off x="3291840" y="36941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400" dirty="0"/>
          </a:p>
        </p:txBody>
      </p:sp>
      <p:sp>
        <p:nvSpPr>
          <p:cNvPr id="49" name="Text 47"/>
          <p:cNvSpPr/>
          <p:nvPr/>
        </p:nvSpPr>
        <p:spPr>
          <a:xfrm>
            <a:off x="3694176" y="3694176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MSP</a:t>
            </a:r>
            <a:endParaRPr lang="en-US" sz="1200" dirty="0"/>
          </a:p>
        </p:txBody>
      </p:sp>
      <p:sp>
        <p:nvSpPr>
          <p:cNvPr id="50" name="Text 48"/>
          <p:cNvSpPr/>
          <p:nvPr/>
        </p:nvSpPr>
        <p:spPr>
          <a:xfrm>
            <a:off x="3291840" y="4105656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Cartes I-MR, KPI-MSP-004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Nelson Test 1</a:t>
            </a:r>
            <a:endParaRPr lang="en-US" sz="1050" dirty="0"/>
          </a:p>
        </p:txBody>
      </p:sp>
      <p:sp>
        <p:nvSpPr>
          <p:cNvPr id="51" name="Shape 49"/>
          <p:cNvSpPr/>
          <p:nvPr/>
        </p:nvSpPr>
        <p:spPr>
          <a:xfrm>
            <a:off x="5961888" y="4206240"/>
            <a:ext cx="146304" cy="0"/>
          </a:xfrm>
          <a:prstGeom prst="line">
            <a:avLst/>
          </a:prstGeom>
          <a:noFill/>
          <a:ln w="12700">
            <a:solidFill>
              <a:srgbClr val="7F8C8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52" name="Shape 50"/>
          <p:cNvSpPr/>
          <p:nvPr/>
        </p:nvSpPr>
        <p:spPr>
          <a:xfrm>
            <a:off x="6108192" y="3602736"/>
            <a:ext cx="2743200" cy="1207008"/>
          </a:xfrm>
          <a:prstGeom prst="rect">
            <a:avLst/>
          </a:prstGeom>
          <a:solidFill>
            <a:srgbClr val="FFFFFF"/>
          </a:solidFill>
          <a:ln w="12700">
            <a:solidFill>
              <a:srgbClr val="1ABC9C"/>
            </a:solidFill>
            <a:prstDash val="solid"/>
          </a:ln>
          <a:effectLst>
            <a:outerShdw blurRad="38100" dist="254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3" name="Shape 51"/>
          <p:cNvSpPr/>
          <p:nvPr/>
        </p:nvSpPr>
        <p:spPr>
          <a:xfrm>
            <a:off x="6199632" y="3694176"/>
            <a:ext cx="329184" cy="329184"/>
          </a:xfrm>
          <a:prstGeom prst="ellipse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4" name="Text 52"/>
          <p:cNvSpPr/>
          <p:nvPr/>
        </p:nvSpPr>
        <p:spPr>
          <a:xfrm>
            <a:off x="6199632" y="369417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601968" y="3694176"/>
            <a:ext cx="215798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BC9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Prévention</a:t>
            </a:r>
            <a:endParaRPr lang="en-US" sz="1200" dirty="0"/>
          </a:p>
        </p:txBody>
      </p:sp>
      <p:sp>
        <p:nvSpPr>
          <p:cNvPr id="56" name="Text 54"/>
          <p:cNvSpPr/>
          <p:nvPr/>
        </p:nvSpPr>
        <p:spPr>
          <a:xfrm>
            <a:off x="6199632" y="4105656"/>
            <a:ext cx="254203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Revue périodique</a:t>
            </a:r>
            <a:endParaRPr lang="en-US" sz="1050" dirty="0"/>
          </a:p>
          <a:p>
            <a:pPr marL="0" indent="0">
              <a:lnSpc>
                <a:spcPct val="122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Boucle d'amélioration →</a:t>
            </a:r>
            <a:endParaRPr lang="en-US" sz="1050" dirty="0"/>
          </a:p>
        </p:txBody>
      </p:sp>
      <p:sp>
        <p:nvSpPr>
          <p:cNvPr id="57" name="Shape 55"/>
          <p:cNvSpPr/>
          <p:nvPr/>
        </p:nvSpPr>
        <p:spPr>
          <a:xfrm>
            <a:off x="2743200" y="4773168"/>
            <a:ext cx="3657600" cy="256032"/>
          </a:xfrm>
          <a:prstGeom prst="roundRect">
            <a:avLst>
              <a:gd name="adj" fmla="val 50000"/>
            </a:avLst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8" name="Text 56"/>
          <p:cNvSpPr/>
          <p:nvPr/>
        </p:nvSpPr>
        <p:spPr>
          <a:xfrm>
            <a:off x="2743200" y="4773168"/>
            <a:ext cx="3657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Chaque OOS enrichit le système qualité — retour au step 1</a:t>
            </a:r>
            <a:endParaRPr lang="en-US" sz="1000" dirty="0"/>
          </a:p>
        </p:txBody>
      </p:sp>
      <p:sp>
        <p:nvSpPr>
          <p:cNvPr id="59" name="Text 57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60" name="Text 58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/ 16</a:t>
            </a:r>
            <a:endParaRPr lang="en-US" sz="8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9.7  Exercices pratiques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en situation réelle — Consolidation des acquis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8577072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1A5E8A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92608" y="1005840"/>
            <a:ext cx="8577072" cy="457200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384048" y="1097280"/>
            <a:ext cx="804672" cy="274320"/>
          </a:xfrm>
          <a:prstGeom prst="roundRect">
            <a:avLst>
              <a:gd name="adj" fmla="val 26667"/>
            </a:avLst>
          </a:prstGeom>
          <a:solidFill>
            <a:srgbClr val="FFFFFF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84048" y="1097280"/>
            <a:ext cx="804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Ex. 9.1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1261872" y="1097280"/>
            <a:ext cx="7223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OOS — Assay du Principe Actif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84048" y="1527048"/>
            <a:ext cx="83210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Scénario : Lot CARD-2026-099 | Teneurs : 93,2 / 98,1 / 97,4 / 96,8 / 97,9 / 98,5 % | Spec : 95,0–105,0 %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384048" y="1828800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84048" y="1828800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658368" y="1828800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Réaliser le test de Grubbs (G = 2,69 | p=0,021 → outlier statistique)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384048" y="2075688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84048" y="2075688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658368" y="2075688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Proposer 3 hypothèses : pesée insuffisante | perte adsorption | erreur dilution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384048" y="2322576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84048" y="2322576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658368" y="2322576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Décrire la procédure ré-injection / ré-préparation à suivre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384048" y="2569464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84048" y="2569464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658368" y="2569464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Rédiger la section Phase 1 d'un rapport OOS simulé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92608" y="2971800"/>
            <a:ext cx="8577072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0E6655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292608" y="2971800"/>
            <a:ext cx="8577072" cy="457200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384048" y="3063240"/>
            <a:ext cx="804672" cy="274320"/>
          </a:xfrm>
          <a:prstGeom prst="roundRect">
            <a:avLst>
              <a:gd name="adj" fmla="val 26667"/>
            </a:avLst>
          </a:prstGeom>
          <a:solidFill>
            <a:srgbClr val="FFFFFF"/>
          </a:solidFill>
          <a:ln w="12700">
            <a:solidFill>
              <a:srgbClr val="AAAAA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384048" y="3063240"/>
            <a:ext cx="804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Ex. 9.2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1261872" y="3063240"/>
            <a:ext cx="7223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Rédaction d'un rapport OOS complet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384048" y="3493008"/>
            <a:ext cx="83210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Scénario : Lot CARD-2026-112 | Impureté B = 0,18 % (spec ≤ 0,15 %) | Ré-injection = 0,11 % ✓ | Cause : bulle d'air injecteur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384048" y="3794760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384048" y="3794760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658368" y="3794760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Description complète de l'OOS avec contexte analytique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384048" y="4041648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84048" y="4041648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50" dirty="0"/>
          </a:p>
        </p:txBody>
      </p:sp>
      <p:sp>
        <p:nvSpPr>
          <p:cNvPr id="35" name="Text 33"/>
          <p:cNvSpPr/>
          <p:nvPr/>
        </p:nvSpPr>
        <p:spPr>
          <a:xfrm>
            <a:off x="658368" y="4041648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: vérifications techniques + Grubbs + ré-injection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384048" y="4288536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84048" y="4288536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658368" y="4288536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racine documentée avec preuves statistiques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384048" y="4535424"/>
            <a:ext cx="201168" cy="182880"/>
          </a:xfrm>
          <a:prstGeom prst="roundRect">
            <a:avLst>
              <a:gd name="adj" fmla="val 3000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384048" y="4535424"/>
            <a:ext cx="201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658368" y="4535424"/>
            <a:ext cx="806500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 datées + évaluation impact + conclusion + ALCOA+</a:t>
            </a:r>
            <a:endParaRPr lang="en-US" sz="1050" dirty="0"/>
          </a:p>
        </p:txBody>
      </p:sp>
      <p:sp>
        <p:nvSpPr>
          <p:cNvPr id="42" name="Shape 40"/>
          <p:cNvSpPr/>
          <p:nvPr/>
        </p:nvSpPr>
        <p:spPr>
          <a:xfrm>
            <a:off x="292608" y="4892040"/>
            <a:ext cx="8577072" cy="182880"/>
          </a:xfrm>
          <a:prstGeom prst="rect">
            <a:avLst/>
          </a:prstGeom>
          <a:solidFill>
            <a:srgbClr val="D6EAF8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384048" y="4910328"/>
            <a:ext cx="8321040" cy="146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634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Critères ✓ : Structure | Grubbs correct | Lien cause/preuve | CAPA datées | ALCOA+ | Langage professionnel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5" name="Text 43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/ 16</a:t>
            </a:r>
            <a:endParaRPr lang="en-US" sz="8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9.8  Synthèse — Tableau récapitulatif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OOS : 6 étapes, outils Minitab et décisions opérationnelles</a:t>
            </a:r>
            <a:endParaRPr lang="en-US" sz="1100" dirty="0"/>
          </a:p>
        </p:txBody>
      </p:sp>
      <p:graphicFrame>
        <p:nvGraphicFramePr>
          <p:cNvPr id="1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005840"/>
          <a:ext cx="8577072" cy="914400"/>
        </p:xfrm>
        <a:graphic>
          <a:graphicData uri="http://schemas.openxmlformats.org/drawingml/2006/table">
            <a:tbl>
              <a:tblPr/>
              <a:tblGrid>
                <a:gridCol w="1481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7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Étape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Question clé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Outil statistique Minitab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Décision opérationnelle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1A5E8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Détection OOS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5E8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 résultat est-il vraiment hors spécification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Calculs, intégration, identification chromatographique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Confirmation technique de l'OOS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2E86C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Phase 1 : Screening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86C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 a-t-il une cause analytique évidente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Checklist, ré-injection, Test de Grubbs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Exclusion justifiée OU Phase 2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512E8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Analyse statistique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2E8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 résultat OOS est-il un outlier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Test de Grubbs, comparaison de moyennes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Support statistique (pas seul suffire)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E665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Phase 2 : Causes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665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Quelle est la source de la variabilité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ANOVA, test t, Diagramme de Pareto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Cause produit / procédé / analytique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B7770D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Documentation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770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Comment justifier aux inspecteurs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Rapport structuré, sorties Minitab archivées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Décision défendable — ALCOA+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Amélioration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6A3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Comment prévenir la récidive ?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MSP, SOP révisée, formation analystes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00" dirty="0">
                          <a:solidFill>
                            <a:srgbClr val="1A1A1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OOS → levier d'amélioration</a:t>
                      </a:r>
                      <a:endParaRPr lang="en-US" sz="10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Shape 4"/>
          <p:cNvSpPr/>
          <p:nvPr/>
        </p:nvSpPr>
        <p:spPr>
          <a:xfrm>
            <a:off x="292608" y="3877056"/>
            <a:ext cx="8577072" cy="621792"/>
          </a:xfrm>
          <a:prstGeom prst="rect">
            <a:avLst/>
          </a:prstGeom>
          <a:solidFill>
            <a:srgbClr val="D6EAF8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292608" y="3877056"/>
            <a:ext cx="45720" cy="621792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24" y="3986784"/>
            <a:ext cx="329184" cy="32918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822960" y="3931920"/>
            <a:ext cx="790041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2000"/>
              </a:lnSpc>
              <a:buNone/>
            </a:pPr>
            <a:r>
              <a:rPr lang="en-US" sz="12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Principe fondamental : </a:t>
            </a:r>
            <a:r>
              <a:rPr lang="en-US" sz="1200" dirty="0">
                <a:solidFill>
                  <a:srgbClr val="1634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décision d'exclure un résultat OOS requiert TOUJOURS une cause technique documentée. Le test de Grubbs seul ne suffit pas — FDA OOS Guidance (2006).</a:t>
            </a:r>
            <a:endParaRPr lang="en-US" sz="1200" dirty="0"/>
          </a:p>
        </p:txBody>
      </p:sp>
      <p:sp>
        <p:nvSpPr>
          <p:cNvPr id="11" name="Shape 7"/>
          <p:cNvSpPr/>
          <p:nvPr/>
        </p:nvSpPr>
        <p:spPr>
          <a:xfrm>
            <a:off x="292608" y="4608576"/>
            <a:ext cx="8577072" cy="402336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36" y="4663440"/>
            <a:ext cx="274320" cy="27432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68096" y="4663440"/>
            <a:ext cx="797356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terminé  |  OOS / OOT  →  Grubbs  →  Rapport  →  ALCOA+  →  Prévention  |  Département Contrôle Qualité</a:t>
            </a:r>
            <a:endParaRPr lang="en-US" sz="1050" dirty="0"/>
          </a:p>
        </p:txBody>
      </p:sp>
      <p:sp>
        <p:nvSpPr>
          <p:cNvPr id="14" name="Text 9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15" name="Text 10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/ 16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du chapitre 9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sections — de la définition à l'amélioration continue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74320" y="1024128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024128"/>
            <a:ext cx="45720" cy="585216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1115568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50976" y="1115568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et OOT — Définitions et distinctions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572000" y="1024128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4572000" y="1024128"/>
            <a:ext cx="45720" cy="585216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4663440" y="1115568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663440" y="1115568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9.2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5248656" y="1115568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Processus réglementaire FDA : Phase 1 &amp; Phase 2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74320" y="1700784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274320" y="1700784"/>
            <a:ext cx="45720" cy="585216"/>
          </a:xfrm>
          <a:prstGeom prst="rect">
            <a:avLst/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Shape 16"/>
          <p:cNvSpPr/>
          <p:nvPr/>
        </p:nvSpPr>
        <p:spPr>
          <a:xfrm>
            <a:off x="365760" y="1792224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2E86C1"/>
          </a:solidFill>
          <a:ln w="12700">
            <a:solidFill>
              <a:srgbClr val="2E86C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65760" y="1792224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950976" y="1792224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Étude de cas : OOS Impureté A — Cardiostat® 40 mg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572000" y="1700784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4572000" y="1700784"/>
            <a:ext cx="45720" cy="585216"/>
          </a:xfrm>
          <a:prstGeom prst="rect">
            <a:avLst/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4663440" y="1792224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512E89"/>
          </a:solidFill>
          <a:ln w="12700">
            <a:solidFill>
              <a:srgbClr val="512E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663440" y="1792224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9.4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248656" y="1792224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complète — Outils statistiques avancés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274320" y="2377440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274320" y="2377440"/>
            <a:ext cx="45720" cy="585216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Shape 26"/>
          <p:cNvSpPr/>
          <p:nvPr/>
        </p:nvSpPr>
        <p:spPr>
          <a:xfrm>
            <a:off x="365760" y="2468880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65760" y="2468880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9.5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950976" y="2468880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réglementaire — Rapport OOS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572000" y="2377440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4572000" y="2377440"/>
            <a:ext cx="45720" cy="585216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Shape 31"/>
          <p:cNvSpPr/>
          <p:nvPr/>
        </p:nvSpPr>
        <p:spPr>
          <a:xfrm>
            <a:off x="4663440" y="2468880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4663440" y="2468880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9.6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5248656" y="2468880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Amélioration continue — De l'OOS à la prévention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274320" y="3054096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274320" y="3054096"/>
            <a:ext cx="45720" cy="585216"/>
          </a:xfrm>
          <a:prstGeom prst="rect">
            <a:avLst/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Shape 36"/>
          <p:cNvSpPr/>
          <p:nvPr/>
        </p:nvSpPr>
        <p:spPr>
          <a:xfrm>
            <a:off x="365760" y="3145536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7F8C8D"/>
          </a:solidFill>
          <a:ln w="12700">
            <a:solidFill>
              <a:srgbClr val="7F8C8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365760" y="3145536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9.7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950976" y="3145536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Exercices pratiques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4572000" y="3054096"/>
            <a:ext cx="4069080" cy="585216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38100" dist="12700" dir="8100000" algn="bl" rotWithShape="0">
              <a:srgbClr val="000000">
                <a:alpha val="7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42" name="Shape 40"/>
          <p:cNvSpPr/>
          <p:nvPr/>
        </p:nvSpPr>
        <p:spPr>
          <a:xfrm>
            <a:off x="4572000" y="3054096"/>
            <a:ext cx="45720" cy="585216"/>
          </a:xfrm>
          <a:prstGeom prst="rect">
            <a:avLst/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Shape 41"/>
          <p:cNvSpPr/>
          <p:nvPr/>
        </p:nvSpPr>
        <p:spPr>
          <a:xfrm>
            <a:off x="4663440" y="3145536"/>
            <a:ext cx="512064" cy="256032"/>
          </a:xfrm>
          <a:prstGeom prst="roundRect">
            <a:avLst>
              <a:gd name="adj" fmla="val 28571"/>
            </a:avLst>
          </a:prstGeom>
          <a:solidFill>
            <a:srgbClr val="163452"/>
          </a:solidFill>
          <a:ln w="12700">
            <a:solidFill>
              <a:srgbClr val="16345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4663440" y="3145536"/>
            <a:ext cx="512064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9.8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5248656" y="3145536"/>
            <a:ext cx="330098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8000"/>
              </a:lnSpc>
              <a:buNone/>
            </a:pPr>
            <a:r>
              <a:rPr lang="en-US" sz="1100" dirty="0">
                <a:solidFill>
                  <a:srgbClr val="2C3E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Synthèse et tableau récapitulatif</a:t>
            </a:r>
            <a:endParaRPr lang="en-US" sz="1100" dirty="0"/>
          </a:p>
        </p:txBody>
      </p:sp>
      <p:sp>
        <p:nvSpPr>
          <p:cNvPr id="46" name="Text 44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7" name="Text 45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16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9.1  OOS et OOT — Définitions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Deux types d'événements analytiques anormaux aux implications différentes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987552"/>
            <a:ext cx="4206240" cy="3886200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92608" y="987552"/>
            <a:ext cx="4206240" cy="530352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624" y="1042416"/>
            <a:ext cx="384048" cy="38404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877824" y="1051560"/>
            <a:ext cx="34747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— Out Of Specification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420624" y="1664208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640080" y="1645920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Mesure hors des limites de spécification du produit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420624" y="2148840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640080" y="2130552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 : teneur 93,2 % → spec 95–105 % → OOS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420624" y="2633472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640080" y="2615184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Spécifications établies selon ICH Q2(R2)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420624" y="3118104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640080" y="3099816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Déclenche investigation obligatoire (FDA OOS Guidance)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420624" y="3602736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640080" y="3584448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Peut mener au rejet du lot ou à des actions réglementaires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420624" y="4087368"/>
            <a:ext cx="155448" cy="155448"/>
          </a:xfrm>
          <a:prstGeom prst="ellipse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640080" y="4069080"/>
            <a:ext cx="37033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0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Dans les 2 cas : conséquences sécurité patient importantes</a:t>
            </a:r>
            <a:endParaRPr lang="en-US" sz="1100" dirty="0"/>
          </a:p>
        </p:txBody>
      </p:sp>
      <p:sp>
        <p:nvSpPr>
          <p:cNvPr id="22" name="Shape 19"/>
          <p:cNvSpPr/>
          <p:nvPr/>
        </p:nvSpPr>
        <p:spPr>
          <a:xfrm>
            <a:off x="420624" y="4425696"/>
            <a:ext cx="3931920" cy="347472"/>
          </a:xfrm>
          <a:prstGeom prst="roundRect">
            <a:avLst>
              <a:gd name="adj" fmla="val 31579"/>
            </a:avLst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420624" y="4425696"/>
            <a:ext cx="3931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 réglementaire → libération ou rejet du lot</a:t>
            </a:r>
            <a:endParaRPr lang="en-US" sz="1100" dirty="0"/>
          </a:p>
        </p:txBody>
      </p:sp>
      <p:sp>
        <p:nvSpPr>
          <p:cNvPr id="24" name="Shape 21"/>
          <p:cNvSpPr/>
          <p:nvPr/>
        </p:nvSpPr>
        <p:spPr>
          <a:xfrm>
            <a:off x="4663440" y="987552"/>
            <a:ext cx="4206240" cy="3886200"/>
          </a:xfrm>
          <a:prstGeom prst="rect">
            <a:avLst/>
          </a:prstGeom>
          <a:solidFill>
            <a:srgbClr val="FEF9E7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2"/>
          <p:cNvSpPr/>
          <p:nvPr/>
        </p:nvSpPr>
        <p:spPr>
          <a:xfrm>
            <a:off x="4663440" y="987552"/>
            <a:ext cx="4206240" cy="530352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1456" y="1042416"/>
            <a:ext cx="384048" cy="384048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5248656" y="1051560"/>
            <a:ext cx="34747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OOT — Out Of Trend</a:t>
            </a:r>
            <a:endParaRPr lang="en-US" sz="1500" dirty="0"/>
          </a:p>
        </p:txBody>
      </p:sp>
      <p:sp>
        <p:nvSpPr>
          <p:cNvPr id="28" name="Shape 24"/>
          <p:cNvSpPr/>
          <p:nvPr/>
        </p:nvSpPr>
        <p:spPr>
          <a:xfrm>
            <a:off x="4773168" y="1664208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5"/>
          <p:cNvSpPr/>
          <p:nvPr/>
        </p:nvSpPr>
        <p:spPr>
          <a:xfrm>
            <a:off x="4992624" y="1645920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 dans les limites MAIS dérive statistique anormale</a:t>
            </a:r>
            <a:endParaRPr lang="en-US" sz="1100" dirty="0"/>
          </a:p>
        </p:txBody>
      </p:sp>
      <p:sp>
        <p:nvSpPr>
          <p:cNvPr id="30" name="Shape 26"/>
          <p:cNvSpPr/>
          <p:nvPr/>
        </p:nvSpPr>
        <p:spPr>
          <a:xfrm>
            <a:off x="4773168" y="2148840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7"/>
          <p:cNvSpPr/>
          <p:nvPr/>
        </p:nvSpPr>
        <p:spPr>
          <a:xfrm>
            <a:off x="4992624" y="2130552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Détecté par SPC / MSP : cartes de contrôle</a:t>
            </a:r>
            <a:endParaRPr lang="en-US" sz="1100" dirty="0"/>
          </a:p>
        </p:txBody>
      </p:sp>
      <p:sp>
        <p:nvSpPr>
          <p:cNvPr id="32" name="Shape 28"/>
          <p:cNvSpPr/>
          <p:nvPr/>
        </p:nvSpPr>
        <p:spPr>
          <a:xfrm>
            <a:off x="4773168" y="2633472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29"/>
          <p:cNvSpPr/>
          <p:nvPr/>
        </p:nvSpPr>
        <p:spPr>
          <a:xfrm>
            <a:off x="4992624" y="2615184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: dérive du temps de rétention</a:t>
            </a:r>
            <a:endParaRPr lang="en-US" sz="1100" dirty="0"/>
          </a:p>
        </p:txBody>
      </p:sp>
      <p:sp>
        <p:nvSpPr>
          <p:cNvPr id="34" name="Shape 30"/>
          <p:cNvSpPr/>
          <p:nvPr/>
        </p:nvSpPr>
        <p:spPr>
          <a:xfrm>
            <a:off x="4773168" y="3118104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1"/>
          <p:cNvSpPr/>
          <p:nvPr/>
        </p:nvSpPr>
        <p:spPr>
          <a:xfrm>
            <a:off x="4992624" y="3099816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: diminution de la résolution chromatographique</a:t>
            </a:r>
            <a:endParaRPr lang="en-US" sz="1100" dirty="0"/>
          </a:p>
        </p:txBody>
      </p:sp>
      <p:sp>
        <p:nvSpPr>
          <p:cNvPr id="36" name="Shape 32"/>
          <p:cNvSpPr/>
          <p:nvPr/>
        </p:nvSpPr>
        <p:spPr>
          <a:xfrm>
            <a:off x="4773168" y="3602736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3"/>
          <p:cNvSpPr/>
          <p:nvPr/>
        </p:nvSpPr>
        <p:spPr>
          <a:xfrm>
            <a:off x="4992624" y="3584448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: augmentation variabilité des injections</a:t>
            </a:r>
            <a:endParaRPr lang="en-US" sz="1100" dirty="0"/>
          </a:p>
        </p:txBody>
      </p:sp>
      <p:sp>
        <p:nvSpPr>
          <p:cNvPr id="38" name="Shape 34"/>
          <p:cNvSpPr/>
          <p:nvPr/>
        </p:nvSpPr>
        <p:spPr>
          <a:xfrm>
            <a:off x="4773168" y="4087368"/>
            <a:ext cx="155448" cy="155448"/>
          </a:xfrm>
          <a:prstGeom prst="ellipse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5"/>
          <p:cNvSpPr/>
          <p:nvPr/>
        </p:nvSpPr>
        <p:spPr>
          <a:xfrm>
            <a:off x="4992624" y="4069080"/>
            <a:ext cx="374904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12000"/>
              </a:lnSpc>
              <a:buNone/>
            </a:pPr>
            <a:r>
              <a:rPr lang="en-US" sz="1100" dirty="0">
                <a:solidFill>
                  <a:srgbClr val="2C1A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: dérive de la réponse du détecteur</a:t>
            </a:r>
            <a:endParaRPr lang="en-US" sz="1100" dirty="0"/>
          </a:p>
        </p:txBody>
      </p:sp>
      <p:sp>
        <p:nvSpPr>
          <p:cNvPr id="40" name="Shape 36"/>
          <p:cNvSpPr/>
          <p:nvPr/>
        </p:nvSpPr>
        <p:spPr>
          <a:xfrm>
            <a:off x="4791456" y="4425696"/>
            <a:ext cx="3931920" cy="347472"/>
          </a:xfrm>
          <a:prstGeom prst="roundRect">
            <a:avLst>
              <a:gd name="adj" fmla="val 31579"/>
            </a:avLst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7"/>
          <p:cNvSpPr/>
          <p:nvPr/>
        </p:nvSpPr>
        <p:spPr>
          <a:xfrm>
            <a:off x="4791456" y="4425696"/>
            <a:ext cx="3931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 précoce → agir avant l'OOS</a:t>
            </a:r>
            <a:endParaRPr lang="en-US" sz="1100" dirty="0"/>
          </a:p>
        </p:txBody>
      </p:sp>
      <p:sp>
        <p:nvSpPr>
          <p:cNvPr id="42" name="Text 38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3" name="Text 39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16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9.2  Processus réglementaire FDA — Phase 1 &amp; Phase 2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FDA Guidance for Industry: Investigating Out-of-Specification Test Results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987552"/>
            <a:ext cx="4160520" cy="3886200"/>
          </a:xfrm>
          <a:prstGeom prst="rect">
            <a:avLst/>
          </a:prstGeom>
          <a:solidFill>
            <a:srgbClr val="D6EAF8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92608" y="987552"/>
            <a:ext cx="4160520" cy="493776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1024128"/>
            <a:ext cx="39319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 — Investigation de laboratoire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402336" y="1591056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02336" y="159105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13232" y="1609344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Vérification des calculs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02336" y="1993392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02336" y="199339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13232" y="2011680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Examen des chromatogrammes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02336" y="2395728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02336" y="239572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13232" y="2414016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Vérification de l'intégration des pics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02336" y="2798064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402336" y="2798064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13232" y="2816352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Examen du système chromatographique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02336" y="3200400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02336" y="320040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13232" y="3218688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Vérification de la préparation des solutions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02336" y="3602736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02336" y="360273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13232" y="3621024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Identification d'une cause assignable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402336" y="4005072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02336" y="400507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13232" y="4023360"/>
            <a:ext cx="36118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cause trouvée : répéter l'analyse après correction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402336" y="4480560"/>
            <a:ext cx="3913632" cy="292608"/>
          </a:xfrm>
          <a:prstGeom prst="roundRect">
            <a:avLst>
              <a:gd name="adj" fmla="val 31250"/>
            </a:avLst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02336" y="4480560"/>
            <a:ext cx="39136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trouvée → répéter l'analyse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4480560" y="2907792"/>
            <a:ext cx="457200" cy="0"/>
          </a:xfrm>
          <a:prstGeom prst="line">
            <a:avLst/>
          </a:prstGeom>
          <a:noFill/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352544" y="2779776"/>
            <a:ext cx="713232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Aucune</a:t>
            </a:r>
            <a:endParaRPr lang="en-US" sz="850" dirty="0"/>
          </a:p>
          <a:p>
            <a:pPr marL="0" indent="0" algn="ctr">
              <a:buNone/>
            </a:pPr>
            <a:r>
              <a:rPr lang="en-US" sz="85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trouvée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4983480" y="987552"/>
            <a:ext cx="3886200" cy="3886200"/>
          </a:xfrm>
          <a:prstGeom prst="rect">
            <a:avLst/>
          </a:prstGeom>
          <a:solidFill>
            <a:srgbClr val="D1F2EB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Shape 33"/>
          <p:cNvSpPr/>
          <p:nvPr/>
        </p:nvSpPr>
        <p:spPr>
          <a:xfrm>
            <a:off x="4983480" y="987552"/>
            <a:ext cx="3886200" cy="493776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5074920" y="1024128"/>
            <a:ext cx="370332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 — Investigation complète</a:t>
            </a:r>
            <a:endParaRPr lang="en-US" sz="1300" dirty="0"/>
          </a:p>
        </p:txBody>
      </p:sp>
      <p:sp>
        <p:nvSpPr>
          <p:cNvPr id="37" name="Shape 35"/>
          <p:cNvSpPr/>
          <p:nvPr/>
        </p:nvSpPr>
        <p:spPr>
          <a:xfrm>
            <a:off x="5093208" y="1591056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5093208" y="159105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5394960" y="1609344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Équipe multidisciplinaire (QC, Production, AQ)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5093208" y="1993392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093208" y="199339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5394960" y="2011680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Examen des lots de production</a:t>
            </a:r>
            <a:endParaRPr lang="en-US" sz="1100" dirty="0"/>
          </a:p>
        </p:txBody>
      </p:sp>
      <p:sp>
        <p:nvSpPr>
          <p:cNvPr id="43" name="Shape 41"/>
          <p:cNvSpPr/>
          <p:nvPr/>
        </p:nvSpPr>
        <p:spPr>
          <a:xfrm>
            <a:off x="5093208" y="2395728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4" name="Text 42"/>
          <p:cNvSpPr/>
          <p:nvPr/>
        </p:nvSpPr>
        <p:spPr>
          <a:xfrm>
            <a:off x="5093208" y="239572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5394960" y="2414016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statistique des données historiques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5093208" y="2798064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5093208" y="2798064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5394960" y="2816352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Évaluation de la robustesse de la méthode</a:t>
            </a:r>
            <a:endParaRPr lang="en-US" sz="1100" dirty="0"/>
          </a:p>
        </p:txBody>
      </p:sp>
      <p:sp>
        <p:nvSpPr>
          <p:cNvPr id="49" name="Shape 47"/>
          <p:cNvSpPr/>
          <p:nvPr/>
        </p:nvSpPr>
        <p:spPr>
          <a:xfrm>
            <a:off x="5093208" y="3200400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0" name="Text 48"/>
          <p:cNvSpPr/>
          <p:nvPr/>
        </p:nvSpPr>
        <p:spPr>
          <a:xfrm>
            <a:off x="5093208" y="320040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  <p:sp>
        <p:nvSpPr>
          <p:cNvPr id="51" name="Text 49"/>
          <p:cNvSpPr/>
          <p:nvPr/>
        </p:nvSpPr>
        <p:spPr>
          <a:xfrm>
            <a:off x="5394960" y="3218688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Examen des performances du système HPLC</a:t>
            </a:r>
            <a:endParaRPr lang="en-US" sz="1100" dirty="0"/>
          </a:p>
        </p:txBody>
      </p:sp>
      <p:sp>
        <p:nvSpPr>
          <p:cNvPr id="52" name="Shape 50"/>
          <p:cNvSpPr/>
          <p:nvPr/>
        </p:nvSpPr>
        <p:spPr>
          <a:xfrm>
            <a:off x="5093208" y="3602736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5093208" y="360273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  <p:sp>
        <p:nvSpPr>
          <p:cNvPr id="54" name="Text 52"/>
          <p:cNvSpPr/>
          <p:nvPr/>
        </p:nvSpPr>
        <p:spPr>
          <a:xfrm>
            <a:off x="5394960" y="3621024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Identification des tendances anormales</a:t>
            </a:r>
            <a:endParaRPr lang="en-US" sz="1100" dirty="0"/>
          </a:p>
        </p:txBody>
      </p:sp>
      <p:sp>
        <p:nvSpPr>
          <p:cNvPr id="55" name="Shape 53"/>
          <p:cNvSpPr/>
          <p:nvPr/>
        </p:nvSpPr>
        <p:spPr>
          <a:xfrm>
            <a:off x="5093208" y="4005072"/>
            <a:ext cx="237744" cy="237744"/>
          </a:xfrm>
          <a:prstGeom prst="roundRect">
            <a:avLst>
              <a:gd name="adj" fmla="val 26923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6" name="Text 54"/>
          <p:cNvSpPr/>
          <p:nvPr/>
        </p:nvSpPr>
        <p:spPr>
          <a:xfrm>
            <a:off x="5093208" y="400507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5394960" y="4023360"/>
            <a:ext cx="336499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01A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 de variabilité : ANOVA, test t, Pareto</a:t>
            </a:r>
            <a:endParaRPr lang="en-US" sz="1100" dirty="0"/>
          </a:p>
        </p:txBody>
      </p:sp>
      <p:sp>
        <p:nvSpPr>
          <p:cNvPr id="58" name="Shape 56"/>
          <p:cNvSpPr/>
          <p:nvPr/>
        </p:nvSpPr>
        <p:spPr>
          <a:xfrm>
            <a:off x="5093208" y="4480560"/>
            <a:ext cx="3657600" cy="292608"/>
          </a:xfrm>
          <a:prstGeom prst="roundRect">
            <a:avLst>
              <a:gd name="adj" fmla="val 31250"/>
            </a:avLst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5093208" y="4480560"/>
            <a:ext cx="3657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produit / procédé → décision réglementaire</a:t>
            </a:r>
            <a:endParaRPr lang="en-US" sz="1050" dirty="0"/>
          </a:p>
        </p:txBody>
      </p:sp>
      <p:sp>
        <p:nvSpPr>
          <p:cNvPr id="60" name="Text 58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61" name="Text 59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16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  Étude de cas — Contexte opérationnel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 CARD-2026-089  |  Cardiostat® 40 mg  |  Impureté A = 0,28 %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987552"/>
            <a:ext cx="2029968" cy="914400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92608" y="1024128"/>
            <a:ext cx="202996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Produit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292608" y="1261872"/>
            <a:ext cx="202996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Cardiostat® 40 mg</a:t>
            </a:r>
            <a:endParaRPr lang="en-US" sz="1150" dirty="0"/>
          </a:p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Propranolol HCl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2468880" y="987552"/>
            <a:ext cx="2029968" cy="914400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2468880" y="1024128"/>
            <a:ext cx="202996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Méthode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2468880" y="1261872"/>
            <a:ext cx="202996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METH-HPLC-CARD-001</a:t>
            </a:r>
            <a:endParaRPr lang="en-US" sz="1150" dirty="0"/>
          </a:p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Dosage impuretés HPLC-UV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4645152" y="987552"/>
            <a:ext cx="2029968" cy="914400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645152" y="1024128"/>
            <a:ext cx="202996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Lot / Date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4645152" y="1261872"/>
            <a:ext cx="202996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CARD-2026-089</a:t>
            </a:r>
            <a:endParaRPr lang="en-US" sz="1150" dirty="0"/>
          </a:p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15/04/2026 – 8h47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6821424" y="987552"/>
            <a:ext cx="2029968" cy="914400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821424" y="1024128"/>
            <a:ext cx="202996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 OOS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6821424" y="1261872"/>
            <a:ext cx="202996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Impureté A = 0,28 %</a:t>
            </a:r>
            <a:endParaRPr lang="en-US" sz="1150" dirty="0"/>
          </a:p>
          <a:p>
            <a:pPr marL="0" indent="0" algn="ctr">
              <a:lnSpc>
                <a:spcPct val="118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Spéc. ≤ 0,20 % (ICH Q3B)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292608" y="1993392"/>
            <a:ext cx="8577072" cy="438912"/>
          </a:xfrm>
          <a:prstGeom prst="rect">
            <a:avLst/>
          </a:prstGeom>
          <a:solidFill>
            <a:srgbClr val="D6EAF8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92608" y="1993392"/>
            <a:ext cx="45720" cy="438912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02336" y="2029968"/>
            <a:ext cx="8321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634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système (n=6) : Aires 124 876 | 125 201 | 124 956 | 125 134 | 124 889 | 125 045  →  %RSD = 0,11 % ≤ 1,0 % ✓  |  Blanc : aucun pic détecté ✓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292608" y="2523744"/>
            <a:ext cx="857707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Résultats — 6 préparations indépendantes du lot CARD-2026-089</a:t>
            </a:r>
            <a:endParaRPr lang="en-US" sz="1250" dirty="0"/>
          </a:p>
        </p:txBody>
      </p:sp>
      <p:graphicFrame>
        <p:nvGraphicFramePr>
          <p:cNvPr id="2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2834640"/>
          <a:ext cx="8577072" cy="914400"/>
        </p:xfrm>
        <a:graphic>
          <a:graphicData uri="http://schemas.openxmlformats.org/drawingml/2006/table">
            <a:tbl>
              <a:tblPr/>
              <a:tblGrid>
                <a:gridCol w="1481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2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Préparation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1 ← OOS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2B2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 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Impureté A (%)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400" b="1" dirty="0">
                          <a:solidFill>
                            <a:srgbClr val="922B2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0,28 %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BD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0,11 %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0,13 %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0,12 %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0,14 %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0,10 %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Shape 20"/>
          <p:cNvSpPr/>
          <p:nvPr/>
        </p:nvSpPr>
        <p:spPr>
          <a:xfrm>
            <a:off x="292608" y="3712464"/>
            <a:ext cx="8577072" cy="658368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21"/>
          <p:cNvSpPr/>
          <p:nvPr/>
        </p:nvSpPr>
        <p:spPr>
          <a:xfrm>
            <a:off x="292608" y="3712464"/>
            <a:ext cx="45720" cy="658368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2"/>
          <p:cNvSpPr/>
          <p:nvPr/>
        </p:nvSpPr>
        <p:spPr>
          <a:xfrm>
            <a:off x="402336" y="3749040"/>
            <a:ext cx="83210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5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Observation clé : </a:t>
            </a:r>
            <a:r>
              <a:rPr lang="en-US" sz="1150" dirty="0">
                <a:solidFill>
                  <a:srgbClr val="5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seul résultat OOS (0,28 %) sur 6 préparations indépendantes. Les 5 autres préparations (0,10–0,14 %) sont bien en dessous de la limite ≤ 0,20 %. Ce profil est caractéristique d'une erreur analytique ponctuelle.</a:t>
            </a:r>
            <a:endParaRPr lang="en-US" sz="1150" dirty="0"/>
          </a:p>
        </p:txBody>
      </p:sp>
      <p:sp>
        <p:nvSpPr>
          <p:cNvPr id="26" name="Text 23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27" name="Text 24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16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9.3.3  Phase 1 — Vérifications techniques immédiates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Étape 1 : Checklist à compléter par l'analyste avant toute conclusion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384048" y="111556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384048" y="111556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49808" y="106070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Calculs vérifiés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49808" y="126187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Formule %Imp = (Aire_Imp / Aire_Principal) × Facteur × 100 → correct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92608" y="155448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10"/>
          <p:cNvSpPr/>
          <p:nvPr/>
        </p:nvSpPr>
        <p:spPr>
          <a:xfrm>
            <a:off x="384048" y="166420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84048" y="166420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749808" y="160934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Intégration chromatographique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49808" y="181051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Paramètres ApexTrack, seuil de détection → conformes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92608" y="210312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Shape 15"/>
          <p:cNvSpPr/>
          <p:nvPr/>
        </p:nvSpPr>
        <p:spPr>
          <a:xfrm>
            <a:off x="384048" y="221284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384048" y="221284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49808" y="215798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Identification des pics confirmée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749808" y="235915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Temps de rétention ±0,2 min | Pureté spectrale DAD : 0,9987 ≥ 0,999 (limite)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292608" y="265176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Shape 20"/>
          <p:cNvSpPr/>
          <p:nvPr/>
        </p:nvSpPr>
        <p:spPr>
          <a:xfrm>
            <a:off x="384048" y="276148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84048" y="276148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749808" y="270662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système conforme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749808" y="290779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%RSD = 0,11 % ≤ 1,0 % ✓ | Critère SST validé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292608" y="320040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384048" y="331012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384048" y="331012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749808" y="325526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Blanc conforme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49808" y="345643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Aucun pic détecté au temps de rétention de l'Impureté A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292608" y="374904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Shape 30"/>
          <p:cNvSpPr/>
          <p:nvPr/>
        </p:nvSpPr>
        <p:spPr>
          <a:xfrm>
            <a:off x="384048" y="385876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384048" y="385876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749808" y="380390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Préparation OOS revue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749808" y="400507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Pesée, dilution, filtration → aucune anomalie dans le cahier de laboratoire</a:t>
            </a:r>
            <a:endParaRPr lang="en-US" sz="1050" dirty="0"/>
          </a:p>
        </p:txBody>
      </p:sp>
      <p:sp>
        <p:nvSpPr>
          <p:cNvPr id="36" name="Shape 34"/>
          <p:cNvSpPr/>
          <p:nvPr/>
        </p:nvSpPr>
        <p:spPr>
          <a:xfrm>
            <a:off x="292608" y="4297680"/>
            <a:ext cx="8577072" cy="493776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Shape 35"/>
          <p:cNvSpPr/>
          <p:nvPr/>
        </p:nvSpPr>
        <p:spPr>
          <a:xfrm>
            <a:off x="384048" y="4407408"/>
            <a:ext cx="274320" cy="274320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384048" y="440740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749808" y="4352544"/>
            <a:ext cx="23774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Instrument sans alarme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749808" y="4553712"/>
            <a:ext cx="7973568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Pression stable | Lampe UV énergie 82 % &gt; 70 % (seuil)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292608" y="4864608"/>
            <a:ext cx="8577072" cy="219456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347472" y="4882896"/>
            <a:ext cx="83210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Toutes les vérifications de base sont conformes → analyse statistique requise (Test de Grubbs)</a:t>
            </a:r>
            <a:endParaRPr lang="en-US" sz="1050" dirty="0"/>
          </a:p>
        </p:txBody>
      </p:sp>
      <p:sp>
        <p:nvSpPr>
          <p:cNvPr id="43" name="Text 41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16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9.3.3  Phase 1 — Étape 2 : Test de Grubbs dans Minitab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 &gt; Statistiques élémentaires &gt; Test des valeurs aberrantes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92608" y="1005840"/>
            <a:ext cx="41605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Données Impureté A (%)</a:t>
            </a:r>
            <a:endParaRPr lang="en-US" sz="12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316736"/>
          <a:ext cx="4160520" cy="91440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Prép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Imp_A (%)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Statut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922B2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BD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b="1" dirty="0">
                          <a:solidFill>
                            <a:srgbClr val="922B2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0,28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BD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b="1" dirty="0">
                          <a:solidFill>
                            <a:srgbClr val="922B2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OOS ↑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D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0,11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0,13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0,12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0,14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dirty="0">
                          <a:solidFill>
                            <a:srgbClr val="2C3E5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3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0,10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100" dirty="0">
                          <a:solidFill>
                            <a:srgbClr val="1D6A3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Conforme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F5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Shape 5"/>
          <p:cNvSpPr/>
          <p:nvPr/>
        </p:nvSpPr>
        <p:spPr>
          <a:xfrm>
            <a:off x="292608" y="3712464"/>
            <a:ext cx="4160520" cy="1078992"/>
          </a:xfrm>
          <a:prstGeom prst="rect">
            <a:avLst/>
          </a:prstGeom>
          <a:solidFill>
            <a:srgbClr val="2C3E50"/>
          </a:solidFill>
          <a:ln w="12700">
            <a:solidFill>
              <a:srgbClr val="2C3E5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384048" y="3739896"/>
            <a:ext cx="39776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39C1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Sortie Minitab — Test de Grubbs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384048" y="3968496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ADD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N=6  |  Moyenne=0,1467  |  EcTyp=0,0668</a:t>
            </a:r>
            <a:endParaRPr lang="en-US" sz="950" dirty="0"/>
          </a:p>
        </p:txBody>
      </p:sp>
      <p:sp>
        <p:nvSpPr>
          <p:cNvPr id="11" name="Text 8"/>
          <p:cNvSpPr/>
          <p:nvPr/>
        </p:nvSpPr>
        <p:spPr>
          <a:xfrm>
            <a:off x="384048" y="4160520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ADD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 = 2,00  |  p-value = 0,005</a:t>
            </a:r>
            <a:endParaRPr lang="en-US" sz="950" dirty="0"/>
          </a:p>
        </p:txBody>
      </p:sp>
      <p:sp>
        <p:nvSpPr>
          <p:cNvPr id="12" name="Text 9"/>
          <p:cNvSpPr/>
          <p:nvPr/>
        </p:nvSpPr>
        <p:spPr>
          <a:xfrm>
            <a:off x="384048" y="4352544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39C1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Valeur aberrante : Ligne 1 → 0,28 %</a:t>
            </a:r>
            <a:endParaRPr lang="en-US" sz="950" dirty="0"/>
          </a:p>
        </p:txBody>
      </p:sp>
      <p:sp>
        <p:nvSpPr>
          <p:cNvPr id="13" name="Text 10"/>
          <p:cNvSpPr/>
          <p:nvPr/>
        </p:nvSpPr>
        <p:spPr>
          <a:xfrm>
            <a:off x="384048" y="4553712"/>
            <a:ext cx="397764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99FF99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 = 0,005 &lt; α = 0,05  →  outlier confirmé</a:t>
            </a:r>
            <a:endParaRPr lang="en-US" sz="950" dirty="0"/>
          </a:p>
        </p:txBody>
      </p:sp>
      <p:sp>
        <p:nvSpPr>
          <p:cNvPr id="14" name="Shape 11"/>
          <p:cNvSpPr/>
          <p:nvPr/>
        </p:nvSpPr>
        <p:spPr>
          <a:xfrm>
            <a:off x="4617720" y="987552"/>
            <a:ext cx="4224528" cy="950976"/>
          </a:xfrm>
          <a:prstGeom prst="rect">
            <a:avLst/>
          </a:prstGeom>
          <a:solidFill>
            <a:srgbClr val="F4F6F7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2"/>
          <p:cNvSpPr/>
          <p:nvPr/>
        </p:nvSpPr>
        <p:spPr>
          <a:xfrm>
            <a:off x="4617720" y="987552"/>
            <a:ext cx="45720" cy="950976"/>
          </a:xfrm>
          <a:prstGeom prst="rect">
            <a:avLst/>
          </a:prstGeom>
          <a:solidFill>
            <a:srgbClr val="1A5E8A"/>
          </a:solidFill>
          <a:ln w="12700">
            <a:solidFill>
              <a:srgbClr val="1A5E8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4736592" y="1060704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5E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Résultat statistique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736592" y="1335024"/>
            <a:ext cx="3977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 = 0,005 &lt; 0,05 → 0,28 % est statistiquement aberrant par rapport aux 5 autres préparations conformes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4617720" y="2011680"/>
            <a:ext cx="4224528" cy="950976"/>
          </a:xfrm>
          <a:prstGeom prst="rect">
            <a:avLst/>
          </a:prstGeom>
          <a:solidFill>
            <a:srgbClr val="F4F6F7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6"/>
          <p:cNvSpPr/>
          <p:nvPr/>
        </p:nvSpPr>
        <p:spPr>
          <a:xfrm>
            <a:off x="4617720" y="2011680"/>
            <a:ext cx="45720" cy="950976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7"/>
          <p:cNvSpPr/>
          <p:nvPr/>
        </p:nvSpPr>
        <p:spPr>
          <a:xfrm>
            <a:off x="4736592" y="2084832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⚠️  Limite réglementaire FDA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4736592" y="2359152"/>
            <a:ext cx="3977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 statistical test alone is not sufficient justification for discarding an outlier." — FDA OOS Guidance (2006)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4617720" y="3035808"/>
            <a:ext cx="4224528" cy="950976"/>
          </a:xfrm>
          <a:prstGeom prst="rect">
            <a:avLst/>
          </a:prstGeom>
          <a:solidFill>
            <a:srgbClr val="F4F6F7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0"/>
          <p:cNvSpPr/>
          <p:nvPr/>
        </p:nvSpPr>
        <p:spPr>
          <a:xfrm>
            <a:off x="4617720" y="3035808"/>
            <a:ext cx="45720" cy="950976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1"/>
          <p:cNvSpPr/>
          <p:nvPr/>
        </p:nvSpPr>
        <p:spPr>
          <a:xfrm>
            <a:off x="4736592" y="3108960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7770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Exigence obligatoire</a:t>
            </a:r>
            <a:endParaRPr lang="en-US" sz="1200" dirty="0"/>
          </a:p>
        </p:txBody>
      </p:sp>
      <p:sp>
        <p:nvSpPr>
          <p:cNvPr id="25" name="Text 22"/>
          <p:cNvSpPr/>
          <p:nvPr/>
        </p:nvSpPr>
        <p:spPr>
          <a:xfrm>
            <a:off x="4736592" y="3383280"/>
            <a:ext cx="3977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Une cause technique documentée est OBLIGATOIRE pour justifier l'exclusion du résultat OOS</a:t>
            </a:r>
            <a:endParaRPr lang="en-US" sz="1050" dirty="0"/>
          </a:p>
        </p:txBody>
      </p:sp>
      <p:sp>
        <p:nvSpPr>
          <p:cNvPr id="26" name="Shape 23"/>
          <p:cNvSpPr/>
          <p:nvPr/>
        </p:nvSpPr>
        <p:spPr>
          <a:xfrm>
            <a:off x="4617720" y="4059936"/>
            <a:ext cx="4224528" cy="950976"/>
          </a:xfrm>
          <a:prstGeom prst="rect">
            <a:avLst/>
          </a:prstGeom>
          <a:solidFill>
            <a:srgbClr val="F4F6F7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4"/>
          <p:cNvSpPr/>
          <p:nvPr/>
        </p:nvSpPr>
        <p:spPr>
          <a:xfrm>
            <a:off x="4617720" y="4059936"/>
            <a:ext cx="45720" cy="950976"/>
          </a:xfrm>
          <a:prstGeom prst="rect">
            <a:avLst/>
          </a:prstGeom>
          <a:solidFill>
            <a:srgbClr val="0E6655"/>
          </a:solidFill>
          <a:ln w="12700">
            <a:solidFill>
              <a:srgbClr val="0E665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4736592" y="4133088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E66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Prochaine étape</a:t>
            </a:r>
            <a:endParaRPr lang="en-US" sz="1200" dirty="0"/>
          </a:p>
        </p:txBody>
      </p:sp>
      <p:sp>
        <p:nvSpPr>
          <p:cNvPr id="29" name="Text 26"/>
          <p:cNvSpPr/>
          <p:nvPr/>
        </p:nvSpPr>
        <p:spPr>
          <a:xfrm>
            <a:off x="4736592" y="4407408"/>
            <a:ext cx="3977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2A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de la même préparation OOS pour confirmer ou infirmer le résultat → Investigation technique ciblée</a:t>
            </a:r>
            <a:endParaRPr lang="en-US" sz="1050" dirty="0"/>
          </a:p>
        </p:txBody>
      </p:sp>
      <p:sp>
        <p:nvSpPr>
          <p:cNvPr id="30" name="Text 27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31" name="Text 28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16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6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9.3.3  Phase 1 — Étape 3 : Investigations techniques ciblées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hypothèses systématiquement vérifiées sur la préparation OOS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292608" y="1005840"/>
            <a:ext cx="8577072" cy="7132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92608" y="1005840"/>
            <a:ext cx="45720" cy="7132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02336" y="1069848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Contamination croisée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402336" y="1335024"/>
            <a:ext cx="2743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Résidu d'un échantillon précédent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246120" y="1060704"/>
            <a:ext cx="0" cy="594360"/>
          </a:xfrm>
          <a:prstGeom prst="line">
            <a:avLst/>
          </a:prstGeom>
          <a:noFill/>
          <a:ln w="12700">
            <a:solidFill>
              <a:srgbClr val="1D6A39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310128" y="1078992"/>
            <a:ext cx="5413248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Ordre d'injection vérifié → échantillon standard précède → non confirmé ✓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292608" y="1792224"/>
            <a:ext cx="8577072" cy="7132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92608" y="1792224"/>
            <a:ext cx="45720" cy="7132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02336" y="1856232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Ré-intégration manuelle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02336" y="2121408"/>
            <a:ext cx="2743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 mal intégré (baseline, co-éluant)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246120" y="1847088"/>
            <a:ext cx="0" cy="594360"/>
          </a:xfrm>
          <a:prstGeom prst="line">
            <a:avLst/>
          </a:prstGeom>
          <a:noFill/>
          <a:ln w="12700">
            <a:solidFill>
              <a:srgbClr val="1D6A39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310128" y="1865376"/>
            <a:ext cx="5413248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 (3 498) vs manuel (3 512) → écart 0,001 % négligeable → non confirmé ✓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92608" y="2578608"/>
            <a:ext cx="8577072" cy="713232"/>
          </a:xfrm>
          <a:prstGeom prst="rect">
            <a:avLst/>
          </a:prstGeom>
          <a:solidFill>
            <a:srgbClr val="FEF9E7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92608" y="2578608"/>
            <a:ext cx="45720" cy="713232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02336" y="2642616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7770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de la même préparation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402336" y="2907792"/>
            <a:ext cx="2743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Vérifier reproductibilité directe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246120" y="2633472"/>
            <a:ext cx="0" cy="594360"/>
          </a:xfrm>
          <a:prstGeom prst="line">
            <a:avLst/>
          </a:prstGeom>
          <a:noFill/>
          <a:ln w="12700">
            <a:solidFill>
              <a:srgbClr val="B7770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310128" y="2651760"/>
            <a:ext cx="5413248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Injection 1 : 0,28 %  →  Ré-injection immédiate : 0,12 % → résultat NON reproductible !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292608" y="3364992"/>
            <a:ext cx="8577072" cy="71323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292608" y="3364992"/>
            <a:ext cx="45720" cy="713232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02336" y="3429000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Erreur de préparation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402336" y="3694176"/>
            <a:ext cx="2743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Pesée, dilution, contamination vial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246120" y="3419856"/>
            <a:ext cx="0" cy="594360"/>
          </a:xfrm>
          <a:prstGeom prst="line">
            <a:avLst/>
          </a:prstGeom>
          <a:noFill/>
          <a:ln w="12700">
            <a:solidFill>
              <a:srgbClr val="1D6A39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310128" y="3438144"/>
            <a:ext cx="5413248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Cahier de labo revu, facteurs recalculés → aucune anomalie détectée ✓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92608" y="4151376"/>
            <a:ext cx="8577072" cy="713232"/>
          </a:xfrm>
          <a:prstGeom prst="rect">
            <a:avLst/>
          </a:prstGeom>
          <a:solidFill>
            <a:srgbClr val="FEF9E7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292608" y="4151376"/>
            <a:ext cx="45720" cy="713232"/>
          </a:xfrm>
          <a:prstGeom prst="rect">
            <a:avLst/>
          </a:prstGeom>
          <a:solidFill>
            <a:srgbClr val="B7770D"/>
          </a:solidFill>
          <a:ln w="12700">
            <a:solidFill>
              <a:srgbClr val="B7770D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02336" y="4215384"/>
            <a:ext cx="2743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B7770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Problème d'injection ponctuel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402336" y="4480560"/>
            <a:ext cx="27432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Bulle d'air, injection partielle, pic pression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3246120" y="4206240"/>
            <a:ext cx="0" cy="594360"/>
          </a:xfrm>
          <a:prstGeom prst="line">
            <a:avLst/>
          </a:prstGeom>
          <a:noFill/>
          <a:ln w="12700">
            <a:solidFill>
              <a:srgbClr val="B7770D"/>
            </a:solidFill>
            <a:prstDash val="dash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310128" y="4224528"/>
            <a:ext cx="5413248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Hypothèse émergente : aire initiale 3 498 vs ré-injection 1 502 pour la MÊME préparation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37" name="Text 35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16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B1F36"/>
          </a:solidFill>
          <a:ln w="12700">
            <a:solidFill>
              <a:srgbClr val="0B1F3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82880" cy="914400"/>
          </a:xfrm>
          <a:prstGeom prst="rect">
            <a:avLst/>
          </a:prstGeom>
          <a:solidFill>
            <a:srgbClr val="1ABC9C"/>
          </a:solidFill>
          <a:ln w="12700">
            <a:solidFill>
              <a:srgbClr val="1ABC9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347472" y="73152"/>
            <a:ext cx="850392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9.3.3  Phase 1 — Étape 4 : Confirmation statistique &amp; Conclusion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47472" y="57607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ED6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Comparaison injection originale vs ré-injection immédiate de la même préparation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292608" y="1005840"/>
            <a:ext cx="85770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Préparation OOS — Prép 1 (même préparation, deux injections)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292608" y="1371600"/>
            <a:ext cx="3794760" cy="1353312"/>
          </a:xfrm>
          <a:prstGeom prst="rect">
            <a:avLst/>
          </a:prstGeom>
          <a:solidFill>
            <a:srgbClr val="FADBD8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92608" y="1371600"/>
            <a:ext cx="3794760" cy="457200"/>
          </a:xfrm>
          <a:prstGeom prst="rect">
            <a:avLst/>
          </a:prstGeom>
          <a:solidFill>
            <a:srgbClr val="922B21"/>
          </a:solidFill>
          <a:ln w="12700">
            <a:solidFill>
              <a:srgbClr val="922B21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292608" y="1408176"/>
            <a:ext cx="37947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Injection 1 (originale)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292608" y="1901952"/>
            <a:ext cx="3794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0,28 %</a:t>
            </a:r>
            <a:endParaRPr lang="en-US" sz="4000" dirty="0"/>
          </a:p>
        </p:txBody>
      </p:sp>
      <p:sp>
        <p:nvSpPr>
          <p:cNvPr id="11" name="Text 9"/>
          <p:cNvSpPr/>
          <p:nvPr/>
        </p:nvSpPr>
        <p:spPr>
          <a:xfrm>
            <a:off x="292608" y="2468880"/>
            <a:ext cx="37947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OOS — &gt; 0,20 %</a:t>
            </a:r>
            <a:endParaRPr lang="en-US" sz="1300" dirty="0"/>
          </a:p>
        </p:txBody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20" y="1920240"/>
            <a:ext cx="502920" cy="502920"/>
          </a:xfrm>
          <a:prstGeom prst="rect">
            <a:avLst/>
          </a:prstGeom>
        </p:spPr>
      </p:pic>
      <p:sp>
        <p:nvSpPr>
          <p:cNvPr id="13" name="Shape 10"/>
          <p:cNvSpPr/>
          <p:nvPr/>
        </p:nvSpPr>
        <p:spPr>
          <a:xfrm>
            <a:off x="4754880" y="1371600"/>
            <a:ext cx="3794760" cy="1353312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4754880" y="1371600"/>
            <a:ext cx="3794760" cy="457200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4754880" y="1408176"/>
            <a:ext cx="37947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Ré-injection immédiate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4754880" y="1901952"/>
            <a:ext cx="3794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0,12 %</a:t>
            </a:r>
            <a:endParaRPr lang="en-US" sz="4000" dirty="0"/>
          </a:p>
        </p:txBody>
      </p:sp>
      <p:sp>
        <p:nvSpPr>
          <p:cNvPr id="17" name="Text 14"/>
          <p:cNvSpPr/>
          <p:nvPr/>
        </p:nvSpPr>
        <p:spPr>
          <a:xfrm>
            <a:off x="4754880" y="2468880"/>
            <a:ext cx="37947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Conforme — &lt; 0,20 %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292608" y="2834640"/>
            <a:ext cx="2743200" cy="841248"/>
          </a:xfrm>
          <a:prstGeom prst="rect">
            <a:avLst/>
          </a:prstGeom>
          <a:solidFill>
            <a:srgbClr val="FFFFFF"/>
          </a:solidFill>
          <a:ln w="12700">
            <a:solidFill>
              <a:srgbClr val="922B21"/>
            </a:solidFill>
            <a:prstDash val="solid"/>
          </a:ln>
          <a:effectLst>
            <a:outerShdw blurRad="381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384048" y="2871216"/>
            <a:ext cx="25603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Écart relatif observé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384048" y="3108960"/>
            <a:ext cx="25603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922B2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57 %</a:t>
            </a:r>
            <a:endParaRPr lang="en-US" sz="1800" dirty="0"/>
          </a:p>
        </p:txBody>
      </p:sp>
      <p:sp>
        <p:nvSpPr>
          <p:cNvPr id="21" name="Text 18"/>
          <p:cNvSpPr/>
          <p:nvPr/>
        </p:nvSpPr>
        <p:spPr>
          <a:xfrm>
            <a:off x="384048" y="3456432"/>
            <a:ext cx="256032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 : |0,28–0,12| / moy × 100</a:t>
            </a:r>
            <a:endParaRPr lang="en-US" sz="900" dirty="0"/>
          </a:p>
        </p:txBody>
      </p:sp>
      <p:sp>
        <p:nvSpPr>
          <p:cNvPr id="22" name="Shape 19"/>
          <p:cNvSpPr/>
          <p:nvPr/>
        </p:nvSpPr>
        <p:spPr>
          <a:xfrm>
            <a:off x="3200400" y="2834640"/>
            <a:ext cx="2743200" cy="841248"/>
          </a:xfrm>
          <a:prstGeom prst="rect">
            <a:avLst/>
          </a:prstGeom>
          <a:solidFill>
            <a:srgbClr val="FFFFFF"/>
          </a:solidFill>
          <a:ln w="12700">
            <a:solidFill>
              <a:srgbClr val="1D6A39"/>
            </a:solidFill>
            <a:prstDash val="solid"/>
          </a:ln>
          <a:effectLst>
            <a:outerShdw blurRad="381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3291840" y="2871216"/>
            <a:ext cx="25603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Variabilité historique (%RSD validation)</a:t>
            </a:r>
            <a:endParaRPr lang="en-US" sz="950" dirty="0"/>
          </a:p>
        </p:txBody>
      </p:sp>
      <p:sp>
        <p:nvSpPr>
          <p:cNvPr id="24" name="Text 21"/>
          <p:cNvSpPr/>
          <p:nvPr/>
        </p:nvSpPr>
        <p:spPr>
          <a:xfrm>
            <a:off x="3291840" y="3108960"/>
            <a:ext cx="25603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4,2 %</a:t>
            </a:r>
            <a:endParaRPr lang="en-US" sz="1800" dirty="0"/>
          </a:p>
        </p:txBody>
      </p:sp>
      <p:sp>
        <p:nvSpPr>
          <p:cNvPr id="25" name="Text 22"/>
          <p:cNvSpPr/>
          <p:nvPr/>
        </p:nvSpPr>
        <p:spPr>
          <a:xfrm>
            <a:off x="3291840" y="3456432"/>
            <a:ext cx="256032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Référence répétabilité Imp_A à 0,2 %</a:t>
            </a:r>
            <a:endParaRPr lang="en-US" sz="900" dirty="0"/>
          </a:p>
        </p:txBody>
      </p:sp>
      <p:sp>
        <p:nvSpPr>
          <p:cNvPr id="26" name="Shape 23"/>
          <p:cNvSpPr/>
          <p:nvPr/>
        </p:nvSpPr>
        <p:spPr>
          <a:xfrm>
            <a:off x="6108192" y="2834640"/>
            <a:ext cx="2743200" cy="841248"/>
          </a:xfrm>
          <a:prstGeom prst="rect">
            <a:avLst/>
          </a:prstGeom>
          <a:solidFill>
            <a:srgbClr val="FFFFFF"/>
          </a:solidFill>
          <a:ln w="12700">
            <a:solidFill>
              <a:srgbClr val="0B1F36"/>
            </a:solidFill>
            <a:prstDash val="solid"/>
          </a:ln>
          <a:effectLst>
            <a:outerShdw blurRad="38100" dist="127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7" name="Text 24"/>
          <p:cNvSpPr/>
          <p:nvPr/>
        </p:nvSpPr>
        <p:spPr>
          <a:xfrm>
            <a:off x="6199632" y="2871216"/>
            <a:ext cx="25603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Interprétation</a:t>
            </a:r>
            <a:endParaRPr lang="en-US" sz="950" dirty="0"/>
          </a:p>
        </p:txBody>
      </p:sp>
      <p:sp>
        <p:nvSpPr>
          <p:cNvPr id="28" name="Text 25"/>
          <p:cNvSpPr/>
          <p:nvPr/>
        </p:nvSpPr>
        <p:spPr>
          <a:xfrm>
            <a:off x="6199632" y="3108960"/>
            <a:ext cx="25603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B1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57 % &gt;&gt; 4,2 %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6199632" y="3456432"/>
            <a:ext cx="256032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7F8C8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Différence analytiquement significative</a:t>
            </a:r>
            <a:endParaRPr lang="en-US" sz="900" dirty="0"/>
          </a:p>
        </p:txBody>
      </p:sp>
      <p:sp>
        <p:nvSpPr>
          <p:cNvPr id="30" name="Shape 27"/>
          <p:cNvSpPr/>
          <p:nvPr/>
        </p:nvSpPr>
        <p:spPr>
          <a:xfrm>
            <a:off x="292608" y="3785616"/>
            <a:ext cx="8577072" cy="960120"/>
          </a:xfrm>
          <a:prstGeom prst="rect">
            <a:avLst/>
          </a:prstGeom>
          <a:solidFill>
            <a:srgbClr val="D5F5E3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8"/>
          <p:cNvSpPr/>
          <p:nvPr/>
        </p:nvSpPr>
        <p:spPr>
          <a:xfrm>
            <a:off x="292608" y="3785616"/>
            <a:ext cx="45720" cy="960120"/>
          </a:xfrm>
          <a:prstGeom prst="rect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3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24" y="3877056"/>
            <a:ext cx="365760" cy="365760"/>
          </a:xfrm>
          <a:prstGeom prst="rect">
            <a:avLst/>
          </a:prstGeom>
        </p:spPr>
      </p:pic>
      <p:sp>
        <p:nvSpPr>
          <p:cNvPr id="33" name="Text 29"/>
          <p:cNvSpPr/>
          <p:nvPr/>
        </p:nvSpPr>
        <p:spPr>
          <a:xfrm>
            <a:off x="877824" y="3822192"/>
            <a:ext cx="784555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D6A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Cause analytique identifiée : </a:t>
            </a:r>
            <a:r>
              <a:rPr lang="en-US" sz="1200" dirty="0">
                <a:solidFill>
                  <a:srgbClr val="1A3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Problème d'injection ponctuel (bulle d'air ou injection partielle).</a:t>
            </a:r>
            <a:endParaRPr lang="en-US" sz="1200" dirty="0"/>
          </a:p>
        </p:txBody>
      </p:sp>
      <p:sp>
        <p:nvSpPr>
          <p:cNvPr id="34" name="Shape 30"/>
          <p:cNvSpPr/>
          <p:nvPr/>
        </p:nvSpPr>
        <p:spPr>
          <a:xfrm>
            <a:off x="420624" y="4151376"/>
            <a:ext cx="109728" cy="109728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1"/>
          <p:cNvSpPr/>
          <p:nvPr/>
        </p:nvSpPr>
        <p:spPr>
          <a:xfrm>
            <a:off x="585216" y="4133088"/>
            <a:ext cx="8138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Preuve : ré-injection même préparation → 0,12 % conforme</a:t>
            </a:r>
            <a:endParaRPr lang="en-US" sz="1050" dirty="0"/>
          </a:p>
        </p:txBody>
      </p:sp>
      <p:sp>
        <p:nvSpPr>
          <p:cNvPr id="36" name="Shape 32"/>
          <p:cNvSpPr/>
          <p:nvPr/>
        </p:nvSpPr>
        <p:spPr>
          <a:xfrm>
            <a:off x="420624" y="4279392"/>
            <a:ext cx="109728" cy="109728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3"/>
          <p:cNvSpPr/>
          <p:nvPr/>
        </p:nvSpPr>
        <p:spPr>
          <a:xfrm>
            <a:off x="585216" y="4261104"/>
            <a:ext cx="8138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Preuve statistique : écart 57 % &gt;&gt; variabilité historique 4,2 %</a:t>
            </a:r>
            <a:endParaRPr lang="en-US" sz="1050" dirty="0"/>
          </a:p>
        </p:txBody>
      </p:sp>
      <p:sp>
        <p:nvSpPr>
          <p:cNvPr id="38" name="Shape 34"/>
          <p:cNvSpPr/>
          <p:nvPr/>
        </p:nvSpPr>
        <p:spPr>
          <a:xfrm>
            <a:off x="420624" y="4407408"/>
            <a:ext cx="109728" cy="109728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5"/>
          <p:cNvSpPr/>
          <p:nvPr/>
        </p:nvSpPr>
        <p:spPr>
          <a:xfrm>
            <a:off x="585216" y="4389120"/>
            <a:ext cx="8138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Décision : exclusion justifiée du résultat OOS initial (0,28 %)</a:t>
            </a:r>
            <a:endParaRPr lang="en-US" sz="1050" dirty="0"/>
          </a:p>
        </p:txBody>
      </p:sp>
      <p:sp>
        <p:nvSpPr>
          <p:cNvPr id="40" name="Shape 36"/>
          <p:cNvSpPr/>
          <p:nvPr/>
        </p:nvSpPr>
        <p:spPr>
          <a:xfrm>
            <a:off x="420624" y="4535424"/>
            <a:ext cx="109728" cy="109728"/>
          </a:xfrm>
          <a:prstGeom prst="ellipse">
            <a:avLst/>
          </a:prstGeom>
          <a:solidFill>
            <a:srgbClr val="1D6A39"/>
          </a:solidFill>
          <a:ln w="12700">
            <a:solidFill>
              <a:srgbClr val="1D6A3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7"/>
          <p:cNvSpPr/>
          <p:nvPr/>
        </p:nvSpPr>
        <p:spPr>
          <a:xfrm>
            <a:off x="585216" y="4517136"/>
            <a:ext cx="81381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A3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: Reprise avec nouvelle préparation → 0,13 % ✓ → Lot approuvé</a:t>
            </a:r>
            <a:endParaRPr lang="en-US" sz="1050" dirty="0"/>
          </a:p>
        </p:txBody>
      </p:sp>
      <p:sp>
        <p:nvSpPr>
          <p:cNvPr id="42" name="Text 38"/>
          <p:cNvSpPr/>
          <p:nvPr/>
        </p:nvSpPr>
        <p:spPr>
          <a:xfrm>
            <a:off x="320040" y="4901184"/>
            <a:ext cx="713232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Chapitre 9 – Analyse des défaillances OOS/OOT  |  Laboratoire HPLC Pharmaceutique</a:t>
            </a:r>
            <a:endParaRPr lang="en-US" sz="850" dirty="0"/>
          </a:p>
        </p:txBody>
      </p:sp>
      <p:sp>
        <p:nvSpPr>
          <p:cNvPr id="43" name="Text 39"/>
          <p:cNvSpPr/>
          <p:nvPr/>
        </p:nvSpPr>
        <p:spPr>
          <a:xfrm>
            <a:off x="8229600" y="4901184"/>
            <a:ext cx="594360" cy="1737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50" dirty="0">
                <a:solidFill>
                  <a:srgbClr val="9999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16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2670</Words>
  <Application>Microsoft Office PowerPoint</Application>
  <PresentationFormat>Affichage à l'écran (16:9)</PresentationFormat>
  <Paragraphs>501</Paragraphs>
  <Slides>16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Consolas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9 – Analyse des défaillances OOS/OOT en laboratoire HPLC</dc:title>
  <dc:subject>PptxGenJS Presentation</dc:subject>
  <dc:creator>PptxGenJS</dc:creator>
  <cp:lastModifiedBy>rachid berkani</cp:lastModifiedBy>
  <cp:revision>2</cp:revision>
  <dcterms:created xsi:type="dcterms:W3CDTF">2026-03-13T11:54:21Z</dcterms:created>
  <dcterms:modified xsi:type="dcterms:W3CDTF">2026-03-13T18:03:43Z</dcterms:modified>
</cp:coreProperties>
</file>