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71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0"/>
            <a:ext cx="8979408" cy="6400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457200" y="502920"/>
            <a:ext cx="2194560" cy="347472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457200" y="502920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PARCOURS EXPERT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457200" y="1024128"/>
            <a:ext cx="83210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</a:t>
            </a:r>
            <a:endParaRPr lang="en-US" sz="4800" dirty="0"/>
          </a:p>
        </p:txBody>
      </p:sp>
      <p:sp>
        <p:nvSpPr>
          <p:cNvPr id="7" name="Text 5"/>
          <p:cNvSpPr/>
          <p:nvPr/>
        </p:nvSpPr>
        <p:spPr>
          <a:xfrm>
            <a:off x="457200" y="1737360"/>
            <a:ext cx="8321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Statistique Analytique &amp; Investigation OOS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2377440"/>
            <a:ext cx="4572000" cy="36576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57200" y="2578608"/>
            <a:ext cx="1645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EF9F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4400" dirty="0"/>
          </a:p>
        </p:txBody>
      </p:sp>
      <p:sp>
        <p:nvSpPr>
          <p:cNvPr id="10" name="Text 8"/>
          <p:cNvSpPr/>
          <p:nvPr/>
        </p:nvSpPr>
        <p:spPr>
          <a:xfrm>
            <a:off x="457200" y="3127248"/>
            <a:ext cx="1645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2468880" y="2578608"/>
            <a:ext cx="1645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EF9F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4400" dirty="0"/>
          </a:p>
        </p:txBody>
      </p:sp>
      <p:sp>
        <p:nvSpPr>
          <p:cNvPr id="12" name="Text 10"/>
          <p:cNvSpPr/>
          <p:nvPr/>
        </p:nvSpPr>
        <p:spPr>
          <a:xfrm>
            <a:off x="2468880" y="3127248"/>
            <a:ext cx="1645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480560" y="2578608"/>
            <a:ext cx="1645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EF9F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4400" dirty="0"/>
          </a:p>
        </p:txBody>
      </p:sp>
      <p:sp>
        <p:nvSpPr>
          <p:cNvPr id="14" name="Text 12"/>
          <p:cNvSpPr/>
          <p:nvPr/>
        </p:nvSpPr>
        <p:spPr>
          <a:xfrm>
            <a:off x="4480560" y="3127248"/>
            <a:ext cx="1645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492240" y="2578608"/>
            <a:ext cx="1645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EF9F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4400" dirty="0"/>
          </a:p>
        </p:txBody>
      </p:sp>
      <p:sp>
        <p:nvSpPr>
          <p:cNvPr id="16" name="Text 14"/>
          <p:cNvSpPr/>
          <p:nvPr/>
        </p:nvSpPr>
        <p:spPr>
          <a:xfrm>
            <a:off x="6492240" y="3127248"/>
            <a:ext cx="16459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Certification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457200" y="4663440"/>
            <a:ext cx="8321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R, BERKANI|  Version 1.0  |  19/04/2026</a:t>
            </a:r>
            <a:endParaRPr lang="en-US" sz="1000" dirty="0"/>
          </a:p>
        </p:txBody>
      </p:sp>
      <p:pic>
        <p:nvPicPr>
          <p:cNvPr id="1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080" y="914400"/>
            <a:ext cx="1280160" cy="1280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164592" y="5074920"/>
            <a:ext cx="8979408" cy="6400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48640"/>
            <a:ext cx="640080" cy="64008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34440" y="621792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Prêt à démarrer ?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457200" y="1261872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 programme vous donne les outils pour maîtriser l'investigation OOS,</a:t>
            </a:r>
            <a:endParaRPr lang="en-US" sz="1500" dirty="0"/>
          </a:p>
          <a:p>
            <a:pPr marL="0" indent="0">
              <a:lnSpc>
                <a:spcPct val="135000"/>
              </a:lnSpc>
              <a:buNone/>
            </a:pPr>
            <a:r>
              <a:rPr lang="en-US" sz="1500" dirty="0">
                <a:solidFill>
                  <a:srgbClr val="BDD7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statistique appliquée et la rédaction réglementaire.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57200" y="2084832"/>
            <a:ext cx="1412748" cy="329184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457200" y="2084832"/>
            <a:ext cx="14127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semaines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2034540" y="2084832"/>
            <a:ext cx="1202436" cy="329184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2034540" y="2084832"/>
            <a:ext cx="1202436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modules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401568" y="2084832"/>
            <a:ext cx="1412748" cy="329184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3401568" y="2084832"/>
            <a:ext cx="141274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livrables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978908" y="2084832"/>
            <a:ext cx="1833372" cy="329184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4978908" y="2084832"/>
            <a:ext cx="18333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intégré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6976872" y="2084832"/>
            <a:ext cx="2359152" cy="329184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6976872" y="2084832"/>
            <a:ext cx="235915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Certification finale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457200" y="2651760"/>
            <a:ext cx="2606040" cy="804672"/>
          </a:xfrm>
          <a:prstGeom prst="rect">
            <a:avLst/>
          </a:prstGeom>
          <a:solidFill>
            <a:srgbClr val="1A2A3A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5"/>
          <p:cNvSpPr/>
          <p:nvPr/>
        </p:nvSpPr>
        <p:spPr>
          <a:xfrm>
            <a:off x="457200" y="2651760"/>
            <a:ext cx="2606040" cy="54864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66928" y="272491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Responsable QC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566928" y="2962656"/>
            <a:ext cx="23774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Dr. A. Martin</a:t>
            </a:r>
            <a:endParaRPr lang="en-US" sz="1300" dirty="0"/>
          </a:p>
        </p:txBody>
      </p:sp>
      <p:sp>
        <p:nvSpPr>
          <p:cNvPr id="21" name="Shape 18"/>
          <p:cNvSpPr/>
          <p:nvPr/>
        </p:nvSpPr>
        <p:spPr>
          <a:xfrm>
            <a:off x="3291840" y="2651760"/>
            <a:ext cx="2606040" cy="804672"/>
          </a:xfrm>
          <a:prstGeom prst="rect">
            <a:avLst/>
          </a:prstGeom>
          <a:solidFill>
            <a:srgbClr val="1A2A3A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19"/>
          <p:cNvSpPr/>
          <p:nvPr/>
        </p:nvSpPr>
        <p:spPr>
          <a:xfrm>
            <a:off x="3291840" y="2651760"/>
            <a:ext cx="2606040" cy="54864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3401568" y="272491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Coordinatrice Formation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3401568" y="2962656"/>
            <a:ext cx="23774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Mme C. Dupont</a:t>
            </a:r>
            <a:endParaRPr lang="en-US" sz="1300" dirty="0"/>
          </a:p>
        </p:txBody>
      </p:sp>
      <p:sp>
        <p:nvSpPr>
          <p:cNvPr id="25" name="Shape 22"/>
          <p:cNvSpPr/>
          <p:nvPr/>
        </p:nvSpPr>
        <p:spPr>
          <a:xfrm>
            <a:off x="6126480" y="2651760"/>
            <a:ext cx="2606040" cy="804672"/>
          </a:xfrm>
          <a:prstGeom prst="rect">
            <a:avLst/>
          </a:prstGeom>
          <a:solidFill>
            <a:srgbClr val="1A2A3A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3"/>
          <p:cNvSpPr/>
          <p:nvPr/>
        </p:nvSpPr>
        <p:spPr>
          <a:xfrm>
            <a:off x="6126480" y="2651760"/>
            <a:ext cx="2606040" cy="54864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4"/>
          <p:cNvSpPr/>
          <p:nvPr/>
        </p:nvSpPr>
        <p:spPr>
          <a:xfrm>
            <a:off x="6236208" y="2724912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Responsable AQ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6236208" y="2962656"/>
            <a:ext cx="23774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Mme S. Leroy</a:t>
            </a:r>
            <a:endParaRPr lang="en-US" sz="1300" dirty="0"/>
          </a:p>
        </p:txBody>
      </p:sp>
      <p:sp>
        <p:nvSpPr>
          <p:cNvPr id="29" name="Text 26"/>
          <p:cNvSpPr/>
          <p:nvPr/>
        </p:nvSpPr>
        <p:spPr>
          <a:xfrm>
            <a:off x="457200" y="4736592"/>
            <a:ext cx="8229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 1.0  |  19/04/2026  |  Département Contrôle Qualité  |  Usage interne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Vue d'ensemble du parcours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1417320"/>
            <a:ext cx="5303520" cy="5029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365760" y="1417320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SEMESTRE 1 — Semaines 1 à 12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5760720" y="1417320"/>
            <a:ext cx="2011680" cy="50292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5760720" y="1417320"/>
            <a:ext cx="2011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SEMESTRE 2  S13–20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7863840" y="1417320"/>
            <a:ext cx="1005840" cy="502920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7863840" y="1417320"/>
            <a:ext cx="1005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S21+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6576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2860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73152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109728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146304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182880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169164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S5</a:t>
            </a:r>
            <a:endParaRPr lang="en-US" sz="800" dirty="0"/>
          </a:p>
        </p:txBody>
      </p:sp>
      <p:sp>
        <p:nvSpPr>
          <p:cNvPr id="17" name="Shape 15"/>
          <p:cNvSpPr/>
          <p:nvPr/>
        </p:nvSpPr>
        <p:spPr>
          <a:xfrm>
            <a:off x="219456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256032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92608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29184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15468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S9</a:t>
            </a:r>
            <a:endParaRPr lang="en-US" sz="800" dirty="0"/>
          </a:p>
        </p:txBody>
      </p:sp>
      <p:sp>
        <p:nvSpPr>
          <p:cNvPr id="22" name="Shape 20"/>
          <p:cNvSpPr/>
          <p:nvPr/>
        </p:nvSpPr>
        <p:spPr>
          <a:xfrm>
            <a:off x="365760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02336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438912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75488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61772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S13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512064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548640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585216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621792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608076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S17</a:t>
            </a:r>
            <a:endParaRPr lang="en-US" sz="800" dirty="0"/>
          </a:p>
        </p:txBody>
      </p:sp>
      <p:sp>
        <p:nvSpPr>
          <p:cNvPr id="32" name="Shape 30"/>
          <p:cNvSpPr/>
          <p:nvPr/>
        </p:nvSpPr>
        <p:spPr>
          <a:xfrm>
            <a:off x="658368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694944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Shape 32"/>
          <p:cNvSpPr/>
          <p:nvPr/>
        </p:nvSpPr>
        <p:spPr>
          <a:xfrm>
            <a:off x="7315200" y="1920240"/>
            <a:ext cx="9144" cy="109728"/>
          </a:xfrm>
          <a:prstGeom prst="rect">
            <a:avLst/>
          </a:prstGeom>
          <a:solidFill>
            <a:srgbClr val="BBBBBB"/>
          </a:solidFill>
          <a:ln w="12700">
            <a:solidFill>
              <a:srgbClr val="BBBBB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7178040" y="1975104"/>
            <a:ext cx="3657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S20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274320" y="2240280"/>
            <a:ext cx="1325880" cy="658368"/>
          </a:xfrm>
          <a:prstGeom prst="rect">
            <a:avLst/>
          </a:prstGeom>
          <a:solidFill>
            <a:srgbClr val="5F5E5A"/>
          </a:solidFill>
          <a:ln w="12700">
            <a:solidFill>
              <a:srgbClr val="5F5E5A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27432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27432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Kick-off</a:t>
            </a:r>
            <a:endParaRPr lang="en-US" sz="1300" dirty="0"/>
          </a:p>
        </p:txBody>
      </p:sp>
      <p:sp>
        <p:nvSpPr>
          <p:cNvPr id="39" name="Shape 37"/>
          <p:cNvSpPr/>
          <p:nvPr/>
        </p:nvSpPr>
        <p:spPr>
          <a:xfrm>
            <a:off x="1737360" y="2240280"/>
            <a:ext cx="1325880" cy="65836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173736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S2–S4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173736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 1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3200400" y="2240280"/>
            <a:ext cx="1325880" cy="65836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20040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S5–S8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320040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 2</a:t>
            </a:r>
            <a:endParaRPr lang="en-US" sz="1300" dirty="0"/>
          </a:p>
        </p:txBody>
      </p:sp>
      <p:sp>
        <p:nvSpPr>
          <p:cNvPr id="45" name="Shape 43"/>
          <p:cNvSpPr/>
          <p:nvPr/>
        </p:nvSpPr>
        <p:spPr>
          <a:xfrm>
            <a:off x="4663440" y="2240280"/>
            <a:ext cx="1325880" cy="658368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6" name="Text 44"/>
          <p:cNvSpPr/>
          <p:nvPr/>
        </p:nvSpPr>
        <p:spPr>
          <a:xfrm>
            <a:off x="466344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S9–S12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466344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 3</a:t>
            </a:r>
            <a:endParaRPr lang="en-US" sz="1300" dirty="0"/>
          </a:p>
        </p:txBody>
      </p:sp>
      <p:sp>
        <p:nvSpPr>
          <p:cNvPr id="48" name="Shape 46"/>
          <p:cNvSpPr/>
          <p:nvPr/>
        </p:nvSpPr>
        <p:spPr>
          <a:xfrm>
            <a:off x="6126480" y="2240280"/>
            <a:ext cx="1325880" cy="65836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612648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S13–S16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612648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 4</a:t>
            </a:r>
            <a:endParaRPr lang="en-US" sz="1300" dirty="0"/>
          </a:p>
        </p:txBody>
      </p:sp>
      <p:sp>
        <p:nvSpPr>
          <p:cNvPr id="51" name="Shape 49"/>
          <p:cNvSpPr/>
          <p:nvPr/>
        </p:nvSpPr>
        <p:spPr>
          <a:xfrm>
            <a:off x="7589520" y="2240280"/>
            <a:ext cx="1325880" cy="658368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  <a:effectLst>
            <a:outerShdw blurRad="508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2" name="Text 50"/>
          <p:cNvSpPr/>
          <p:nvPr/>
        </p:nvSpPr>
        <p:spPr>
          <a:xfrm>
            <a:off x="7589520" y="2267712"/>
            <a:ext cx="13258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S17–S20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7589520" y="2487168"/>
            <a:ext cx="1325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Projet</a:t>
            </a:r>
            <a:endParaRPr lang="en-US" sz="1300" dirty="0"/>
          </a:p>
        </p:txBody>
      </p:sp>
      <p:sp>
        <p:nvSpPr>
          <p:cNvPr id="54" name="Text 52"/>
          <p:cNvSpPr/>
          <p:nvPr/>
        </p:nvSpPr>
        <p:spPr>
          <a:xfrm>
            <a:off x="365760" y="3127248"/>
            <a:ext cx="84124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objectifs pédagogiques</a:t>
            </a:r>
            <a:endParaRPr lang="en-US" sz="1300" dirty="0"/>
          </a:p>
        </p:txBody>
      </p:sp>
      <p:sp>
        <p:nvSpPr>
          <p:cNvPr id="55" name="Shape 53"/>
          <p:cNvSpPr/>
          <p:nvPr/>
        </p:nvSpPr>
        <p:spPr>
          <a:xfrm>
            <a:off x="365760" y="3438144"/>
            <a:ext cx="1572768" cy="566928"/>
          </a:xfrm>
          <a:prstGeom prst="roundRect">
            <a:avLst>
              <a:gd name="adj" fmla="val 9677"/>
            </a:avLst>
          </a:prstGeom>
          <a:solidFill>
            <a:srgbClr val="F6F8FF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438912" y="3465576"/>
            <a:ext cx="347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O1</a:t>
            </a:r>
            <a:endParaRPr lang="en-US" sz="1400" dirty="0"/>
          </a:p>
        </p:txBody>
      </p:sp>
      <p:sp>
        <p:nvSpPr>
          <p:cNvPr id="57" name="Text 55"/>
          <p:cNvSpPr/>
          <p:nvPr/>
        </p:nvSpPr>
        <p:spPr>
          <a:xfrm>
            <a:off x="438912" y="3694176"/>
            <a:ext cx="142646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Cadre réglementaire OOS</a:t>
            </a:r>
            <a:endParaRPr lang="en-US" sz="900" dirty="0"/>
          </a:p>
        </p:txBody>
      </p:sp>
      <p:sp>
        <p:nvSpPr>
          <p:cNvPr id="58" name="Shape 56"/>
          <p:cNvSpPr/>
          <p:nvPr/>
        </p:nvSpPr>
        <p:spPr>
          <a:xfrm>
            <a:off x="2103120" y="3438144"/>
            <a:ext cx="1572768" cy="566928"/>
          </a:xfrm>
          <a:prstGeom prst="roundRect">
            <a:avLst>
              <a:gd name="adj" fmla="val 9677"/>
            </a:avLst>
          </a:prstGeom>
          <a:solidFill>
            <a:srgbClr val="F6F8FF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2176272" y="3465576"/>
            <a:ext cx="347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O2</a:t>
            </a:r>
            <a:endParaRPr lang="en-US" sz="1400" dirty="0"/>
          </a:p>
        </p:txBody>
      </p:sp>
      <p:sp>
        <p:nvSpPr>
          <p:cNvPr id="60" name="Text 58"/>
          <p:cNvSpPr/>
          <p:nvPr/>
        </p:nvSpPr>
        <p:spPr>
          <a:xfrm>
            <a:off x="2176272" y="3694176"/>
            <a:ext cx="142646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vs Phase 2</a:t>
            </a:r>
            <a:endParaRPr lang="en-US" sz="900" dirty="0"/>
          </a:p>
        </p:txBody>
      </p:sp>
      <p:sp>
        <p:nvSpPr>
          <p:cNvPr id="61" name="Shape 59"/>
          <p:cNvSpPr/>
          <p:nvPr/>
        </p:nvSpPr>
        <p:spPr>
          <a:xfrm>
            <a:off x="3840480" y="3438144"/>
            <a:ext cx="1572768" cy="566928"/>
          </a:xfrm>
          <a:prstGeom prst="roundRect">
            <a:avLst>
              <a:gd name="adj" fmla="val 9677"/>
            </a:avLst>
          </a:prstGeom>
          <a:solidFill>
            <a:srgbClr val="F6F8FF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2" name="Text 60"/>
          <p:cNvSpPr/>
          <p:nvPr/>
        </p:nvSpPr>
        <p:spPr>
          <a:xfrm>
            <a:off x="3913632" y="3465576"/>
            <a:ext cx="347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O3</a:t>
            </a:r>
            <a:endParaRPr lang="en-US" sz="1400" dirty="0"/>
          </a:p>
        </p:txBody>
      </p:sp>
      <p:sp>
        <p:nvSpPr>
          <p:cNvPr id="63" name="Text 61"/>
          <p:cNvSpPr/>
          <p:nvPr/>
        </p:nvSpPr>
        <p:spPr>
          <a:xfrm>
            <a:off x="3913632" y="3694176"/>
            <a:ext cx="142646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Grubbs, t-test, ANOVA</a:t>
            </a:r>
            <a:endParaRPr lang="en-US" sz="900" dirty="0"/>
          </a:p>
        </p:txBody>
      </p:sp>
      <p:sp>
        <p:nvSpPr>
          <p:cNvPr id="64" name="Shape 62"/>
          <p:cNvSpPr/>
          <p:nvPr/>
        </p:nvSpPr>
        <p:spPr>
          <a:xfrm>
            <a:off x="5577840" y="3438144"/>
            <a:ext cx="1572768" cy="566928"/>
          </a:xfrm>
          <a:prstGeom prst="roundRect">
            <a:avLst>
              <a:gd name="adj" fmla="val 9677"/>
            </a:avLst>
          </a:prstGeom>
          <a:solidFill>
            <a:srgbClr val="F6F8FF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5650992" y="3465576"/>
            <a:ext cx="347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O4</a:t>
            </a:r>
            <a:endParaRPr lang="en-US" sz="1400" dirty="0"/>
          </a:p>
        </p:txBody>
      </p:sp>
      <p:sp>
        <p:nvSpPr>
          <p:cNvPr id="66" name="Text 64"/>
          <p:cNvSpPr/>
          <p:nvPr/>
        </p:nvSpPr>
        <p:spPr>
          <a:xfrm>
            <a:off x="5650992" y="3694176"/>
            <a:ext cx="142646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Rédaction rapports</a:t>
            </a:r>
            <a:endParaRPr lang="en-US" sz="900" dirty="0"/>
          </a:p>
        </p:txBody>
      </p:sp>
      <p:sp>
        <p:nvSpPr>
          <p:cNvPr id="67" name="Shape 65"/>
          <p:cNvSpPr/>
          <p:nvPr/>
        </p:nvSpPr>
        <p:spPr>
          <a:xfrm>
            <a:off x="7315200" y="3438144"/>
            <a:ext cx="1572768" cy="566928"/>
          </a:xfrm>
          <a:prstGeom prst="roundRect">
            <a:avLst>
              <a:gd name="adj" fmla="val 9677"/>
            </a:avLst>
          </a:prstGeom>
          <a:solidFill>
            <a:srgbClr val="F6F8FF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8" name="Text 66"/>
          <p:cNvSpPr/>
          <p:nvPr/>
        </p:nvSpPr>
        <p:spPr>
          <a:xfrm>
            <a:off x="7388352" y="3465576"/>
            <a:ext cx="3474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A75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O5</a:t>
            </a:r>
            <a:endParaRPr lang="en-US" sz="1400" dirty="0"/>
          </a:p>
        </p:txBody>
      </p:sp>
      <p:sp>
        <p:nvSpPr>
          <p:cNvPr id="69" name="Text 67"/>
          <p:cNvSpPr/>
          <p:nvPr/>
        </p:nvSpPr>
        <p:spPr>
          <a:xfrm>
            <a:off x="7388352" y="3694176"/>
            <a:ext cx="1426464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&amp; Prévention</a:t>
            </a:r>
            <a:endParaRPr lang="en-US" sz="900" dirty="0"/>
          </a:p>
        </p:txBody>
      </p:sp>
      <p:sp>
        <p:nvSpPr>
          <p:cNvPr id="70" name="Text 68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71" name="Text 69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10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Semestre 1 — Lancement et Fondamentaux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65760" y="932688"/>
            <a:ext cx="8412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1 à 12  •  3 modules actifs  •  3 livrables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298448"/>
            <a:ext cx="4160520" cy="1627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298448"/>
            <a:ext cx="45720" cy="1627632"/>
          </a:xfrm>
          <a:prstGeom prst="rect">
            <a:avLst/>
          </a:prstGeom>
          <a:solidFill>
            <a:srgbClr val="5F5E5A"/>
          </a:solidFill>
          <a:ln w="12700">
            <a:solidFill>
              <a:srgbClr val="5F5E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65760" y="1371600"/>
            <a:ext cx="40233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 1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65760" y="1572768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Kick-off &amp; Diagnostic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365760" y="1874520"/>
            <a:ext cx="2282342" cy="201168"/>
          </a:xfrm>
          <a:prstGeom prst="roundRect">
            <a:avLst>
              <a:gd name="adj" fmla="val 50000"/>
            </a:avLst>
          </a:prstGeom>
          <a:solidFill>
            <a:srgbClr val="5F5E5A"/>
          </a:solidFill>
          <a:ln w="12700">
            <a:solidFill>
              <a:srgbClr val="5F5E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65760" y="1874520"/>
            <a:ext cx="228234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Présentiel + Quiz diagnostic</a:t>
            </a:r>
            <a:endParaRPr lang="en-US" sz="850" dirty="0"/>
          </a:p>
        </p:txBody>
      </p:sp>
      <p:sp>
        <p:nvSpPr>
          <p:cNvPr id="11" name="Text 9"/>
          <p:cNvSpPr/>
          <p:nvPr/>
        </p:nvSpPr>
        <p:spPr>
          <a:xfrm>
            <a:off x="365760" y="2139696"/>
            <a:ext cx="39776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Présentation du plan · Objectifs · Installation Minitab · Quiz de positionnement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17720" y="1298448"/>
            <a:ext cx="4160520" cy="1627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617720" y="1298448"/>
            <a:ext cx="45720" cy="16276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709160" y="1371600"/>
            <a:ext cx="40233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2–4  |  Module 1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709160" y="1572768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Fondamentaux statistiques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709160" y="1874520"/>
            <a:ext cx="2432304" cy="201168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709160" y="1874520"/>
            <a:ext cx="24323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× 4h présentiel + Asynchrone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4709160" y="2139696"/>
            <a:ext cx="39776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Statistiques descriptives, variabilité, MSP, cartes de contrôle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709160" y="2514600"/>
            <a:ext cx="36576" cy="329184"/>
          </a:xfrm>
          <a:prstGeom prst="rect">
            <a:avLst/>
          </a:prstGeom>
          <a:solidFill>
            <a:srgbClr val="1D6B3A"/>
          </a:solidFill>
          <a:ln w="12700">
            <a:solidFill>
              <a:srgbClr val="1D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800600" y="2523744"/>
            <a:ext cx="38862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b="1" dirty="0">
                <a:solidFill>
                  <a:srgbClr val="1D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 : Synthèse statistique sur données SST fournies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274320" y="3035808"/>
            <a:ext cx="4160520" cy="1627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274320" y="3035808"/>
            <a:ext cx="45720" cy="162763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65760" y="3108960"/>
            <a:ext cx="40233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5–8  |  Module 2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65760" y="3310128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Application méthode OOS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365760" y="3611880"/>
            <a:ext cx="2357323" cy="201168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65760" y="3611880"/>
            <a:ext cx="2357323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× 4–6h présentiel + Atelier</a:t>
            </a:r>
            <a:endParaRPr lang="en-US" sz="850" dirty="0"/>
          </a:p>
        </p:txBody>
      </p:sp>
      <p:sp>
        <p:nvSpPr>
          <p:cNvPr id="27" name="Text 25"/>
          <p:cNvSpPr/>
          <p:nvPr/>
        </p:nvSpPr>
        <p:spPr>
          <a:xfrm>
            <a:off x="365760" y="3877056"/>
            <a:ext cx="39776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OOS simulée · Phase 1 vs Phase 2 · Grubbs · Minitab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65760" y="4251960"/>
            <a:ext cx="36576" cy="329184"/>
          </a:xfrm>
          <a:prstGeom prst="rect">
            <a:avLst/>
          </a:prstGeom>
          <a:solidFill>
            <a:srgbClr val="1D6B3A"/>
          </a:solidFill>
          <a:ln w="12700">
            <a:solidFill>
              <a:srgbClr val="1D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457200" y="4261104"/>
            <a:ext cx="38862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b="1" dirty="0">
                <a:solidFill>
                  <a:srgbClr val="1D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 : Rapport d'investigation Phase 1 complet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4617720" y="3035808"/>
            <a:ext cx="4160520" cy="1627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617720" y="3035808"/>
            <a:ext cx="45720" cy="1627632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709160" y="3108960"/>
            <a:ext cx="40233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9–12  |  Module 3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4709160" y="3310128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Maîtrise avancée — Transfert</a:t>
            </a:r>
            <a:endParaRPr lang="en-US" sz="1400" dirty="0"/>
          </a:p>
        </p:txBody>
      </p:sp>
      <p:sp>
        <p:nvSpPr>
          <p:cNvPr id="34" name="Shape 32"/>
          <p:cNvSpPr/>
          <p:nvPr/>
        </p:nvSpPr>
        <p:spPr>
          <a:xfrm>
            <a:off x="4709160" y="3611880"/>
            <a:ext cx="2357323" cy="201168"/>
          </a:xfrm>
          <a:prstGeom prst="roundRect">
            <a:avLst>
              <a:gd name="adj" fmla="val 50000"/>
            </a:avLst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4709160" y="3611880"/>
            <a:ext cx="2357323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× 6–8h présentiel + Atelier</a:t>
            </a:r>
            <a:endParaRPr lang="en-US" sz="850" dirty="0"/>
          </a:p>
        </p:txBody>
      </p:sp>
      <p:sp>
        <p:nvSpPr>
          <p:cNvPr id="36" name="Text 34"/>
          <p:cNvSpPr/>
          <p:nvPr/>
        </p:nvSpPr>
        <p:spPr>
          <a:xfrm>
            <a:off x="4709160" y="3877056"/>
            <a:ext cx="39776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analytique simulé inter-sites · ANOVA · Rédaction réglementaire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4709160" y="4251960"/>
            <a:ext cx="36576" cy="329184"/>
          </a:xfrm>
          <a:prstGeom prst="rect">
            <a:avLst/>
          </a:prstGeom>
          <a:solidFill>
            <a:srgbClr val="1D6B3A"/>
          </a:solidFill>
          <a:ln w="12700">
            <a:solidFill>
              <a:srgbClr val="1D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4800600" y="4261104"/>
            <a:ext cx="38862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950" b="1" dirty="0">
                <a:solidFill>
                  <a:srgbClr val="1D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 : Rapport de transfert analytique complet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Module 2 — Application méthode OOS  (Semaines 5–8)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365760" y="1005840"/>
            <a:ext cx="4023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Sessions présentielles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365760" y="1371600"/>
            <a:ext cx="45720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502920" y="1389888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1 — 4h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" y="1664208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Cadre OOS, Phase 1 vs Phase 2, arbre de décision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65760" y="2423160"/>
            <a:ext cx="45720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02920" y="2441448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2 — 5h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02920" y="2715768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Grubbs, t-test, ré-injection, analyse écart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65760" y="3474720"/>
            <a:ext cx="45720" cy="8686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502920" y="3493008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3 — 6h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02920" y="3767328"/>
            <a:ext cx="3749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Rédaction rapport, ALCOA+, cas d'inspection simulé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0" y="1005840"/>
            <a:ext cx="4251960" cy="3840480"/>
          </a:xfrm>
          <a:prstGeom prst="rect">
            <a:avLst/>
          </a:prstGeom>
          <a:solidFill>
            <a:srgbClr val="D6E4F0"/>
          </a:solidFill>
          <a:ln w="12700">
            <a:solidFill>
              <a:srgbClr val="BDD7E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709160" y="1097280"/>
            <a:ext cx="39776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Atelier pratique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709160" y="1417320"/>
            <a:ext cx="3977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OOS simulée — Impureté A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754880" y="180136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754880" y="180136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074920" y="181965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Dataset : 6 préparations, 1 résultat OOS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54880" y="230428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754880" y="230428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074920" y="232257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Checklist Phase 1 (calculs, instrument, préparation)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4754880" y="280720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754880" y="280720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074920" y="282549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Grubbs dans Minitab — lecture p-value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754880" y="331012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754880" y="331012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5074920" y="332841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simulée — analyse de l'écart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4754880" y="381304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754880" y="381304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5074920" y="3831336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Rédaction rapport d'investigation Phase 1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4572000" y="4343400"/>
            <a:ext cx="4251960" cy="502920"/>
          </a:xfrm>
          <a:prstGeom prst="rect">
            <a:avLst/>
          </a:prstGeom>
          <a:solidFill>
            <a:srgbClr val="E2EFDA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4572000" y="4343400"/>
            <a:ext cx="54864" cy="50292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681728" y="4370832"/>
            <a:ext cx="406908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D6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 : Rapport d'investigation Phase 1 conforme FDA OOS Guidance (2006)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10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0F6E56"/>
          </a:solidFill>
          <a:ln w="12700">
            <a:solidFill>
              <a:srgbClr val="0F6E5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Semestre 2 — Intégration et Capitalisation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65760" y="932688"/>
            <a:ext cx="8412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13 à 20  •  2 phases  •  Certification finale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74320" y="1298448"/>
            <a:ext cx="859536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1298448"/>
            <a:ext cx="54864" cy="141732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411480" y="1371600"/>
            <a:ext cx="8321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13–16  |  Module 4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411480" y="1609344"/>
            <a:ext cx="83210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CPV &amp; Amélioration continue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11480" y="1920240"/>
            <a:ext cx="1467612" cy="201168"/>
          </a:xfrm>
          <a:prstGeom prst="roundRect">
            <a:avLst>
              <a:gd name="adj" fmla="val 50000"/>
            </a:avLst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11480" y="1920240"/>
            <a:ext cx="14676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2×4h présentiel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1970532" y="1920240"/>
            <a:ext cx="1120140" cy="201168"/>
          </a:xfrm>
          <a:prstGeom prst="roundRect">
            <a:avLst>
              <a:gd name="adj" fmla="val 50000"/>
            </a:avLst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1970532" y="1920240"/>
            <a:ext cx="11201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Atelier CPV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182112" y="1920240"/>
            <a:ext cx="859536" cy="201168"/>
          </a:xfrm>
          <a:prstGeom prst="roundRect">
            <a:avLst>
              <a:gd name="adj" fmla="val 50000"/>
            </a:avLst>
          </a:prstGeom>
          <a:solidFill>
            <a:srgbClr val="1D6B3A"/>
          </a:solidFill>
          <a:ln w="12700">
            <a:solidFill>
              <a:srgbClr val="1D6B3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182112" y="1920240"/>
            <a:ext cx="8595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11480" y="2194560"/>
            <a:ext cx="8321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1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CPV simulée · Cartes de contrôle MSP · KPI injection · Boucle CAPA</a:t>
            </a:r>
            <a:endParaRPr lang="en-US" sz="110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110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 : Plan d'actions d'amélioration priorisé (matrice impact/effort)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2834640"/>
            <a:ext cx="8595360" cy="2011680"/>
          </a:xfrm>
          <a:prstGeom prst="rect">
            <a:avLst/>
          </a:prstGeom>
          <a:solidFill>
            <a:srgbClr val="FFF2CC"/>
          </a:solidFill>
          <a:ln w="12700">
            <a:solidFill>
              <a:srgbClr val="EF9F2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2834640"/>
            <a:ext cx="54864" cy="2011680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5280" y="2971800"/>
            <a:ext cx="594360" cy="594360"/>
          </a:xfrm>
          <a:prstGeom prst="rect">
            <a:avLst/>
          </a:prstGeom>
        </p:spPr>
      </p:pic>
      <p:sp>
        <p:nvSpPr>
          <p:cNvPr id="19" name="Text 16"/>
          <p:cNvSpPr/>
          <p:nvPr/>
        </p:nvSpPr>
        <p:spPr>
          <a:xfrm>
            <a:off x="411480" y="2907792"/>
            <a:ext cx="7315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BA75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Semaines 17–20  |  Projet final &amp; Certification</a:t>
            </a:r>
            <a:endParaRPr lang="en-US" sz="1000" dirty="0"/>
          </a:p>
        </p:txBody>
      </p:sp>
      <p:sp>
        <p:nvSpPr>
          <p:cNvPr id="20" name="Text 17"/>
          <p:cNvSpPr/>
          <p:nvPr/>
        </p:nvSpPr>
        <p:spPr>
          <a:xfrm>
            <a:off x="411480" y="3145536"/>
            <a:ext cx="73152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Soutenance devant jury — Certification délivrée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457200" y="3529584"/>
            <a:ext cx="164592" cy="164592"/>
          </a:xfrm>
          <a:prstGeom prst="ellipse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731520" y="3529584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Travail en autonomie sur cas réel ou simulé complet</a:t>
            </a:r>
            <a:endParaRPr lang="en-US" sz="1100" dirty="0"/>
          </a:p>
        </p:txBody>
      </p:sp>
      <p:sp>
        <p:nvSpPr>
          <p:cNvPr id="23" name="Shape 20"/>
          <p:cNvSpPr/>
          <p:nvPr/>
        </p:nvSpPr>
        <p:spPr>
          <a:xfrm>
            <a:off x="457200" y="3849624"/>
            <a:ext cx="164592" cy="164592"/>
          </a:xfrm>
          <a:prstGeom prst="ellipse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731520" y="3849624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Soutenance orale 30 min + Q&amp;R 15 min devant jury (Resp. QC, AQ, Statisticien)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457200" y="4169664"/>
            <a:ext cx="164592" cy="164592"/>
          </a:xfrm>
          <a:prstGeom prst="ellipse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731520" y="4169664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livrables S1–S4 ≥ 70 % + soutenance ≥ 14/20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457200" y="4489704"/>
            <a:ext cx="164592" cy="164592"/>
          </a:xfrm>
          <a:prstGeom prst="ellipse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731520" y="4489704"/>
            <a:ext cx="7955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Cérémonie de clôture et délivrance des certifications</a:t>
            </a:r>
            <a:endParaRPr lang="en-US" sz="1100" dirty="0"/>
          </a:p>
        </p:txBody>
      </p:sp>
      <p:sp>
        <p:nvSpPr>
          <p:cNvPr id="29" name="Text 26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30" name="Text 27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10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0E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Maintien des compétences — Semaines 21+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2788920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2E75B6"/>
            </a:solidFill>
            <a:prstDash val="solid"/>
          </a:ln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2788920" cy="65836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48" y="1005840"/>
            <a:ext cx="457200" cy="457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14400" y="1005840"/>
            <a:ext cx="2057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Webinaires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914400" y="1261872"/>
            <a:ext cx="1371600" cy="21945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914400" y="1261872"/>
            <a:ext cx="1371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Trimestriel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411480" y="1755648"/>
            <a:ext cx="36576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530352" y="177393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Nouveaux référentiels FDA / EU GMP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411480" y="2350008"/>
            <a:ext cx="36576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530352" y="236829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Retours d'inspections récentes</a:t>
            </a:r>
            <a:endParaRPr lang="en-US" sz="1050" dirty="0"/>
          </a:p>
        </p:txBody>
      </p:sp>
      <p:sp>
        <p:nvSpPr>
          <p:cNvPr id="14" name="Shape 11"/>
          <p:cNvSpPr/>
          <p:nvPr/>
        </p:nvSpPr>
        <p:spPr>
          <a:xfrm>
            <a:off x="411480" y="2944368"/>
            <a:ext cx="36576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30352" y="296265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Évolutions Minitab &amp; outils stats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411480" y="3538728"/>
            <a:ext cx="36576" cy="38404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530352" y="355701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 pratiques commentés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3218688" y="960120"/>
            <a:ext cx="2788920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1D9E75"/>
            </a:solidFill>
            <a:prstDash val="solid"/>
          </a:ln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6"/>
          <p:cNvSpPr/>
          <p:nvPr/>
        </p:nvSpPr>
        <p:spPr>
          <a:xfrm>
            <a:off x="3218688" y="960120"/>
            <a:ext cx="2788920" cy="65836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416" y="1005840"/>
            <a:ext cx="457200" cy="457200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3858768" y="1005840"/>
            <a:ext cx="2057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Communauté de pratique</a:t>
            </a:r>
            <a:endParaRPr lang="en-US" sz="1300" dirty="0"/>
          </a:p>
        </p:txBody>
      </p:sp>
      <p:sp>
        <p:nvSpPr>
          <p:cNvPr id="22" name="Shape 18"/>
          <p:cNvSpPr/>
          <p:nvPr/>
        </p:nvSpPr>
        <p:spPr>
          <a:xfrm>
            <a:off x="3858768" y="1261872"/>
            <a:ext cx="1371600" cy="21945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19"/>
          <p:cNvSpPr/>
          <p:nvPr/>
        </p:nvSpPr>
        <p:spPr>
          <a:xfrm>
            <a:off x="3858768" y="1261872"/>
            <a:ext cx="1371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Mensuel</a:t>
            </a:r>
            <a:endParaRPr lang="en-US" sz="900" dirty="0"/>
          </a:p>
        </p:txBody>
      </p:sp>
      <p:sp>
        <p:nvSpPr>
          <p:cNvPr id="24" name="Shape 20"/>
          <p:cNvSpPr/>
          <p:nvPr/>
        </p:nvSpPr>
        <p:spPr>
          <a:xfrm>
            <a:off x="3355848" y="1755648"/>
            <a:ext cx="36576" cy="38404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1"/>
          <p:cNvSpPr/>
          <p:nvPr/>
        </p:nvSpPr>
        <p:spPr>
          <a:xfrm>
            <a:off x="3474720" y="177393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Partage de cas inter-sites</a:t>
            </a:r>
            <a:endParaRPr lang="en-US" sz="1050" dirty="0"/>
          </a:p>
        </p:txBody>
      </p:sp>
      <p:sp>
        <p:nvSpPr>
          <p:cNvPr id="26" name="Shape 22"/>
          <p:cNvSpPr/>
          <p:nvPr/>
        </p:nvSpPr>
        <p:spPr>
          <a:xfrm>
            <a:off x="3355848" y="2350008"/>
            <a:ext cx="36576" cy="38404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3"/>
          <p:cNvSpPr/>
          <p:nvPr/>
        </p:nvSpPr>
        <p:spPr>
          <a:xfrm>
            <a:off x="3474720" y="236829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ouvertes &amp; Q&amp;R</a:t>
            </a:r>
            <a:endParaRPr lang="en-US" sz="1050" dirty="0"/>
          </a:p>
        </p:txBody>
      </p:sp>
      <p:sp>
        <p:nvSpPr>
          <p:cNvPr id="28" name="Shape 24"/>
          <p:cNvSpPr/>
          <p:nvPr/>
        </p:nvSpPr>
        <p:spPr>
          <a:xfrm>
            <a:off x="3355848" y="2944368"/>
            <a:ext cx="36576" cy="38404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5"/>
          <p:cNvSpPr/>
          <p:nvPr/>
        </p:nvSpPr>
        <p:spPr>
          <a:xfrm>
            <a:off x="3474720" y="296265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Bonnes pratiques QC</a:t>
            </a:r>
            <a:endParaRPr lang="en-US" sz="1050" dirty="0"/>
          </a:p>
        </p:txBody>
      </p:sp>
      <p:sp>
        <p:nvSpPr>
          <p:cNvPr id="30" name="Shape 26"/>
          <p:cNvSpPr/>
          <p:nvPr/>
        </p:nvSpPr>
        <p:spPr>
          <a:xfrm>
            <a:off x="3355848" y="3538728"/>
            <a:ext cx="36576" cy="384048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7"/>
          <p:cNvSpPr/>
          <p:nvPr/>
        </p:nvSpPr>
        <p:spPr>
          <a:xfrm>
            <a:off x="3474720" y="355701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Réseau de pairs experts</a:t>
            </a:r>
            <a:endParaRPr lang="en-US" sz="1050" dirty="0"/>
          </a:p>
        </p:txBody>
      </p:sp>
      <p:sp>
        <p:nvSpPr>
          <p:cNvPr id="32" name="Shape 28"/>
          <p:cNvSpPr/>
          <p:nvPr/>
        </p:nvSpPr>
        <p:spPr>
          <a:xfrm>
            <a:off x="6163056" y="960120"/>
            <a:ext cx="2788920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534AB7"/>
            </a:solidFill>
            <a:prstDash val="solid"/>
          </a:ln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3" name="Shape 29"/>
          <p:cNvSpPr/>
          <p:nvPr/>
        </p:nvSpPr>
        <p:spPr>
          <a:xfrm>
            <a:off x="6163056" y="960120"/>
            <a:ext cx="2788920" cy="65836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3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2784" y="1005840"/>
            <a:ext cx="457200" cy="457200"/>
          </a:xfrm>
          <a:prstGeom prst="rect">
            <a:avLst/>
          </a:prstGeom>
        </p:spPr>
      </p:pic>
      <p:sp>
        <p:nvSpPr>
          <p:cNvPr id="35" name="Text 30"/>
          <p:cNvSpPr/>
          <p:nvPr/>
        </p:nvSpPr>
        <p:spPr>
          <a:xfrm>
            <a:off x="6803136" y="1005840"/>
            <a:ext cx="2057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jour ressources</a:t>
            </a:r>
            <a:endParaRPr lang="en-US" sz="1300" dirty="0"/>
          </a:p>
        </p:txBody>
      </p:sp>
      <p:sp>
        <p:nvSpPr>
          <p:cNvPr id="36" name="Shape 31"/>
          <p:cNvSpPr/>
          <p:nvPr/>
        </p:nvSpPr>
        <p:spPr>
          <a:xfrm>
            <a:off x="6803136" y="1261872"/>
            <a:ext cx="1371600" cy="21945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2"/>
          <p:cNvSpPr/>
          <p:nvPr/>
        </p:nvSpPr>
        <p:spPr>
          <a:xfrm>
            <a:off x="6803136" y="1261872"/>
            <a:ext cx="13716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534A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Annuel</a:t>
            </a:r>
            <a:endParaRPr lang="en-US" sz="900" dirty="0"/>
          </a:p>
        </p:txBody>
      </p:sp>
      <p:sp>
        <p:nvSpPr>
          <p:cNvPr id="38" name="Shape 33"/>
          <p:cNvSpPr/>
          <p:nvPr/>
        </p:nvSpPr>
        <p:spPr>
          <a:xfrm>
            <a:off x="6300216" y="1755648"/>
            <a:ext cx="36576" cy="38404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4"/>
          <p:cNvSpPr/>
          <p:nvPr/>
        </p:nvSpPr>
        <p:spPr>
          <a:xfrm>
            <a:off x="6419088" y="177393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Révision contenu des modules</a:t>
            </a:r>
            <a:endParaRPr lang="en-US" sz="1050" dirty="0"/>
          </a:p>
        </p:txBody>
      </p:sp>
      <p:sp>
        <p:nvSpPr>
          <p:cNvPr id="40" name="Shape 35"/>
          <p:cNvSpPr/>
          <p:nvPr/>
        </p:nvSpPr>
        <p:spPr>
          <a:xfrm>
            <a:off x="6300216" y="2350008"/>
            <a:ext cx="36576" cy="38404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6"/>
          <p:cNvSpPr/>
          <p:nvPr/>
        </p:nvSpPr>
        <p:spPr>
          <a:xfrm>
            <a:off x="6419088" y="236829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Nouveaux datasets exercices</a:t>
            </a:r>
            <a:endParaRPr lang="en-US" sz="1050" dirty="0"/>
          </a:p>
        </p:txBody>
      </p:sp>
      <p:sp>
        <p:nvSpPr>
          <p:cNvPr id="42" name="Shape 37"/>
          <p:cNvSpPr/>
          <p:nvPr/>
        </p:nvSpPr>
        <p:spPr>
          <a:xfrm>
            <a:off x="6300216" y="2944368"/>
            <a:ext cx="36576" cy="38404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38"/>
          <p:cNvSpPr/>
          <p:nvPr/>
        </p:nvSpPr>
        <p:spPr>
          <a:xfrm>
            <a:off x="6419088" y="296265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Quiz actualisés</a:t>
            </a:r>
            <a:endParaRPr lang="en-US" sz="1050" dirty="0"/>
          </a:p>
        </p:txBody>
      </p:sp>
      <p:sp>
        <p:nvSpPr>
          <p:cNvPr id="44" name="Shape 39"/>
          <p:cNvSpPr/>
          <p:nvPr/>
        </p:nvSpPr>
        <p:spPr>
          <a:xfrm>
            <a:off x="6300216" y="3538728"/>
            <a:ext cx="36576" cy="384048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0"/>
          <p:cNvSpPr/>
          <p:nvPr/>
        </p:nvSpPr>
        <p:spPr>
          <a:xfrm>
            <a:off x="6419088" y="3557016"/>
            <a:ext cx="2423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Recyclage ciblé si besoin réglementaire</a:t>
            </a:r>
            <a:endParaRPr lang="en-US" sz="1050" dirty="0"/>
          </a:p>
        </p:txBody>
      </p:sp>
      <p:sp>
        <p:nvSpPr>
          <p:cNvPr id="46" name="Text 41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47" name="Text 42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10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Livrables et grille d'évaluation</a:t>
            </a:r>
            <a:endParaRPr lang="en-US" sz="26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74320" y="987552"/>
          <a:ext cx="8595360" cy="168402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Module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Livrable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Critère de réussite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Évaluateur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Semaine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Module 1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Synthèse statistique (données SST)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Exactitude calculs + interprétation MSP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Resp. QC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S4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Module 2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Rapport investigation Phase 1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Conformité FDA OOS + ALCOA+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Resp. QC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S8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Module 3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Rapport de transfert analytique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Structure réglementaire + ANOVA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QC + AQ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S12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Module 4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Plan d'actions CPV priorisé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Pertinence CAPA, lien MSP/KPI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Resp. QC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22222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S16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BA751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Projet final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BA751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Rapport complet + soutenance orale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BA751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Jury 20 critères ≥ 14/20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dirty="0">
                          <a:solidFill>
                            <a:srgbClr val="BA751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Jury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50" b="1" dirty="0">
                          <a:solidFill>
                            <a:srgbClr val="BA7517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S20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274320" y="4096512"/>
            <a:ext cx="8595360" cy="658368"/>
          </a:xfrm>
          <a:prstGeom prst="rect">
            <a:avLst/>
          </a:prstGeom>
          <a:solidFill>
            <a:srgbClr val="D6E4F0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274320" y="4096512"/>
            <a:ext cx="54864" cy="65836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4187952"/>
            <a:ext cx="365760" cy="365760"/>
          </a:xfrm>
          <a:prstGeom prst="rect">
            <a:avLst/>
          </a:prstGeom>
        </p:spPr>
      </p:pic>
      <p:sp>
        <p:nvSpPr>
          <p:cNvPr id="4" name="Text 4"/>
          <p:cNvSpPr/>
          <p:nvPr/>
        </p:nvSpPr>
        <p:spPr>
          <a:xfrm>
            <a:off x="868680" y="4133088"/>
            <a:ext cx="7863840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de certification : livrables intermédiaires ≥ 70 % chacun + soutenance orale ≥ 14/20. En cas d'échec sur un livrable, délai de 30 jours pour resoumission.</a:t>
            </a:r>
            <a:endParaRPr lang="en-US" sz="1100" dirty="0"/>
          </a:p>
        </p:txBody>
      </p:sp>
      <p:sp>
        <p:nvSpPr>
          <p:cNvPr id="9" name="Text 5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10" name="Text 6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10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Outils statistiques — Maîtrise avec Minitab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1005840"/>
            <a:ext cx="54864" cy="12344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02336" y="109728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Grubbs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02336" y="137160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Détection outlier statistique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402336" y="160020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n ≥ 6  |  p &lt; 0,05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402336" y="182880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technique OBLIGATOIRE pour exclusion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74320" y="233172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274320" y="2331720"/>
            <a:ext cx="54864" cy="123444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02336" y="242316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5B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t-test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02336" y="269748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de moyennes de lots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402336" y="292608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Normalité vérifiée</a:t>
            </a:r>
            <a:endParaRPr lang="en-US" sz="950" dirty="0"/>
          </a:p>
        </p:txBody>
      </p:sp>
      <p:sp>
        <p:nvSpPr>
          <p:cNvPr id="15" name="Text 13"/>
          <p:cNvSpPr/>
          <p:nvPr/>
        </p:nvSpPr>
        <p:spPr>
          <a:xfrm>
            <a:off x="402336" y="315468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Évaluer différence statistiquement significative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74320" y="365760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3657600"/>
            <a:ext cx="54864" cy="123444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02336" y="374904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2 facteurs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02336" y="402336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Décomposition sources de variabilité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02336" y="425196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Design factoriel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402336" y="448056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Identifier : lot vs analytique vs aléatoire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709160" y="100584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709160" y="1005840"/>
            <a:ext cx="54864" cy="123444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837176" y="109728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D9E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I-MR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4837176" y="137160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injection (MSP)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4837176" y="160020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Nelson Test 1 (3σ)</a:t>
            </a:r>
            <a:endParaRPr lang="en-US" sz="950" dirty="0"/>
          </a:p>
        </p:txBody>
      </p:sp>
      <p:sp>
        <p:nvSpPr>
          <p:cNvPr id="27" name="Text 25"/>
          <p:cNvSpPr/>
          <p:nvPr/>
        </p:nvSpPr>
        <p:spPr>
          <a:xfrm>
            <a:off x="4837176" y="182880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Détection précoce OOT → OOS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4709160" y="233172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4709160" y="2331720"/>
            <a:ext cx="54864" cy="1234440"/>
          </a:xfrm>
          <a:prstGeom prst="rect">
            <a:avLst/>
          </a:prstGeom>
          <a:solidFill>
            <a:srgbClr val="BA7517"/>
          </a:solidFill>
          <a:ln w="12700">
            <a:solidFill>
              <a:srgbClr val="BA75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837176" y="242316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BA75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%RSD validation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4837176" y="269748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Référence répétabilité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837176" y="292608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Benchmark historique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4837176" y="315468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Écart &gt; 3× %RSD = signal anormal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4709160" y="3657600"/>
            <a:ext cx="4206240" cy="1234440"/>
          </a:xfrm>
          <a:prstGeom prst="rect">
            <a:avLst/>
          </a:prstGeom>
          <a:solidFill>
            <a:srgbClr val="FAFAFA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709160" y="3657600"/>
            <a:ext cx="54864" cy="1234440"/>
          </a:xfrm>
          <a:prstGeom prst="rect">
            <a:avLst/>
          </a:prstGeom>
          <a:solidFill>
            <a:srgbClr val="534AB7"/>
          </a:solidFill>
          <a:ln w="12700">
            <a:solidFill>
              <a:srgbClr val="534AB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837176" y="374904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534AB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ALCOA+ check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4837176" y="4023360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Conformité données brutes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4837176" y="4251960"/>
            <a:ext cx="39319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Condition : Post-investigation</a:t>
            </a:r>
            <a:endParaRPr lang="en-US" sz="950" dirty="0"/>
          </a:p>
        </p:txBody>
      </p:sp>
      <p:sp>
        <p:nvSpPr>
          <p:cNvPr id="39" name="Text 37"/>
          <p:cNvSpPr/>
          <p:nvPr/>
        </p:nvSpPr>
        <p:spPr>
          <a:xfrm>
            <a:off x="4837176" y="4480560"/>
            <a:ext cx="3931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Archivage CDS, intégrité, traçabilité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10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8680"/>
          </a:xfrm>
          <a:prstGeom prst="rect">
            <a:avLst/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09728"/>
            <a:ext cx="8412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Programme détaillé — Ateliers pratiques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4206240" cy="3913632"/>
          </a:xfrm>
          <a:prstGeom prst="rect">
            <a:avLst/>
          </a:prstGeom>
          <a:solidFill>
            <a:srgbClr val="F0F4FF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4206240" cy="5029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365760" y="100584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Atelier 1  —  Semaines 5–8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365760" y="1508760"/>
            <a:ext cx="4023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F4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OOS simulée — Impureté A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365760" y="173736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Dataset : 6 préparations, 1 résultat OOS</a:t>
            </a:r>
            <a:endParaRPr lang="en-US" sz="1000" dirty="0"/>
          </a:p>
          <a:p>
            <a:pPr marL="0" indent="0">
              <a:buNone/>
            </a:pPr>
            <a:r>
              <a:rPr lang="en-US" sz="100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Durée : 45 minutes · Travail en binôme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65760" y="2240280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65760" y="224028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76656" y="225856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Compléter la checklist Phase 1 (calculs, instrument, préparation)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365760" y="2807208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65760" y="280720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76656" y="2825496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Grubbs dans Minitab — lecture et interprétation p-value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365760" y="3374136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65760" y="337413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76656" y="3392424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simulée — calcul de l'écart vs variabilité historique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365760" y="3941064"/>
            <a:ext cx="237744" cy="237744"/>
          </a:xfrm>
          <a:prstGeom prst="ellipse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65760" y="3941064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76656" y="3959352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Rédiger le rapport Phase 1 selon template conforme FDA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663440" y="960120"/>
            <a:ext cx="4206240" cy="3913632"/>
          </a:xfrm>
          <a:prstGeom prst="rect">
            <a:avLst/>
          </a:prstGeom>
          <a:solidFill>
            <a:srgbClr val="F0FBF6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663440" y="960120"/>
            <a:ext cx="4206240" cy="502920"/>
          </a:xfrm>
          <a:prstGeom prst="rect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754880" y="100584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Atelier 2  —  Semaines 9–12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4754880" y="1508760"/>
            <a:ext cx="4023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F6E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et identification des causes racines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754880" y="1737360"/>
            <a:ext cx="40233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Dataset : résultats par sous-lot / préparation / injection</a:t>
            </a:r>
            <a:endParaRPr lang="en-US" sz="1000" dirty="0"/>
          </a:p>
          <a:p>
            <a:pPr marL="0" indent="0">
              <a:buNone/>
            </a:pPr>
            <a:r>
              <a:rPr lang="en-US" sz="1000" i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Durée : 45 minutes · Design factoriel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754880" y="2240280"/>
            <a:ext cx="237744" cy="237744"/>
          </a:xfrm>
          <a:prstGeom prst="ellipse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754880" y="224028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5065776" y="2258568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Configurer ANOVA 2 facteurs dans Minitab (sous-lot × préparation)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4754880" y="2807208"/>
            <a:ext cx="237744" cy="237744"/>
          </a:xfrm>
          <a:prstGeom prst="ellipse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754880" y="280720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5065776" y="2825496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Lire le tableau ANOVA — p-values, composantes de variance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4754880" y="3374136"/>
            <a:ext cx="237744" cy="237744"/>
          </a:xfrm>
          <a:prstGeom prst="ellipse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754880" y="337413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5065776" y="3392424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Identifier la source dominante de variabilité (lot / analytique / aléatoire)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4754880" y="3941064"/>
            <a:ext cx="237744" cy="237744"/>
          </a:xfrm>
          <a:prstGeom prst="ellipse">
            <a:avLst/>
          </a:prstGeom>
          <a:solidFill>
            <a:srgbClr val="1D9E75"/>
          </a:solidFill>
          <a:ln w="12700">
            <a:solidFill>
              <a:srgbClr val="1D9E7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754880" y="3941064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5065776" y="3959352"/>
            <a:ext cx="3657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Proposer des CAPA ciblées reliées au plan d'amélioration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365760" y="4892040"/>
            <a:ext cx="6400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formation Expert  |  Statistique Analytique &amp; OOS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6858000" y="4892040"/>
            <a:ext cx="19202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10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1084</Words>
  <Application>Microsoft Office PowerPoint</Application>
  <PresentationFormat>Affichage à l'écran (16:9)</PresentationFormat>
  <Paragraphs>244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Formation Expert — Statistique Analytique &amp; OOS</dc:title>
  <dc:subject>PptxGenJS Presentation</dc:subject>
  <dc:creator>Responsable QC</dc:creator>
  <cp:lastModifiedBy>rachid berkani</cp:lastModifiedBy>
  <cp:revision>2</cp:revision>
  <dcterms:created xsi:type="dcterms:W3CDTF">2026-03-13T11:28:53Z</dcterms:created>
  <dcterms:modified xsi:type="dcterms:W3CDTF">2026-03-13T18:04:52Z</dcterms:modified>
</cp:coreProperties>
</file>