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notesMasterIdLst>
    <p:notesMasterId r:id="rId11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206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1102" y="1746885"/>
            <a:ext cx="7741797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5400"/>
              </a:lnSpc>
              <a:buNone/>
            </a:pPr>
            <a:r>
              <a:rPr lang="en-US" sz="4500" b="1" dirty="0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Boucle de Gestion des OOS</a:t>
            </a:r>
            <a:endParaRPr lang="en-US" sz="4500" dirty="0"/>
          </a:p>
        </p:txBody>
      </p:sp>
      <p:sp>
        <p:nvSpPr>
          <p:cNvPr id="3" name="Text 1"/>
          <p:cNvSpPr/>
          <p:nvPr/>
        </p:nvSpPr>
        <p:spPr>
          <a:xfrm>
            <a:off x="2757509" y="2585085"/>
            <a:ext cx="3628982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2520"/>
              </a:lnSpc>
              <a:buNone/>
            </a:pPr>
            <a:r>
              <a:rPr lang="en-US" sz="1800" dirty="0">
                <a:solidFill>
                  <a:srgbClr val="CBD5E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Détection, Correction et Prévention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3267694" y="3209925"/>
            <a:ext cx="2608612" cy="18669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1470"/>
              </a:lnSpc>
              <a:buNone/>
            </a:pPr>
            <a:r>
              <a:rPr lang="en-US" sz="105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Excellence Opérationnelle Pharmaceutique</a:t>
            </a:r>
            <a:endParaRPr lang="en-US" sz="10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09600" y="609600"/>
            <a:ext cx="8083296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3240"/>
              </a:lnSpc>
              <a:buNone/>
            </a:pPr>
            <a:r>
              <a:rPr lang="en-US" sz="2700" b="1" dirty="0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Vue d'ensemble du cycle</a:t>
            </a:r>
            <a:endParaRPr lang="en-US" sz="2700" dirty="0"/>
          </a:p>
        </p:txBody>
      </p:sp>
      <p:sp>
        <p:nvSpPr>
          <p:cNvPr id="3" name="Text 1"/>
          <p:cNvSpPr/>
          <p:nvPr/>
        </p:nvSpPr>
        <p:spPr>
          <a:xfrm>
            <a:off x="914400" y="1249680"/>
            <a:ext cx="7620000" cy="15773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lnSpc>
                <a:spcPts val="2430"/>
              </a:lnSpc>
              <a:buSzPct val="100000"/>
              <a:buChar char="•"/>
            </a:pPr>
            <a:r>
              <a:rPr lang="en-US" sz="1350" b="1" dirty="0">
                <a:solidFill>
                  <a:srgbClr val="CBD5E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 phases :</a:t>
            </a:r>
            <a:pPr indent="0" marL="0">
              <a:lnSpc>
                <a:spcPts val="2430"/>
              </a:lnSpc>
              <a:buNone/>
            </a:pPr>
            <a:r>
              <a:rPr lang="en-US" sz="1350" dirty="0">
                <a:solidFill>
                  <a:srgbClr val="CBD5E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Détection → Correction → Prévention</a:t>
            </a:r>
            <a:endParaRPr lang="en-US" sz="1350" dirty="0"/>
          </a:p>
          <a:p>
            <a:pPr marL="342900" indent="-342900">
              <a:lnSpc>
                <a:spcPts val="2430"/>
              </a:lnSpc>
              <a:buSzPct val="100000"/>
              <a:buChar char="•"/>
            </a:pPr>
            <a:r>
              <a:rPr lang="en-US" sz="1350" b="1" dirty="0">
                <a:solidFill>
                  <a:srgbClr val="CBD5E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Boucle d'amélioration continue :</a:t>
            </a:r>
            <a:pPr indent="0" marL="0">
              <a:lnSpc>
                <a:spcPts val="2430"/>
              </a:lnSpc>
              <a:buNone/>
            </a:pPr>
            <a:r>
              <a:rPr lang="en-US" sz="1350" dirty="0">
                <a:solidFill>
                  <a:srgbClr val="CBD5E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retours et flux internes</a:t>
            </a:r>
            <a:endParaRPr lang="en-US" sz="1350" dirty="0"/>
          </a:p>
          <a:p>
            <a:pPr marL="342900" indent="-342900">
              <a:lnSpc>
                <a:spcPts val="2430"/>
              </a:lnSpc>
              <a:buSzPct val="100000"/>
              <a:buChar char="•"/>
            </a:pPr>
            <a:r>
              <a:rPr lang="en-US" sz="1350" b="1" dirty="0">
                <a:solidFill>
                  <a:srgbClr val="CBD5E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Objectif :</a:t>
            </a:r>
            <a:pPr indent="0" marL="0">
              <a:lnSpc>
                <a:spcPts val="2430"/>
              </a:lnSpc>
              <a:buNone/>
            </a:pPr>
            <a:r>
              <a:rPr lang="en-US" sz="1350" dirty="0">
                <a:solidFill>
                  <a:srgbClr val="CBD5E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éliminer causes racines des résultats hors spécification</a:t>
            </a:r>
            <a:endParaRPr lang="en-US" sz="1350" dirty="0"/>
          </a:p>
          <a:p>
            <a:pPr marL="342900" indent="-342900">
              <a:lnSpc>
                <a:spcPts val="2430"/>
              </a:lnSpc>
              <a:buSzPct val="100000"/>
              <a:buChar char="•"/>
            </a:pPr>
            <a:r>
              <a:rPr lang="en-US" sz="1350" b="1" dirty="0">
                <a:solidFill>
                  <a:srgbClr val="CBD5E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Conformité :</a:t>
            </a:r>
            <a:pPr indent="0" marL="0">
              <a:lnSpc>
                <a:spcPts val="2430"/>
              </a:lnSpc>
              <a:buNone/>
            </a:pPr>
            <a:r>
              <a:rPr lang="en-US" sz="1350" dirty="0">
                <a:solidFill>
                  <a:srgbClr val="CBD5E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ICH Q9, FDA guidance, BPF pharmaceutiques</a:t>
            </a:r>
            <a:endParaRPr lang="en-US" sz="13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09600" y="609600"/>
            <a:ext cx="8083296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3240"/>
              </a:lnSpc>
              <a:buNone/>
            </a:pPr>
            <a:r>
              <a:rPr lang="en-US" sz="2700" b="1" dirty="0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Phase 1 : Détection</a:t>
            </a:r>
            <a:endParaRPr lang="en-US" sz="2700" dirty="0"/>
          </a:p>
        </p:txBody>
      </p:sp>
      <p:sp>
        <p:nvSpPr>
          <p:cNvPr id="3" name="Text 1"/>
          <p:cNvSpPr/>
          <p:nvPr/>
        </p:nvSpPr>
        <p:spPr>
          <a:xfrm>
            <a:off x="914400" y="1249681"/>
            <a:ext cx="7620000" cy="11544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lnSpc>
                <a:spcPts val="2430"/>
              </a:lnSpc>
              <a:buSzPct val="100000"/>
              <a:buChar char="•"/>
            </a:pPr>
            <a:r>
              <a:rPr lang="en-US" sz="1350" b="1" dirty="0">
                <a:solidFill>
                  <a:srgbClr val="CBD5E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OOS détecté :</a:t>
            </a:r>
            <a:pPr indent="0" marL="0">
              <a:lnSpc>
                <a:spcPts val="2430"/>
              </a:lnSpc>
              <a:buNone/>
            </a:pPr>
            <a:r>
              <a:rPr lang="en-US" sz="1350" dirty="0">
                <a:solidFill>
                  <a:srgbClr val="CBD5E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résultat hors spécification identifié</a:t>
            </a:r>
            <a:endParaRPr lang="en-US" sz="1350" dirty="0"/>
          </a:p>
          <a:p>
            <a:pPr marL="342900" indent="-342900">
              <a:lnSpc>
                <a:spcPts val="2430"/>
              </a:lnSpc>
              <a:buSzPct val="100000"/>
              <a:buChar char="•"/>
            </a:pPr>
            <a:r>
              <a:rPr lang="en-US" sz="1350" b="1" dirty="0">
                <a:solidFill>
                  <a:srgbClr val="CBD5E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Investigation statistique :</a:t>
            </a:r>
            <a:pPr indent="0" marL="0">
              <a:lnSpc>
                <a:spcPts val="2430"/>
              </a:lnSpc>
              <a:buNone/>
            </a:pPr>
            <a:r>
              <a:rPr lang="en-US" sz="1350" dirty="0">
                <a:solidFill>
                  <a:srgbClr val="CBD5E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tests Phase 1 &amp; 2, Grubbs, Pareto</a:t>
            </a:r>
            <a:endParaRPr lang="en-US" sz="1350" dirty="0"/>
          </a:p>
          <a:p>
            <a:pPr marL="342900" indent="-342900">
              <a:lnSpc>
                <a:spcPts val="2430"/>
              </a:lnSpc>
              <a:buSzPct val="100000"/>
              <a:buChar char="•"/>
            </a:pPr>
            <a:r>
              <a:rPr lang="en-US" sz="1350" b="1" dirty="0">
                <a:solidFill>
                  <a:srgbClr val="CBD5E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Sortie :</a:t>
            </a:r>
            <a:pPr indent="0" marL="0">
              <a:lnSpc>
                <a:spcPts val="2430"/>
              </a:lnSpc>
              <a:buNone/>
            </a:pPr>
            <a:r>
              <a:rPr lang="en-US" sz="1350" dirty="0">
                <a:solidFill>
                  <a:srgbClr val="CBD5E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cause racine identifiée (analytique ou produit/procédé)</a:t>
            </a:r>
            <a:endParaRPr lang="en-US" sz="13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09600" y="609600"/>
            <a:ext cx="8083296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3240"/>
              </a:lnSpc>
              <a:buNone/>
            </a:pPr>
            <a:r>
              <a:rPr lang="en-US" sz="2700" b="1" dirty="0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Phase 2 : Correction</a:t>
            </a:r>
            <a:endParaRPr lang="en-US" sz="2700" dirty="0"/>
          </a:p>
        </p:txBody>
      </p:sp>
      <p:sp>
        <p:nvSpPr>
          <p:cNvPr id="3" name="Text 1"/>
          <p:cNvSpPr/>
          <p:nvPr/>
        </p:nvSpPr>
        <p:spPr>
          <a:xfrm>
            <a:off x="914400" y="1249681"/>
            <a:ext cx="7620000" cy="11544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lnSpc>
                <a:spcPts val="2430"/>
              </a:lnSpc>
              <a:buSzPct val="100000"/>
              <a:buChar char="•"/>
            </a:pPr>
            <a:r>
              <a:rPr lang="en-US" sz="1350" b="1" dirty="0">
                <a:solidFill>
                  <a:srgbClr val="CBD5E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Documentation :</a:t>
            </a:r>
            <a:pPr indent="0" marL="0">
              <a:lnSpc>
                <a:spcPts val="2430"/>
              </a:lnSpc>
              <a:buNone/>
            </a:pPr>
            <a:r>
              <a:rPr lang="en-US" sz="1350" dirty="0">
                <a:solidFill>
                  <a:srgbClr val="CBD5E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rapport, dossier de lot, ALCOA+</a:t>
            </a:r>
            <a:endParaRPr lang="en-US" sz="1350" dirty="0"/>
          </a:p>
          <a:p>
            <a:pPr marL="342900" indent="-342900">
              <a:lnSpc>
                <a:spcPts val="2430"/>
              </a:lnSpc>
              <a:buSzPct val="100000"/>
              <a:buChar char="•"/>
            </a:pPr>
            <a:r>
              <a:rPr lang="en-US" sz="1350" b="1" dirty="0">
                <a:solidFill>
                  <a:srgbClr val="CBD5E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Actions correctives :</a:t>
            </a:r>
            <a:pPr indent="0" marL="0">
              <a:lnSpc>
                <a:spcPts val="2430"/>
              </a:lnSpc>
              <a:buNone/>
            </a:pPr>
            <a:r>
              <a:rPr lang="en-US" sz="1350" dirty="0">
                <a:solidFill>
                  <a:srgbClr val="CBD5E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CAPA, responsable, délai défini</a:t>
            </a:r>
            <a:endParaRPr lang="en-US" sz="1350" dirty="0"/>
          </a:p>
          <a:p>
            <a:pPr marL="342900" indent="-342900">
              <a:lnSpc>
                <a:spcPts val="2430"/>
              </a:lnSpc>
              <a:buSzPct val="100000"/>
              <a:buChar char="•"/>
            </a:pPr>
            <a:r>
              <a:rPr lang="en-US" sz="1350" b="1" dirty="0">
                <a:solidFill>
                  <a:srgbClr val="CBD5E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Mise à jour procédures/MSP :</a:t>
            </a:r>
            <a:pPr indent="0" marL="0">
              <a:lnSpc>
                <a:spcPts val="2430"/>
              </a:lnSpc>
              <a:buNone/>
            </a:pPr>
            <a:r>
              <a:rPr lang="en-US" sz="1350" dirty="0">
                <a:solidFill>
                  <a:srgbClr val="CBD5E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SOP, limites contrôle, KPI</a:t>
            </a:r>
            <a:endParaRPr lang="en-US" sz="13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09600" y="609600"/>
            <a:ext cx="8083296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3240"/>
              </a:lnSpc>
              <a:buNone/>
            </a:pPr>
            <a:r>
              <a:rPr lang="en-US" sz="2700" b="1" dirty="0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Phase 3 : Prévention</a:t>
            </a:r>
            <a:endParaRPr lang="en-US" sz="2700" dirty="0"/>
          </a:p>
        </p:txBody>
      </p:sp>
      <p:sp>
        <p:nvSpPr>
          <p:cNvPr id="3" name="Text 1"/>
          <p:cNvSpPr/>
          <p:nvPr/>
        </p:nvSpPr>
        <p:spPr>
          <a:xfrm>
            <a:off x="914400" y="1249680"/>
            <a:ext cx="7620000" cy="11544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lnSpc>
                <a:spcPts val="2430"/>
              </a:lnSpc>
              <a:buSzPct val="100000"/>
              <a:buChar char="•"/>
            </a:pPr>
            <a:r>
              <a:rPr lang="en-US" sz="1350" b="1" dirty="0">
                <a:solidFill>
                  <a:srgbClr val="CBD5E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Formation :</a:t>
            </a:r>
            <a:pPr indent="0" marL="0">
              <a:lnSpc>
                <a:spcPts val="2430"/>
              </a:lnSpc>
              <a:buNone/>
            </a:pPr>
            <a:r>
              <a:rPr lang="en-US" sz="1350" dirty="0">
                <a:solidFill>
                  <a:srgbClr val="CBD5E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analystes et techniciens QC</a:t>
            </a:r>
            <a:endParaRPr lang="en-US" sz="1350" dirty="0"/>
          </a:p>
          <a:p>
            <a:pPr marL="342900" indent="-342900">
              <a:lnSpc>
                <a:spcPts val="2430"/>
              </a:lnSpc>
              <a:buSzPct val="100000"/>
              <a:buChar char="•"/>
            </a:pPr>
            <a:r>
              <a:rPr lang="en-US" sz="1350" b="1" dirty="0">
                <a:solidFill>
                  <a:srgbClr val="CBD5E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Surveillance renforcée :</a:t>
            </a:r>
            <a:pPr indent="0" marL="0">
              <a:lnSpc>
                <a:spcPts val="2430"/>
              </a:lnSpc>
              <a:buNone/>
            </a:pPr>
            <a:r>
              <a:rPr lang="en-US" sz="1350" dirty="0">
                <a:solidFill>
                  <a:srgbClr val="CBD5E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MSP, cartes de contrôle, OOT</a:t>
            </a:r>
            <a:endParaRPr lang="en-US" sz="1350" dirty="0"/>
          </a:p>
          <a:p>
            <a:pPr marL="342900" indent="-342900">
              <a:lnSpc>
                <a:spcPts val="2430"/>
              </a:lnSpc>
              <a:buSzPct val="100000"/>
              <a:buChar char="•"/>
            </a:pPr>
            <a:r>
              <a:rPr lang="en-US" sz="1350" b="1" dirty="0">
                <a:solidFill>
                  <a:srgbClr val="CBD5E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Prévention récidive :</a:t>
            </a:r>
            <a:pPr indent="0" marL="0">
              <a:lnSpc>
                <a:spcPts val="2430"/>
              </a:lnSpc>
              <a:buNone/>
            </a:pPr>
            <a:r>
              <a:rPr lang="en-US" sz="1350" dirty="0">
                <a:solidFill>
                  <a:srgbClr val="CBD5E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revue périodique, tendances, APR</a:t>
            </a:r>
            <a:endParaRPr lang="en-US" sz="13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09600" y="609600"/>
            <a:ext cx="8083296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3240"/>
              </a:lnSpc>
              <a:buNone/>
            </a:pPr>
            <a:r>
              <a:rPr lang="en-US" sz="2700" b="1" dirty="0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Boucle d'amélioration continue</a:t>
            </a:r>
            <a:endParaRPr lang="en-US" sz="2700" dirty="0"/>
          </a:p>
        </p:txBody>
      </p:sp>
      <p:sp>
        <p:nvSpPr>
          <p:cNvPr id="3" name="Text 1"/>
          <p:cNvSpPr/>
          <p:nvPr/>
        </p:nvSpPr>
        <p:spPr>
          <a:xfrm>
            <a:off x="914400" y="1249680"/>
            <a:ext cx="7620000" cy="11544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lnSpc>
                <a:spcPts val="2430"/>
              </a:lnSpc>
              <a:buSzPct val="100000"/>
              <a:buChar char="•"/>
            </a:pPr>
            <a:r>
              <a:rPr lang="en-US" sz="1350" b="1" dirty="0">
                <a:solidFill>
                  <a:srgbClr val="CBD5E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Retour boucle :</a:t>
            </a:r>
            <a:pPr indent="0" marL="0">
              <a:lnSpc>
                <a:spcPts val="2430"/>
              </a:lnSpc>
              <a:buNone/>
            </a:pPr>
            <a:r>
              <a:rPr lang="en-US" sz="1350" dirty="0">
                <a:solidFill>
                  <a:srgbClr val="CBD5E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prévention alimente détection (flux pointillé)</a:t>
            </a:r>
            <a:endParaRPr lang="en-US" sz="1350" dirty="0"/>
          </a:p>
          <a:p>
            <a:pPr marL="342900" indent="-342900">
              <a:lnSpc>
                <a:spcPts val="2430"/>
              </a:lnSpc>
              <a:buSzPct val="100000"/>
              <a:buChar char="•"/>
            </a:pPr>
            <a:r>
              <a:rPr lang="en-US" sz="1350" b="1" dirty="0">
                <a:solidFill>
                  <a:srgbClr val="CBD5E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Flux interne :</a:t>
            </a:r>
            <a:pPr indent="0" marL="0">
              <a:lnSpc>
                <a:spcPts val="2430"/>
              </a:lnSpc>
              <a:buNone/>
            </a:pPr>
            <a:r>
              <a:rPr lang="en-US" sz="1350" dirty="0">
                <a:solidFill>
                  <a:srgbClr val="CBD5E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coordination entre phases (détection → correction → prévention)</a:t>
            </a:r>
            <a:endParaRPr lang="en-US" sz="1350" dirty="0"/>
          </a:p>
          <a:p>
            <a:pPr marL="342900" indent="-342900">
              <a:lnSpc>
                <a:spcPts val="2430"/>
              </a:lnSpc>
              <a:buSzPct val="100000"/>
              <a:buChar char="•"/>
            </a:pPr>
            <a:r>
              <a:rPr lang="en-US" sz="1350" b="1" dirty="0">
                <a:solidFill>
                  <a:srgbClr val="CBD5E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Cycle PDCA intégré :</a:t>
            </a:r>
            <a:pPr indent="0" marL="0">
              <a:lnSpc>
                <a:spcPts val="2430"/>
              </a:lnSpc>
              <a:buNone/>
            </a:pPr>
            <a:r>
              <a:rPr lang="en-US" sz="1350" dirty="0">
                <a:solidFill>
                  <a:srgbClr val="CBD5E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apprentissage organisationnel permanent</a:t>
            </a:r>
            <a:endParaRPr lang="en-US" sz="13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09600" y="1249680"/>
            <a:ext cx="7924800" cy="1295400"/>
          </a:xfrm>
          <a:prstGeom prst="rect">
            <a:avLst/>
          </a:prstGeom>
          <a:solidFill>
            <a:srgbClr val="1E293B"/>
          </a:solidFill>
          <a:ln/>
        </p:spPr>
        <p:txBody>
          <a:bodyPr wrap="none" lIns="0" tIns="0" rIns="0" bIns="0" rtlCol="0" anchor="ctr">
            <a:normAutofit/>
          </a:bodyPr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609600" y="2545080"/>
            <a:ext cx="7924800" cy="1295400"/>
          </a:xfrm>
          <a:prstGeom prst="rect">
            <a:avLst/>
          </a:prstGeom>
          <a:solidFill>
            <a:srgbClr val="1E293B"/>
          </a:solidFill>
          <a:ln/>
        </p:spPr>
        <p:txBody>
          <a:bodyPr wrap="none" lIns="0" tIns="0" rIns="0" bIns="0" rtlCol="0" anchor="ctr">
            <a:normAutofit/>
          </a:bodyPr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4" name="Text 2"/>
          <p:cNvSpPr/>
          <p:nvPr/>
        </p:nvSpPr>
        <p:spPr>
          <a:xfrm>
            <a:off x="609600" y="3840480"/>
            <a:ext cx="7924800" cy="1295400"/>
          </a:xfrm>
          <a:prstGeom prst="rect">
            <a:avLst/>
          </a:prstGeom>
          <a:solidFill>
            <a:srgbClr val="1E293B"/>
          </a:solidFill>
          <a:ln/>
        </p:spPr>
        <p:txBody>
          <a:bodyPr wrap="none" lIns="0" tIns="0" rIns="0" bIns="0" rtlCol="0" anchor="ctr">
            <a:normAutofit/>
          </a:bodyPr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5" name="Text 3"/>
          <p:cNvSpPr/>
          <p:nvPr/>
        </p:nvSpPr>
        <p:spPr>
          <a:xfrm>
            <a:off x="609600" y="609600"/>
            <a:ext cx="8083296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3240"/>
              </a:lnSpc>
              <a:buNone/>
            </a:pPr>
            <a:r>
              <a:rPr lang="en-US" sz="2700" b="1" dirty="0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Outils et méthodes clés</a:t>
            </a:r>
            <a:endParaRPr lang="en-US" sz="2700" dirty="0"/>
          </a:p>
        </p:txBody>
      </p:sp>
      <p:sp>
        <p:nvSpPr>
          <p:cNvPr id="6" name="Text 4"/>
          <p:cNvSpPr/>
          <p:nvPr/>
        </p:nvSpPr>
        <p:spPr>
          <a:xfrm>
            <a:off x="914400" y="1554480"/>
            <a:ext cx="7461504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520"/>
              </a:lnSpc>
              <a:buNone/>
            </a:pPr>
            <a:r>
              <a:rPr lang="en-US" sz="2100" b="1" dirty="0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Détection</a:t>
            </a:r>
            <a:endParaRPr lang="en-US" sz="2100" dirty="0"/>
          </a:p>
        </p:txBody>
      </p:sp>
      <p:sp>
        <p:nvSpPr>
          <p:cNvPr id="7" name="Text 5"/>
          <p:cNvSpPr/>
          <p:nvPr/>
        </p:nvSpPr>
        <p:spPr>
          <a:xfrm>
            <a:off x="914400" y="2026920"/>
            <a:ext cx="7461504" cy="213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1680"/>
              </a:lnSpc>
              <a:buNone/>
            </a:pPr>
            <a:r>
              <a:rPr lang="en-US" sz="1200" dirty="0">
                <a:solidFill>
                  <a:srgbClr val="CBD5E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Phase 1 &amp; 2, Grubbs, Pareto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914400" y="2849880"/>
            <a:ext cx="7461504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520"/>
              </a:lnSpc>
              <a:buNone/>
            </a:pPr>
            <a:r>
              <a:rPr lang="en-US" sz="2100" b="1" dirty="0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Correction</a:t>
            </a:r>
            <a:endParaRPr lang="en-US" sz="2100" dirty="0"/>
          </a:p>
        </p:txBody>
      </p:sp>
      <p:sp>
        <p:nvSpPr>
          <p:cNvPr id="9" name="Text 7"/>
          <p:cNvSpPr/>
          <p:nvPr/>
        </p:nvSpPr>
        <p:spPr>
          <a:xfrm>
            <a:off x="914400" y="3322320"/>
            <a:ext cx="7461504" cy="213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1680"/>
              </a:lnSpc>
              <a:buNone/>
            </a:pPr>
            <a:r>
              <a:rPr lang="en-US" sz="1200" dirty="0">
                <a:solidFill>
                  <a:srgbClr val="CBD5E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CAPA, ALCOA+, 5 Pourquoi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914400" y="4145280"/>
            <a:ext cx="7461504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520"/>
              </a:lnSpc>
              <a:buNone/>
            </a:pPr>
            <a:r>
              <a:rPr lang="en-US" sz="2100" b="1" dirty="0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Prévention</a:t>
            </a:r>
            <a:endParaRPr lang="en-US" sz="2100" dirty="0"/>
          </a:p>
        </p:txBody>
      </p:sp>
      <p:sp>
        <p:nvSpPr>
          <p:cNvPr id="11" name="Text 9"/>
          <p:cNvSpPr/>
          <p:nvPr/>
        </p:nvSpPr>
        <p:spPr>
          <a:xfrm>
            <a:off x="914400" y="4617720"/>
            <a:ext cx="7461504" cy="213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1680"/>
              </a:lnSpc>
              <a:buNone/>
            </a:pPr>
            <a:r>
              <a:rPr lang="en-US" sz="1200" dirty="0">
                <a:solidFill>
                  <a:srgbClr val="CBD5E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MSP, SPC, AMDEC, APR</a:t>
            </a:r>
            <a:endParaRPr lang="en-US" sz="12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09600" y="609600"/>
            <a:ext cx="8083296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3240"/>
              </a:lnSpc>
              <a:buNone/>
            </a:pPr>
            <a:r>
              <a:rPr lang="en-US" sz="2700" b="1" dirty="0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Bénéfices de la boucle OOS</a:t>
            </a:r>
            <a:endParaRPr lang="en-US" sz="2700" dirty="0"/>
          </a:p>
        </p:txBody>
      </p:sp>
      <p:sp>
        <p:nvSpPr>
          <p:cNvPr id="3" name="Text 1"/>
          <p:cNvSpPr/>
          <p:nvPr/>
        </p:nvSpPr>
        <p:spPr>
          <a:xfrm>
            <a:off x="914400" y="1249680"/>
            <a:ext cx="7620000" cy="15773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lnSpc>
                <a:spcPts val="2430"/>
              </a:lnSpc>
              <a:buSzPct val="100000"/>
              <a:buChar char="•"/>
            </a:pPr>
            <a:r>
              <a:rPr lang="en-US" sz="1350" dirty="0">
                <a:solidFill>
                  <a:srgbClr val="CBD5E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Réduction des non-conformités et reprises</a:t>
            </a:r>
            <a:endParaRPr lang="en-US" sz="1350" dirty="0"/>
          </a:p>
          <a:p>
            <a:pPr marL="342900" indent="-342900">
              <a:lnSpc>
                <a:spcPts val="2430"/>
              </a:lnSpc>
              <a:buSzPct val="100000"/>
              <a:buChar char="•"/>
            </a:pPr>
            <a:r>
              <a:rPr lang="en-US" sz="1350" dirty="0">
                <a:solidFill>
                  <a:srgbClr val="CBD5E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Amélioration qualité produit et confiance réglementaire</a:t>
            </a:r>
            <a:endParaRPr lang="en-US" sz="1350" dirty="0"/>
          </a:p>
          <a:p>
            <a:pPr marL="342900" indent="-342900">
              <a:lnSpc>
                <a:spcPts val="2430"/>
              </a:lnSpc>
              <a:buSzPct val="100000"/>
              <a:buChar char="•"/>
            </a:pPr>
            <a:r>
              <a:rPr lang="en-US" sz="1350" dirty="0">
                <a:solidFill>
                  <a:srgbClr val="CBD5E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Culture d'amélioration continue et montée en compétence</a:t>
            </a:r>
            <a:endParaRPr lang="en-US" sz="1350" dirty="0"/>
          </a:p>
          <a:p>
            <a:pPr marL="342900" indent="-342900">
              <a:lnSpc>
                <a:spcPts val="2430"/>
              </a:lnSpc>
              <a:buSzPct val="100000"/>
              <a:buChar char="•"/>
            </a:pPr>
            <a:r>
              <a:rPr lang="en-US" sz="1350" dirty="0">
                <a:solidFill>
                  <a:srgbClr val="CBD5E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Diminution coûts qualité et temps investigation</a:t>
            </a:r>
            <a:endParaRPr lang="en-US" sz="13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206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20386" y="2049782"/>
            <a:ext cx="1503109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4320"/>
              </a:lnSpc>
              <a:buNone/>
            </a:pPr>
            <a:r>
              <a:rPr lang="en-US" sz="3600" b="1" dirty="0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Merci !</a:t>
            </a:r>
            <a:endParaRPr lang="en-US" sz="3600" dirty="0"/>
          </a:p>
        </p:txBody>
      </p:sp>
      <p:sp>
        <p:nvSpPr>
          <p:cNvPr id="3" name="Text 1"/>
          <p:cNvSpPr/>
          <p:nvPr/>
        </p:nvSpPr>
        <p:spPr>
          <a:xfrm>
            <a:off x="4053436" y="2827023"/>
            <a:ext cx="1037008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2100"/>
              </a:lnSpc>
              <a:buNone/>
            </a:pPr>
            <a:r>
              <a:rPr lang="en-US" sz="1500" dirty="0">
                <a:solidFill>
                  <a:srgbClr val="CBD5E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Questions ?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>Perplexity AI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Converted Presentation</dc:title>
  <dc:subject>PptxGenJS Presentation</dc:subject>
  <dc:creator>Perplexity</dc:creator>
  <cp:lastModifiedBy>Perplexity</cp:lastModifiedBy>
  <cp:revision>1</cp:revision>
  <dcterms:created xsi:type="dcterms:W3CDTF">2026-03-13T11:45:20Z</dcterms:created>
  <dcterms:modified xsi:type="dcterms:W3CDTF">2026-03-13T11:45:20Z</dcterms:modified>
</cp:coreProperties>
</file>