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406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30D8E2B-B72B-B1DB-5871-AC1D88CBF3E9}"/>
              </a:ext>
            </a:extLst>
          </p:cNvPr>
          <p:cNvSpPr txBox="1"/>
          <p:nvPr userDrawn="1"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3839D60-54B7-B489-1916-761DBA2EA78B}"/>
              </a:ext>
            </a:extLst>
          </p:cNvPr>
          <p:cNvSpPr txBox="1"/>
          <p:nvPr userDrawn="1"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A8CC"/>
          </a:solidFill>
          <a:ln w="12700">
            <a:solidFill>
              <a:srgbClr val="00A8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54864" cy="5070348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6858000" y="-457200"/>
            <a:ext cx="3200400" cy="3200400"/>
          </a:xfrm>
          <a:prstGeom prst="ellipse">
            <a:avLst/>
          </a:prstGeom>
          <a:solidFill>
            <a:srgbClr val="1A3A5C">
              <a:alpha val="60000"/>
            </a:srgbClr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989090" y="2971800"/>
            <a:ext cx="2286000" cy="2286000"/>
          </a:xfrm>
          <a:prstGeom prst="ellipse">
            <a:avLst/>
          </a:prstGeom>
          <a:solidFill>
            <a:srgbClr val="163050">
              <a:alpha val="50000"/>
            </a:srgbClr>
          </a:solidFill>
          <a:ln w="12700">
            <a:solidFill>
              <a:srgbClr val="163050"/>
            </a:solidFill>
            <a:prstDash val="solid"/>
          </a:ln>
        </p:spPr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Rachid BERKANI</a:t>
            </a:r>
          </a:p>
        </p:txBody>
      </p:sp>
      <p:sp>
        <p:nvSpPr>
          <p:cNvPr id="6" name="Shape 4"/>
          <p:cNvSpPr/>
          <p:nvPr/>
        </p:nvSpPr>
        <p:spPr>
          <a:xfrm>
            <a:off x="7772400" y="3200400"/>
            <a:ext cx="1828800" cy="1828800"/>
          </a:xfrm>
          <a:prstGeom prst="ellipse">
            <a:avLst/>
          </a:prstGeom>
          <a:solidFill>
            <a:srgbClr val="1A3A5C">
              <a:alpha val="40000"/>
            </a:srgbClr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457200" y="822960"/>
            <a:ext cx="2926080" cy="320040"/>
          </a:xfrm>
          <a:prstGeom prst="rect">
            <a:avLst/>
          </a:prstGeom>
          <a:solidFill>
            <a:srgbClr val="00A8CC"/>
          </a:solidFill>
          <a:ln w="12700">
            <a:solidFill>
              <a:srgbClr val="00A8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57200" y="82296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</a:rPr>
              <a:t>GUIDE COMPLET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457200" y="1280160"/>
            <a:ext cx="7772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&amp; Statistiques</a:t>
            </a:r>
            <a:endParaRPr lang="en-US" sz="4200" dirty="0"/>
          </a:p>
        </p:txBody>
      </p:sp>
      <p:sp>
        <p:nvSpPr>
          <p:cNvPr id="10" name="Text 8"/>
          <p:cNvSpPr/>
          <p:nvPr/>
        </p:nvSpPr>
        <p:spPr>
          <a:xfrm>
            <a:off x="457200" y="2148840"/>
            <a:ext cx="5486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i="1" dirty="0">
                <a:solidFill>
                  <a:srgbClr val="00A8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avec Minitab</a:t>
            </a:r>
            <a:endParaRPr lang="en-US" sz="3600" dirty="0"/>
          </a:p>
        </p:txBody>
      </p:sp>
      <p:sp>
        <p:nvSpPr>
          <p:cNvPr id="11" name="Shape 9"/>
          <p:cNvSpPr/>
          <p:nvPr/>
        </p:nvSpPr>
        <p:spPr>
          <a:xfrm>
            <a:off x="457200" y="3017520"/>
            <a:ext cx="4572000" cy="36576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57200" y="3200400"/>
            <a:ext cx="7315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8B9B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Développement, Validation et Maîtrise</a:t>
            </a:r>
            <a:endParaRPr lang="en-US" sz="15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8B9B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Statistique des Méthodes Analytiques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457200" y="4206240"/>
            <a:ext cx="1554480" cy="457200"/>
          </a:xfrm>
          <a:prstGeom prst="roundRect">
            <a:avLst>
              <a:gd name="adj" fmla="val 10000"/>
            </a:avLst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57200" y="42062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Partie I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457200" y="44348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</a:rPr>
              <a:t>Fondamentaux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2148840" y="4206240"/>
            <a:ext cx="1554480" cy="457200"/>
          </a:xfrm>
          <a:prstGeom prst="roundRect">
            <a:avLst>
              <a:gd name="adj" fmla="val 10000"/>
            </a:avLst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2148840" y="42062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Partie II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2148840" y="44348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</a:rPr>
              <a:t>Développement</a:t>
            </a:r>
            <a:endParaRPr lang="en-US" sz="750" dirty="0"/>
          </a:p>
        </p:txBody>
      </p:sp>
      <p:sp>
        <p:nvSpPr>
          <p:cNvPr id="19" name="Shape 17"/>
          <p:cNvSpPr/>
          <p:nvPr/>
        </p:nvSpPr>
        <p:spPr>
          <a:xfrm>
            <a:off x="3840480" y="4206240"/>
            <a:ext cx="1554480" cy="457200"/>
          </a:xfrm>
          <a:prstGeom prst="roundRect">
            <a:avLst>
              <a:gd name="adj" fmla="val 10000"/>
            </a:avLst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3840480" y="42062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Partie III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3840480" y="44348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</a:rPr>
              <a:t>Surveillance</a:t>
            </a:r>
            <a:endParaRPr lang="en-US" sz="750" dirty="0"/>
          </a:p>
        </p:txBody>
      </p:sp>
      <p:sp>
        <p:nvSpPr>
          <p:cNvPr id="22" name="Shape 20"/>
          <p:cNvSpPr/>
          <p:nvPr/>
        </p:nvSpPr>
        <p:spPr>
          <a:xfrm>
            <a:off x="5532120" y="4206240"/>
            <a:ext cx="1554480" cy="457200"/>
          </a:xfrm>
          <a:prstGeom prst="roundRect">
            <a:avLst>
              <a:gd name="adj" fmla="val 10000"/>
            </a:avLst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5532120" y="42062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Partie IV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5532120" y="44348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</a:rPr>
              <a:t>Investigations</a:t>
            </a:r>
            <a:endParaRPr lang="en-US" sz="750" dirty="0"/>
          </a:p>
        </p:txBody>
      </p:sp>
      <p:sp>
        <p:nvSpPr>
          <p:cNvPr id="25" name="Shape 23"/>
          <p:cNvSpPr/>
          <p:nvPr/>
        </p:nvSpPr>
        <p:spPr>
          <a:xfrm>
            <a:off x="7223760" y="4206240"/>
            <a:ext cx="1554480" cy="457200"/>
          </a:xfrm>
          <a:prstGeom prst="roundRect">
            <a:avLst>
              <a:gd name="adj" fmla="val 10000"/>
            </a:avLst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7223760" y="42062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</a:rPr>
              <a:t>Partie V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7223760" y="443484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dirty="0">
                <a:solidFill>
                  <a:srgbClr val="FFFFFF"/>
                </a:solidFill>
              </a:rPr>
              <a:t>Conformité</a:t>
            </a:r>
            <a:endParaRPr lang="en-US" sz="750" dirty="0"/>
          </a:p>
        </p:txBody>
      </p:sp>
      <p:sp>
        <p:nvSpPr>
          <p:cNvPr id="28" name="Shape 26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0D1B2A"/>
                </a:solidFill>
              </a:rPr>
              <a:t>ICH Q2(R2) · USP &lt;621&gt; · Minitab Statistical Software · Bonnes Pratiques Réglementaires</a:t>
            </a:r>
            <a:endParaRPr lang="en-US" sz="800" dirty="0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1F89ECF4-EE01-7B49-57F7-85DD31D03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266" y="180418"/>
            <a:ext cx="2375134" cy="3790188"/>
          </a:xfrm>
          <a:prstGeom prst="rect">
            <a:avLst/>
          </a:prstGeom>
        </p:spPr>
      </p:pic>
      <p:sp>
        <p:nvSpPr>
          <p:cNvPr id="32" name="ZoneTexte 31">
            <a:extLst>
              <a:ext uri="{FF2B5EF4-FFF2-40B4-BE49-F238E27FC236}">
                <a16:creationId xmlns:a16="http://schemas.microsoft.com/office/drawing/2014/main" id="{B50BD701-19BE-9870-183E-D4C703C131E0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R BERKANI</a:t>
            </a:r>
          </a:p>
        </p:txBody>
      </p:sp>
      <p:sp>
        <p:nvSpPr>
          <p:cNvPr id="33" name="Flèche : pentagone 32">
            <a:extLst>
              <a:ext uri="{FF2B5EF4-FFF2-40B4-BE49-F238E27FC236}">
                <a16:creationId xmlns:a16="http://schemas.microsoft.com/office/drawing/2014/main" id="{48DCBD10-C406-99BF-E601-40E9B7F7F174}"/>
              </a:ext>
            </a:extLst>
          </p:cNvPr>
          <p:cNvSpPr/>
          <p:nvPr/>
        </p:nvSpPr>
        <p:spPr>
          <a:xfrm>
            <a:off x="4360985" y="2194560"/>
            <a:ext cx="1984951" cy="594360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Extrait du  livre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A9396"/>
                </a:solidFill>
              </a:rPr>
              <a:t>CHAPITRE 6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 Suitability Testing (SST) Statistique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43000"/>
            <a:ext cx="4114800" cy="3200400"/>
          </a:xfrm>
          <a:prstGeom prst="rect">
            <a:avLst/>
          </a:prstGeom>
          <a:solidFill>
            <a:srgbClr val="132435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114300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A9396"/>
                </a:solidFill>
              </a:rPr>
              <a:t>KPI Chromatographiques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57200" y="166420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777240" y="162763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Temps de rétention (tR)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198424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777240" y="194767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Facteur de symétrie (As)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57200" y="230428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777240" y="226771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Résolution (Rs)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57200" y="262432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777240" y="258775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Nombre de plateaux (N)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294436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777240" y="290779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Facteur de capacité (k')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57200" y="3264408"/>
            <a:ext cx="182880" cy="18288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777240" y="322783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RSD des injections répétées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663440" y="1143000"/>
            <a:ext cx="4114800" cy="3200400"/>
          </a:xfrm>
          <a:prstGeom prst="rect">
            <a:avLst/>
          </a:prstGeom>
          <a:solidFill>
            <a:srgbClr val="132435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663440" y="114300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39C12"/>
                </a:solidFill>
              </a:rPr>
              <a:t>Limites Dynamiques par Capabilité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846320" y="1664208"/>
            <a:ext cx="182880" cy="18288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5166360" y="1627632"/>
            <a:ext cx="3474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Basées sur Cp/Cpk réel du système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846320" y="2048256"/>
            <a:ext cx="182880" cy="18288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166360" y="2011680"/>
            <a:ext cx="3474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Plus réalistes que limites arbitraires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846320" y="2432304"/>
            <a:ext cx="182880" cy="18288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5166360" y="2395728"/>
            <a:ext cx="3474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Cartes I-MR pour chaque paramètre SST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4846320" y="2816352"/>
            <a:ext cx="182880" cy="18288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166360" y="2779776"/>
            <a:ext cx="3474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Règles Western Electric intégrées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4846320" y="3200400"/>
            <a:ext cx="182880" cy="18288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5166360" y="3163824"/>
            <a:ext cx="34747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Alertes automatiques sur dérives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Cartes I-MR · Xbar-R · Règles Western Electric/Nelson · Analyse de capabilité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0" y="731520"/>
            <a:ext cx="3200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III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0" y="274320"/>
            <a:ext cx="3200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kern="0" spc="800" dirty="0">
                <a:solidFill>
                  <a:srgbClr val="FFFFFF"/>
                </a:solidFill>
              </a:rPr>
              <a:t>PARTIE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2651760"/>
            <a:ext cx="2286000" cy="36576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0" y="2743200"/>
            <a:ext cx="3200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FFFFFF"/>
                </a:solidFill>
              </a:rPr>
              <a:t>Chapitres 7 · 8 · 9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566160" y="548640"/>
            <a:ext cx="5303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Surveillance Continue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Maîtrise des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Performances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920240"/>
            <a:ext cx="1371600" cy="457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566160" y="2011680"/>
            <a:ext cx="53035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8B9BAE"/>
                </a:solidFill>
              </a:rPr>
              <a:t>SPC/MSP · Gage R&amp;R · Capabilité analytique · OOT/OOC · Indices Cp/Cpk/Ppk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F39C12"/>
                </a:solidFill>
              </a:rPr>
              <a:t>CHAPITRE 7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4124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Maîtrise Statistique des Procédés (MSP/SPC) appliquée à l'HPLC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274320" y="1097280"/>
            <a:ext cx="8412480" cy="749808"/>
          </a:xfrm>
          <a:prstGeom prst="rect">
            <a:avLst/>
          </a:prstGeom>
          <a:solidFill>
            <a:srgbClr val="132435"/>
          </a:solidFill>
          <a:ln w="12700">
            <a:solidFill>
              <a:srgbClr val="F39C12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097280"/>
            <a:ext cx="54864" cy="74980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57200" y="1161288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9C12"/>
                </a:solidFill>
              </a:rPr>
              <a:t>Temps de Rétention (tR)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1463040"/>
            <a:ext cx="8046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Suivi dérive colonne · Alerte vieillissement · OOT précoce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274320" y="1993392"/>
            <a:ext cx="8412480" cy="749808"/>
          </a:xfrm>
          <a:prstGeom prst="rect">
            <a:avLst/>
          </a:prstGeom>
          <a:solidFill>
            <a:srgbClr val="0D1B2E"/>
          </a:solidFill>
          <a:ln w="12700">
            <a:solidFill>
              <a:srgbClr val="F39C12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274320" y="1993392"/>
            <a:ext cx="54864" cy="74980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57200" y="20574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9C12"/>
                </a:solidFill>
              </a:rPr>
              <a:t>Résolution (Rs)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57200" y="2359152"/>
            <a:ext cx="8046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Surveillance séparation critique · Détection coélution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274320" y="2889504"/>
            <a:ext cx="8412480" cy="749808"/>
          </a:xfrm>
          <a:prstGeom prst="rect">
            <a:avLst/>
          </a:prstGeom>
          <a:solidFill>
            <a:srgbClr val="132435"/>
          </a:solidFill>
          <a:ln w="12700">
            <a:solidFill>
              <a:srgbClr val="F39C12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274320" y="2889504"/>
            <a:ext cx="54864" cy="74980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57200" y="2953512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9C12"/>
                </a:solidFill>
              </a:rPr>
              <a:t>Pression Système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57200" y="3255264"/>
            <a:ext cx="8046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Corrélation colmatage · Prédiction maintenance · Tendances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74320" y="3785616"/>
            <a:ext cx="8412480" cy="749808"/>
          </a:xfrm>
          <a:prstGeom prst="rect">
            <a:avLst/>
          </a:prstGeom>
          <a:solidFill>
            <a:srgbClr val="0D1B2E"/>
          </a:solidFill>
          <a:ln w="12700">
            <a:solidFill>
              <a:srgbClr val="F39C12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4320" y="3785616"/>
            <a:ext cx="54864" cy="74980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57200" y="3849624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39C12"/>
                </a:solidFill>
              </a:rPr>
              <a:t>Asymétrie des Pics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57200" y="4151376"/>
            <a:ext cx="8046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As &gt; 2.0 : investigation · Dérive pH phase mobile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Cartes de contrôle I-MR, Xbar-R · Analyse de tendances · Alertes OOT automatisées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F39C12"/>
                </a:solidFill>
              </a:rPr>
              <a:t>CHAPITRE 8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du Système de Mesure (MSA / Gage R&amp;R)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457200" y="1188720"/>
            <a:ext cx="2743200" cy="2743200"/>
          </a:xfrm>
          <a:prstGeom prst="ellipse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457200" y="1188720"/>
            <a:ext cx="27432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Variance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Totale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840480" y="1371600"/>
            <a:ext cx="320040" cy="3200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297680" y="137160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E8EEF4"/>
                </a:solidFill>
              </a:rPr>
              <a:t>Répétabilité (Instrument)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7772400" y="1371600"/>
            <a:ext cx="1097280" cy="320040"/>
          </a:xfrm>
          <a:prstGeom prst="rect">
            <a:avLst/>
          </a:prstGeom>
          <a:solidFill>
            <a:srgbClr val="0A9396">
              <a:alpha val="80000"/>
            </a:srgbClr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7772400" y="137160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~15%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840480" y="2286000"/>
            <a:ext cx="320040" cy="32004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297680" y="228600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E8EEF4"/>
                </a:solidFill>
              </a:rPr>
              <a:t>Reproductibilité (Analyste)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7772400" y="2286000"/>
            <a:ext cx="1097280" cy="320040"/>
          </a:xfrm>
          <a:prstGeom prst="rect">
            <a:avLst/>
          </a:prstGeom>
          <a:solidFill>
            <a:srgbClr val="005F73">
              <a:alpha val="80000"/>
            </a:srgbClr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7772400" y="228600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~10%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3840480" y="3200400"/>
            <a:ext cx="320040" cy="320040"/>
          </a:xfrm>
          <a:prstGeom prst="rect">
            <a:avLst/>
          </a:prstGeom>
          <a:solidFill>
            <a:srgbClr val="1A5080"/>
          </a:solidFill>
          <a:ln w="12700">
            <a:solidFill>
              <a:srgbClr val="1A50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297680" y="320040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E8EEF4"/>
                </a:solidFill>
              </a:rPr>
              <a:t>Variabilité Pièce / Lot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7772400" y="3200400"/>
            <a:ext cx="1097280" cy="320040"/>
          </a:xfrm>
          <a:prstGeom prst="rect">
            <a:avLst/>
          </a:prstGeom>
          <a:solidFill>
            <a:srgbClr val="1A5080">
              <a:alpha val="80000"/>
            </a:srgbClr>
          </a:solidFill>
          <a:ln w="12700">
            <a:solidFill>
              <a:srgbClr val="1A50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7772400" y="320040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~75%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3840480" y="3200400"/>
            <a:ext cx="4846320" cy="777240"/>
          </a:xfrm>
          <a:prstGeom prst="rect">
            <a:avLst/>
          </a:prstGeom>
          <a:solidFill>
            <a:srgbClr val="132435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023360" y="324612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39C12"/>
                </a:solidFill>
              </a:rPr>
              <a:t>Critères d'Acceptation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023360" y="3520440"/>
            <a:ext cx="4389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%GRR &lt; 10% ✓ acceptable · 10-30% ✓ conditionnel · &gt;30% ✗ inacceptable</a:t>
            </a:r>
            <a:endParaRPr lang="en-US" sz="1000" dirty="0"/>
          </a:p>
          <a:p>
            <a:pPr marL="0" indent="0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ndc ≥ 5 catégories distinctes requises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Gage R&amp;R croisé/emboîté · % contribution · ndc (nombre de catégories distinctes)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F39C12"/>
                </a:solidFill>
              </a:rPr>
              <a:t>CHAPITRE 9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Capabilité Analytique et Fiabilité à Long Terme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43000"/>
            <a:ext cx="2743200" cy="3200400"/>
          </a:xfrm>
          <a:prstGeom prst="rect">
            <a:avLst/>
          </a:prstGeom>
          <a:solidFill>
            <a:srgbClr val="0A6E5C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1234440"/>
            <a:ext cx="2743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</a:t>
            </a:r>
            <a:endParaRPr lang="en-US" sz="4800" dirty="0"/>
          </a:p>
        </p:txBody>
      </p:sp>
      <p:sp>
        <p:nvSpPr>
          <p:cNvPr id="8" name="Shape 6"/>
          <p:cNvSpPr/>
          <p:nvPr/>
        </p:nvSpPr>
        <p:spPr>
          <a:xfrm>
            <a:off x="640080" y="2011680"/>
            <a:ext cx="201168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210312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E8EEF4"/>
                </a:solidFill>
              </a:rPr>
              <a:t>(USL - LSL) / 6σ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365760" y="2651760"/>
            <a:ext cx="25603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Capabilité potentielle · Processus centré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731520" y="3474720"/>
            <a:ext cx="1828800" cy="457200"/>
          </a:xfrm>
          <a:prstGeom prst="rect">
            <a:avLst/>
          </a:prstGeom>
          <a:solidFill>
            <a:srgbClr val="FFFFFF">
              <a:alpha val="25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731520" y="347472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≥ 1.33 requis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00400" y="1143000"/>
            <a:ext cx="2743200" cy="3200400"/>
          </a:xfrm>
          <a:prstGeom prst="rect">
            <a:avLst/>
          </a:prstGeom>
          <a:solidFill>
            <a:srgbClr val="0A5C6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3200400" y="1234440"/>
            <a:ext cx="2743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Cpk</a:t>
            </a:r>
            <a:endParaRPr lang="en-US" sz="4800" dirty="0"/>
          </a:p>
        </p:txBody>
      </p:sp>
      <p:sp>
        <p:nvSpPr>
          <p:cNvPr id="15" name="Shape 13"/>
          <p:cNvSpPr/>
          <p:nvPr/>
        </p:nvSpPr>
        <p:spPr>
          <a:xfrm>
            <a:off x="3566160" y="2011680"/>
            <a:ext cx="201168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291840" y="210312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E8EEF4"/>
                </a:solidFill>
              </a:rPr>
              <a:t>min(Cpu, Cpl)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291840" y="2651760"/>
            <a:ext cx="25603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Capabilité réelle · Tient compte du centrage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3657600" y="3474720"/>
            <a:ext cx="1828800" cy="457200"/>
          </a:xfrm>
          <a:prstGeom prst="rect">
            <a:avLst/>
          </a:prstGeom>
          <a:solidFill>
            <a:srgbClr val="FFFFFF">
              <a:alpha val="25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657600" y="347472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≥ 1.33 requis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6126480" y="1143000"/>
            <a:ext cx="2743200" cy="3200400"/>
          </a:xfrm>
          <a:prstGeom prst="rect">
            <a:avLst/>
          </a:prstGeom>
          <a:solidFill>
            <a:srgbClr val="5C3D0A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6126480" y="1234440"/>
            <a:ext cx="2743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Ppk</a:t>
            </a:r>
            <a:endParaRPr lang="en-US" sz="4800" dirty="0"/>
          </a:p>
        </p:txBody>
      </p:sp>
      <p:sp>
        <p:nvSpPr>
          <p:cNvPr id="22" name="Shape 20"/>
          <p:cNvSpPr/>
          <p:nvPr/>
        </p:nvSpPr>
        <p:spPr>
          <a:xfrm>
            <a:off x="6492240" y="2011680"/>
            <a:ext cx="201168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6217920" y="210312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E8EEF4"/>
                </a:solidFill>
              </a:rPr>
              <a:t>Capabilité à long terme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217920" y="2651760"/>
            <a:ext cx="25603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Performance globale · Inclut variation inter-batch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6583680" y="3474720"/>
            <a:ext cx="1828800" cy="457200"/>
          </a:xfrm>
          <a:prstGeom prst="rect">
            <a:avLst/>
          </a:prstGeom>
          <a:solidFill>
            <a:srgbClr val="FFFFFF">
              <a:alpha val="25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6583680" y="347472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≥ 1.00 requis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Analyse de capabilité · Histogrammes avec limites · Études de stabilité long terme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0" y="731520"/>
            <a:ext cx="3200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IV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0" y="274320"/>
            <a:ext cx="3200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kern="0" spc="800" dirty="0">
                <a:solidFill>
                  <a:srgbClr val="FFFFFF"/>
                </a:solidFill>
              </a:rPr>
              <a:t>PARTIE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2651760"/>
            <a:ext cx="2286000" cy="36576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0" y="2743200"/>
            <a:ext cx="3200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FFFFFF"/>
                </a:solidFill>
              </a:rPr>
              <a:t>Chapitres 10 · 11 · 12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566160" y="548640"/>
            <a:ext cx="5303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Investigations,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Résolution de Problèmes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Amélioration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920240"/>
            <a:ext cx="1371600" cy="4572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566160" y="2011680"/>
            <a:ext cx="53035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8B9BAE"/>
                </a:solidFill>
              </a:rPr>
              <a:t>OOS/OOT · Transfert de méthodes · Maintenance prédictive · Comparaisons inter-lab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4FD2176-547B-55A0-5F2C-756232D03AC1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FF6B35"/>
                </a:solidFill>
              </a:rPr>
              <a:t>CHAPITRE 10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Gestion des Résultats OOS / OOT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43000"/>
            <a:ext cx="1508760" cy="3200400"/>
          </a:xfrm>
          <a:prstGeom prst="rect">
            <a:avLst/>
          </a:prstGeom>
          <a:solidFill>
            <a:srgbClr val="8A2A00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777240" y="1234440"/>
            <a:ext cx="502920" cy="502920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777240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65760" y="1920240"/>
            <a:ext cx="1325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Détection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94360" y="2606040"/>
            <a:ext cx="868680" cy="274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47472" y="269748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900" dirty="0">
                <a:solidFill>
                  <a:srgbClr val="E8EEF4"/>
                </a:solidFill>
              </a:rPr>
              <a:t>Résultat hors spec ou hors tendance · Enregistrement immédiat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1984248" y="1143000"/>
            <a:ext cx="1508760" cy="3200400"/>
          </a:xfrm>
          <a:prstGeom prst="rect">
            <a:avLst/>
          </a:prstGeom>
          <a:solidFill>
            <a:srgbClr val="8A5A00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487168" y="1234440"/>
            <a:ext cx="502920" cy="502920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2487168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2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2075688" y="1920240"/>
            <a:ext cx="1325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Investigation Phase I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2304288" y="2606040"/>
            <a:ext cx="868680" cy="274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2057400" y="269748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900" dirty="0">
                <a:solidFill>
                  <a:srgbClr val="E8EEF4"/>
                </a:solidFill>
              </a:rPr>
              <a:t>Erreur laboratoire · Calcul · Préparation · Instrument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3694176" y="1143000"/>
            <a:ext cx="1508760" cy="3200400"/>
          </a:xfrm>
          <a:prstGeom prst="rect">
            <a:avLst/>
          </a:prstGeom>
          <a:solidFill>
            <a:srgbClr val="1A5C6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4197096" y="1234440"/>
            <a:ext cx="502920" cy="502920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197096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3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3785616" y="1920240"/>
            <a:ext cx="1325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Tests Statistiques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014216" y="2606040"/>
            <a:ext cx="868680" cy="274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767328" y="269748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900" dirty="0">
                <a:solidFill>
                  <a:srgbClr val="E8EEF4"/>
                </a:solidFill>
              </a:rPr>
              <a:t>Test de Grubbs · ANOVA comparaison · Valeur aberrante ?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5404104" y="1143000"/>
            <a:ext cx="1508760" cy="3200400"/>
          </a:xfrm>
          <a:prstGeom prst="rect">
            <a:avLst/>
          </a:prstGeom>
          <a:solidFill>
            <a:srgbClr val="1A3D6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5907024" y="1234440"/>
            <a:ext cx="502920" cy="502920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5907024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4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5495544" y="1920240"/>
            <a:ext cx="1325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Investigation Phase II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724144" y="2606040"/>
            <a:ext cx="868680" cy="274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477256" y="269748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900" dirty="0">
                <a:solidFill>
                  <a:srgbClr val="E8EEF4"/>
                </a:solidFill>
              </a:rPr>
              <a:t>Matière première · Procédé fabrication · Stabilité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7114032" y="1143000"/>
            <a:ext cx="1508760" cy="3200400"/>
          </a:xfrm>
          <a:prstGeom prst="rect">
            <a:avLst/>
          </a:prstGeom>
          <a:solidFill>
            <a:srgbClr val="1A6E2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7616952" y="1234440"/>
            <a:ext cx="502920" cy="502920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7616952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</a:rPr>
              <a:t>5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7205472" y="1920240"/>
            <a:ext cx="13258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Décision &amp; CAPA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7434072" y="2606040"/>
            <a:ext cx="868680" cy="274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7187184" y="2697480"/>
            <a:ext cx="13716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900" dirty="0">
                <a:solidFill>
                  <a:srgbClr val="E8EEF4"/>
                </a:solidFill>
              </a:rPr>
              <a:t>Invalidation ou confirmation · Actions correctives/préventives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Test de Grubbs (outliers) · ANOVA de comparaison · Diagrammes de Pareto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13716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Transfert de Méthodes &amp; Maintenance Prédictive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182880" y="822960"/>
            <a:ext cx="4206240" cy="3931920"/>
          </a:xfrm>
          <a:prstGeom prst="rect">
            <a:avLst/>
          </a:prstGeom>
          <a:solidFill>
            <a:srgbClr val="1324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182880" y="822960"/>
            <a:ext cx="4206240" cy="36576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822960"/>
            <a:ext cx="4023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CHAPITRE 11 — Transfert de Méthodes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65760" y="1325880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640080" y="1289304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Équivalence inter-laboratoires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65760" y="1810512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640080" y="1773936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Mise à jour statistique des spécifications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65760" y="2295144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640080" y="2258568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Test d'équivalence (TOST)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65760" y="2779776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640080" y="274320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Intervalles de tolérance statistique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365760" y="3264408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40080" y="3227832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Régression de Passing-Bablok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365760" y="3749040"/>
            <a:ext cx="164592" cy="164592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640080" y="3712464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Critères d'acceptation sur les résidus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754880" y="822960"/>
            <a:ext cx="4206240" cy="3931920"/>
          </a:xfrm>
          <a:prstGeom prst="rect">
            <a:avLst/>
          </a:prstGeom>
          <a:solidFill>
            <a:srgbClr val="132435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4754880" y="822960"/>
            <a:ext cx="4206240" cy="365760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846320" y="822960"/>
            <a:ext cx="4023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CHAPITRE 12 — Maintenance Prédictive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937760" y="1325880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5212080" y="1289304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Corrélation pression / qualité de pic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937760" y="1810512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212080" y="1773936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Anticipation du colmatage colonne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937760" y="2295144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5212080" y="2258568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Analyse de corrélation temporelle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4937760" y="2779776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212080" y="2743200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Régression temporelle et prévisions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4937760" y="3264408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5212080" y="3227832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Tableaux de bord de performance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4937760" y="3749040"/>
            <a:ext cx="164592" cy="164592"/>
          </a:xfrm>
          <a:prstGeom prst="rect">
            <a:avLst/>
          </a:prstGeom>
          <a:solidFill>
            <a:srgbClr val="6A9E1A"/>
          </a:solidFill>
          <a:ln w="12700">
            <a:solidFill>
              <a:srgbClr val="6A9E1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5212080" y="3712464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Plans d'amélioration continue (PDCA)</a:t>
            </a:r>
            <a:endParaRPr lang="en-US" sz="11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0" y="731520"/>
            <a:ext cx="3200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0" y="274320"/>
            <a:ext cx="3200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kern="0" spc="800" dirty="0">
                <a:solidFill>
                  <a:srgbClr val="FFFFFF"/>
                </a:solidFill>
              </a:rPr>
              <a:t>PARTIE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2651760"/>
            <a:ext cx="2286000" cy="36576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0" y="2743200"/>
            <a:ext cx="3200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FFFFFF"/>
                </a:solidFill>
              </a:rPr>
              <a:t>Chapitres 13 · 14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566160" y="548640"/>
            <a:ext cx="5303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Conformité,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Intégrité des Données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Bonnes Pratiques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920240"/>
            <a:ext cx="1371600" cy="4572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566160" y="2011680"/>
            <a:ext cx="53035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8B9BAE"/>
                </a:solidFill>
              </a:rPr>
              <a:t>ALCOA+ · Validation logicielle · Documentation · Reporting réglementaire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002A021-43D9-0E6B-DE5D-3B6B535B217A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274320" y="137160"/>
            <a:ext cx="8595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Intégrité des Données &amp; Documentation Réglementaire</a:t>
            </a:r>
            <a:endParaRPr lang="en-US" sz="2100" dirty="0"/>
          </a:p>
        </p:txBody>
      </p:sp>
      <p:sp>
        <p:nvSpPr>
          <p:cNvPr id="4" name="Shape 2"/>
          <p:cNvSpPr/>
          <p:nvPr/>
        </p:nvSpPr>
        <p:spPr>
          <a:xfrm>
            <a:off x="182880" y="777240"/>
            <a:ext cx="8778240" cy="457200"/>
          </a:xfrm>
          <a:prstGeom prst="rect">
            <a:avLst/>
          </a:prstGeom>
          <a:solidFill>
            <a:srgbClr val="2A1A40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457200" y="77724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9B59B6"/>
                </a:solidFill>
              </a:rPr>
              <a:t>Principes ALCOA+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256032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56032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Attr</a:t>
            </a:r>
            <a:endParaRPr lang="en-US" sz="850" dirty="0"/>
          </a:p>
        </p:txBody>
      </p:sp>
      <p:sp>
        <p:nvSpPr>
          <p:cNvPr id="8" name="Shape 6"/>
          <p:cNvSpPr/>
          <p:nvPr/>
        </p:nvSpPr>
        <p:spPr>
          <a:xfrm>
            <a:off x="329184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29184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Lisi</a:t>
            </a:r>
            <a:endParaRPr lang="en-US" sz="850" dirty="0"/>
          </a:p>
        </p:txBody>
      </p:sp>
      <p:sp>
        <p:nvSpPr>
          <p:cNvPr id="10" name="Shape 8"/>
          <p:cNvSpPr/>
          <p:nvPr/>
        </p:nvSpPr>
        <p:spPr>
          <a:xfrm>
            <a:off x="402336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02336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Cont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475488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75488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Orig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548640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548640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Préc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621792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621792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Comp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694944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94944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Cohé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768096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768096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Dura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8412480" y="841248"/>
            <a:ext cx="658368" cy="320040"/>
          </a:xfrm>
          <a:prstGeom prst="rect">
            <a:avLst/>
          </a:prstGeom>
          <a:solidFill>
            <a:srgbClr val="9B59B6">
              <a:alpha val="7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8412480" y="841248"/>
            <a:ext cx="65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Disp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182880" y="1371600"/>
            <a:ext cx="4206240" cy="3520440"/>
          </a:xfrm>
          <a:prstGeom prst="rect">
            <a:avLst/>
          </a:prstGeom>
          <a:solidFill>
            <a:srgbClr val="132435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Shape 23"/>
          <p:cNvSpPr/>
          <p:nvPr/>
        </p:nvSpPr>
        <p:spPr>
          <a:xfrm>
            <a:off x="182880" y="1371600"/>
            <a:ext cx="4206240" cy="45720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320040" y="137160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Chap. 13 — Intégrité des Données</a:t>
            </a:r>
            <a:endParaRPr lang="en-US" sz="11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et Validation Logicielle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65760" y="1965960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640080" y="192024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Traçabilité des projets Minitab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365760" y="2404872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640080" y="2359152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Qualification simplifiée IQ/OQ/PQ</a:t>
            </a:r>
            <a:endParaRPr lang="en-US" sz="1050" dirty="0"/>
          </a:p>
        </p:txBody>
      </p:sp>
      <p:sp>
        <p:nvSpPr>
          <p:cNvPr id="31" name="Shape 29"/>
          <p:cNvSpPr/>
          <p:nvPr/>
        </p:nvSpPr>
        <p:spPr>
          <a:xfrm>
            <a:off x="365760" y="2843784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640080" y="2798064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Préparation aux inspections FDA/EMA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365760" y="3282696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640080" y="323697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Gestion des versions de méthodes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365760" y="3721608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40080" y="3675888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Verrouillage des feuilles de calcul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365760" y="4160520"/>
            <a:ext cx="164592" cy="164592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6"/>
          <p:cNvSpPr/>
          <p:nvPr/>
        </p:nvSpPr>
        <p:spPr>
          <a:xfrm>
            <a:off x="640080" y="411480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Export de rapports auditables</a:t>
            </a:r>
            <a:endParaRPr lang="en-US" sz="1050" dirty="0"/>
          </a:p>
        </p:txBody>
      </p:sp>
      <p:sp>
        <p:nvSpPr>
          <p:cNvPr id="39" name="Shape 37"/>
          <p:cNvSpPr/>
          <p:nvPr/>
        </p:nvSpPr>
        <p:spPr>
          <a:xfrm>
            <a:off x="4663440" y="1371600"/>
            <a:ext cx="4206240" cy="3520440"/>
          </a:xfrm>
          <a:prstGeom prst="rect">
            <a:avLst/>
          </a:prstGeom>
          <a:solidFill>
            <a:srgbClr val="132435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Shape 38"/>
          <p:cNvSpPr/>
          <p:nvPr/>
        </p:nvSpPr>
        <p:spPr>
          <a:xfrm>
            <a:off x="4663440" y="1371600"/>
            <a:ext cx="4206240" cy="457200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800600" y="1371600"/>
            <a:ext cx="3931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Chap. 14 — Documentation et</a:t>
            </a:r>
            <a:endParaRPr lang="en-US" sz="11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Reporting Réglementaire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4846320" y="1965960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5120640" y="192024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Bonnes pratiques de rédaction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4846320" y="2404872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5120640" y="2359152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Automatisation des rapports Minitab</a:t>
            </a:r>
            <a:endParaRPr lang="en-US" sz="1050" dirty="0"/>
          </a:p>
        </p:txBody>
      </p:sp>
      <p:sp>
        <p:nvSpPr>
          <p:cNvPr id="46" name="Shape 44"/>
          <p:cNvSpPr/>
          <p:nvPr/>
        </p:nvSpPr>
        <p:spPr>
          <a:xfrm>
            <a:off x="4846320" y="2843784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5120640" y="2798064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Modèles standardisés de validation</a:t>
            </a:r>
            <a:endParaRPr lang="en-US" sz="1050" dirty="0"/>
          </a:p>
        </p:txBody>
      </p:sp>
      <p:sp>
        <p:nvSpPr>
          <p:cNvPr id="48" name="Shape 46"/>
          <p:cNvSpPr/>
          <p:nvPr/>
        </p:nvSpPr>
        <p:spPr>
          <a:xfrm>
            <a:off x="4846320" y="3282696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5120640" y="3236976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Utilisation du ReportPad Minitab</a:t>
            </a:r>
            <a:endParaRPr lang="en-US" sz="1050" dirty="0"/>
          </a:p>
        </p:txBody>
      </p:sp>
      <p:sp>
        <p:nvSpPr>
          <p:cNvPr id="50" name="Shape 48"/>
          <p:cNvSpPr/>
          <p:nvPr/>
        </p:nvSpPr>
        <p:spPr>
          <a:xfrm>
            <a:off x="4846320" y="3721608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5120640" y="3675888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Commandes de session reproductibles</a:t>
            </a:r>
            <a:endParaRPr lang="en-US" sz="1050" dirty="0"/>
          </a:p>
        </p:txBody>
      </p:sp>
      <p:sp>
        <p:nvSpPr>
          <p:cNvPr id="52" name="Shape 50"/>
          <p:cNvSpPr/>
          <p:nvPr/>
        </p:nvSpPr>
        <p:spPr>
          <a:xfrm>
            <a:off x="4846320" y="4160520"/>
            <a:ext cx="164592" cy="164592"/>
          </a:xfrm>
          <a:prstGeom prst="rect">
            <a:avLst/>
          </a:prstGeom>
          <a:solidFill>
            <a:srgbClr val="7B2D9B"/>
          </a:solidFill>
          <a:ln w="12700">
            <a:solidFill>
              <a:srgbClr val="7B2D9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5120640" y="4114800"/>
            <a:ext cx="3749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E8EEF4"/>
                </a:solidFill>
              </a:rPr>
              <a:t>Templates ICH Q2/USP &lt;1225&gt;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A8CC"/>
          </a:solidFill>
          <a:ln w="12700">
            <a:solidFill>
              <a:srgbClr val="00A8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365760" y="182880"/>
            <a:ext cx="8229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des Matières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365760" y="731520"/>
            <a:ext cx="8412480" cy="27432"/>
          </a:xfrm>
          <a:prstGeom prst="rect">
            <a:avLst/>
          </a:prstGeom>
          <a:solidFill>
            <a:srgbClr val="00A8CC"/>
          </a:solidFill>
          <a:ln w="12700">
            <a:solidFill>
              <a:srgbClr val="00A8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274320" y="868680"/>
            <a:ext cx="502920" cy="50292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8686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914400" y="886968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5F73"/>
                </a:solidFill>
              </a:rPr>
              <a:t>Partie I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914400" y="1097280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Fondamentaux – HPLC, Statistiques et Conformité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7315200" y="914400"/>
            <a:ext cx="1554480" cy="365760"/>
          </a:xfrm>
          <a:prstGeom prst="rect">
            <a:avLst/>
          </a:prstGeom>
          <a:solidFill>
            <a:srgbClr val="005F73">
              <a:alpha val="20000"/>
            </a:srgbClr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7315200" y="914400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5F73"/>
                </a:solidFill>
              </a:rPr>
              <a:t>Chap. 1–3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274320" y="1536192"/>
            <a:ext cx="502920" cy="50292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274320" y="1536192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II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914400" y="1554480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A9396"/>
                </a:solidFill>
              </a:rPr>
              <a:t>Partie II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914400" y="1764792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Développement et Validation Robuste des Méthodes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7315200" y="1581912"/>
            <a:ext cx="1554480" cy="365760"/>
          </a:xfrm>
          <a:prstGeom prst="rect">
            <a:avLst/>
          </a:prstGeom>
          <a:solidFill>
            <a:srgbClr val="0A9396">
              <a:alpha val="20000"/>
            </a:srgbClr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7315200" y="1581912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A9396"/>
                </a:solidFill>
              </a:rPr>
              <a:t>Chap. 4–6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74320" y="2203704"/>
            <a:ext cx="502920" cy="50292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274320" y="2203704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III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914400" y="2221992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39C12"/>
                </a:solidFill>
              </a:rPr>
              <a:t>Partie III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914400" y="2432304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Surveillance Continue et Maîtrise des Performances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7315200" y="2249424"/>
            <a:ext cx="1554480" cy="365760"/>
          </a:xfrm>
          <a:prstGeom prst="rect">
            <a:avLst/>
          </a:prstGeom>
          <a:solidFill>
            <a:srgbClr val="F39C12">
              <a:alpha val="20000"/>
            </a:srgbClr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7315200" y="2249424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39C12"/>
                </a:solidFill>
              </a:rPr>
              <a:t>Chap. 7–9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274320" y="2871216"/>
            <a:ext cx="502920" cy="50292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274320" y="2871216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IV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914400" y="2889504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6B35"/>
                </a:solidFill>
              </a:rPr>
              <a:t>Partie IV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914400" y="3099816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Investigations, Résolution de Problèmes et Amélioration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7315200" y="2916936"/>
            <a:ext cx="1554480" cy="365760"/>
          </a:xfrm>
          <a:prstGeom prst="rect">
            <a:avLst/>
          </a:prstGeom>
          <a:solidFill>
            <a:srgbClr val="FF6B35">
              <a:alpha val="20000"/>
            </a:srgbClr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7315200" y="2916936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6B35"/>
                </a:solidFill>
              </a:rPr>
              <a:t>Chap. 10–12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274320" y="3538728"/>
            <a:ext cx="502920" cy="50292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274320" y="3538728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V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914400" y="3557016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9B59B6"/>
                </a:solidFill>
              </a:rPr>
              <a:t>Partie V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914400" y="3767328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Conformité, Intégrité des Données et Bonnes Pratiques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7315200" y="3584448"/>
            <a:ext cx="1554480" cy="365760"/>
          </a:xfrm>
          <a:prstGeom prst="rect">
            <a:avLst/>
          </a:prstGeom>
          <a:solidFill>
            <a:srgbClr val="9B59B6">
              <a:alpha val="20000"/>
            </a:srgbClr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7315200" y="3584448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9B59B6"/>
                </a:solidFill>
              </a:rPr>
              <a:t>Chap. 13–14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274320" y="4206240"/>
            <a:ext cx="502920" cy="502920"/>
          </a:xfrm>
          <a:prstGeom prst="rect">
            <a:avLst/>
          </a:prstGeom>
          <a:solidFill>
            <a:srgbClr val="8B9BAE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274320" y="42062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914400" y="4224528"/>
            <a:ext cx="1371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8B9BAE"/>
                </a:solidFill>
              </a:rPr>
              <a:t>Annexes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914400" y="4434840"/>
            <a:ext cx="5943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Ressources, Données, Glossaire et Checklists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7315200" y="4251960"/>
            <a:ext cx="1554480" cy="365760"/>
          </a:xfrm>
          <a:prstGeom prst="rect">
            <a:avLst/>
          </a:prstGeom>
          <a:solidFill>
            <a:srgbClr val="8B9BAE">
              <a:alpha val="20000"/>
            </a:srgbClr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8"/>
          <p:cNvSpPr/>
          <p:nvPr/>
        </p:nvSpPr>
        <p:spPr>
          <a:xfrm>
            <a:off x="7315200" y="4251960"/>
            <a:ext cx="1554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8B9BAE"/>
                </a:solidFill>
              </a:rPr>
              <a:t>Ann. A–F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A1520"/>
          </a:solidFill>
          <a:ln w="12700">
            <a:solidFill>
              <a:srgbClr val="0A152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2" name="Text 40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8B9BAE"/>
                </a:solidFill>
              </a:rPr>
              <a:t>14 Chapitres · 6 Annexes · Approche pratique et réglementaire</a:t>
            </a:r>
            <a:endParaRPr lang="en-US" sz="900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805AC2D-327B-ADFF-4F58-07A6E1FAA86F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8B9BAE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8B9BAE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Annexes Pratiques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548640" cy="114300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96012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A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0120" y="105156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Fichiers de Données Exemples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960120" y="143560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Jeux de données téléchargeables pour tous les exercices du livre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663440" y="96012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4663440" y="960120"/>
            <a:ext cx="548640" cy="114300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663440" y="96012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B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5349240" y="105156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Commandes Minitab Essentielles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5349240" y="143560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Référence rapide des session commands pour automatiser les analyses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274320" y="224028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4"/>
          <p:cNvSpPr/>
          <p:nvPr/>
        </p:nvSpPr>
        <p:spPr>
          <a:xfrm>
            <a:off x="274320" y="2240280"/>
            <a:ext cx="548640" cy="114300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274320" y="224028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C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60120" y="233172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Tables Statistiques &amp; Formules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960120" y="271576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Tables t, F · RSD · Cp/Cpk · LOD/LOQ · Formules de référence complètes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663440" y="224028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4663440" y="2240280"/>
            <a:ext cx="548640" cy="114300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663440" y="224028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D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5349240" y="233172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Glossaire Bilingue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5349240" y="271576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Terminologie HPLC / Statistiques / Réglementaire EN-FR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274320" y="352044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4"/>
          <p:cNvSpPr/>
          <p:nvPr/>
        </p:nvSpPr>
        <p:spPr>
          <a:xfrm>
            <a:off x="274320" y="3520440"/>
            <a:ext cx="548640" cy="114300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274320" y="352044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E</a:t>
            </a:r>
            <a:endParaRPr lang="en-US" sz="2200" dirty="0"/>
          </a:p>
        </p:txBody>
      </p:sp>
      <p:sp>
        <p:nvSpPr>
          <p:cNvPr id="28" name="Text 26"/>
          <p:cNvSpPr/>
          <p:nvPr/>
        </p:nvSpPr>
        <p:spPr>
          <a:xfrm>
            <a:off x="960120" y="361188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Checklist Validation ICH Q2(R2)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960120" y="399592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Checklist complète ICH Q2(R2) + USP &lt;1225&gt;/&lt;1226&gt; prête à l'emploi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4663440" y="3520440"/>
            <a:ext cx="4114800" cy="1143000"/>
          </a:xfrm>
          <a:prstGeom prst="rect">
            <a:avLst/>
          </a:prstGeom>
          <a:solidFill>
            <a:srgbClr val="132435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9"/>
          <p:cNvSpPr/>
          <p:nvPr/>
        </p:nvSpPr>
        <p:spPr>
          <a:xfrm>
            <a:off x="4663440" y="3520440"/>
            <a:ext cx="548640" cy="1143000"/>
          </a:xfrm>
          <a:prstGeom prst="rect">
            <a:avLst/>
          </a:prstGeom>
          <a:solidFill>
            <a:srgbClr val="8B9BAE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663440" y="3520440"/>
            <a:ext cx="5486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</a:rPr>
              <a:t>F</a:t>
            </a:r>
            <a:endParaRPr lang="en-US" sz="2200" dirty="0"/>
          </a:p>
        </p:txBody>
      </p:sp>
      <p:sp>
        <p:nvSpPr>
          <p:cNvPr id="33" name="Text 31"/>
          <p:cNvSpPr/>
          <p:nvPr/>
        </p:nvSpPr>
        <p:spPr>
          <a:xfrm>
            <a:off x="5349240" y="3611880"/>
            <a:ext cx="3291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Ressources Complémentaires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5349240" y="3995928"/>
            <a:ext cx="32918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8B9BAE"/>
                </a:solidFill>
              </a:rPr>
              <a:t>Guides ICH, FDA, EMA · Pharmacopées · Sites de référence réglementaires</a:t>
            </a:r>
            <a:endParaRPr lang="en-US" sz="1000" dirty="0"/>
          </a:p>
        </p:txBody>
      </p:sp>
      <p:sp>
        <p:nvSpPr>
          <p:cNvPr id="35" name="Shape 33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8B9BAE"/>
          </a:solidFill>
          <a:ln w="12700">
            <a:solidFill>
              <a:srgbClr val="8B9BAE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0D1B2A"/>
                </a:solidFill>
              </a:rPr>
              <a:t>6 Annexes de référence · Ressources pratiques pour une application immédiate en laboratoire pharmaceutique</a:t>
            </a:r>
            <a:endParaRPr lang="en-US" sz="8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943600" y="-731520"/>
            <a:ext cx="4572000" cy="4572000"/>
          </a:xfrm>
          <a:prstGeom prst="ellipse">
            <a:avLst/>
          </a:prstGeom>
          <a:solidFill>
            <a:srgbClr val="132435"/>
          </a:solidFill>
          <a:ln w="12700">
            <a:solidFill>
              <a:srgbClr val="1324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6858000" y="2286000"/>
            <a:ext cx="2743200" cy="2743200"/>
          </a:xfrm>
          <a:prstGeom prst="ellipse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Shape 2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18288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 que ce livre vous apporte</a:t>
            </a:r>
            <a:endParaRPr lang="en-US" sz="2600" dirty="0"/>
          </a:p>
        </p:txBody>
      </p:sp>
      <p:sp>
        <p:nvSpPr>
          <p:cNvPr id="7" name="Shape 5"/>
          <p:cNvSpPr/>
          <p:nvPr/>
        </p:nvSpPr>
        <p:spPr>
          <a:xfrm>
            <a:off x="274320" y="777240"/>
            <a:ext cx="5486400" cy="36576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274320" y="1005840"/>
            <a:ext cx="64008" cy="5486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02920" y="1051560"/>
            <a:ext cx="7955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E8EEF4"/>
                </a:solidFill>
              </a:rPr>
              <a:t>Une approche rigoureuse de la validation analytique selon ICH Q2(R2) et USP &lt;621&gt;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74320" y="1728216"/>
            <a:ext cx="64008" cy="548640"/>
          </a:xfrm>
          <a:prstGeom prst="rect">
            <a:avLst/>
          </a:prstGeom>
          <a:solidFill>
            <a:srgbClr val="00A8CC"/>
          </a:solidFill>
          <a:ln w="12700">
            <a:solidFill>
              <a:srgbClr val="00A8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502920" y="1773936"/>
            <a:ext cx="7955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E8EEF4"/>
                </a:solidFill>
              </a:rPr>
              <a:t>La maîtrise de Minitab pour chaque étape du cycle de vie de la méthode HPLC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74320" y="2450592"/>
            <a:ext cx="64008" cy="548640"/>
          </a:xfrm>
          <a:prstGeom prst="rect">
            <a:avLst/>
          </a:prstGeom>
          <a:solidFill>
            <a:srgbClr val="F39C12"/>
          </a:solidFill>
          <a:ln w="12700">
            <a:solidFill>
              <a:srgbClr val="F39C12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502920" y="2496312"/>
            <a:ext cx="7955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E8EEF4"/>
                </a:solidFill>
              </a:rPr>
              <a:t>Des outils statistiques concrets : DoE, SPC, Gage R&amp;R, Capabilité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274320" y="3172968"/>
            <a:ext cx="64008" cy="54864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502920" y="3218688"/>
            <a:ext cx="7955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E8EEF4"/>
                </a:solidFill>
              </a:rPr>
              <a:t>Une préparation solide aux inspections réglementaires (FDA, EMA, ANSM)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274320" y="3895344"/>
            <a:ext cx="64008" cy="548640"/>
          </a:xfrm>
          <a:prstGeom prst="rect">
            <a:avLst/>
          </a:prstGeom>
          <a:solidFill>
            <a:srgbClr val="9B59B6"/>
          </a:solidFill>
          <a:ln w="12700">
            <a:solidFill>
              <a:srgbClr val="9B59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502920" y="3941064"/>
            <a:ext cx="7955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E8EEF4"/>
                </a:solidFill>
              </a:rPr>
              <a:t>Des ressources pratiques directement applicables en laboratoire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00CC88"/>
          </a:solidFill>
          <a:ln w="12700">
            <a:solidFill>
              <a:srgbClr val="00CC88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</a:rPr>
              <a:t>HPLC &amp; Statistiques avec Minitab  ·  14 Chapitres  ·  6 Annexes  ·  ICH Q2(R2) · USP &lt;621&gt;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0" y="731520"/>
            <a:ext cx="3200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0" y="274320"/>
            <a:ext cx="3200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kern="0" spc="800" dirty="0">
                <a:solidFill>
                  <a:srgbClr val="FFFFFF"/>
                </a:solidFill>
              </a:rPr>
              <a:t>PARTIE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2651760"/>
            <a:ext cx="2286000" cy="36576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0" y="2743200"/>
            <a:ext cx="3200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FFFFFF"/>
                </a:solidFill>
              </a:rPr>
              <a:t>Chapitres 1 · 2 · 3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566160" y="548640"/>
            <a:ext cx="5303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Fondamentaux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HPLC, Statistiques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 Conformité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920240"/>
            <a:ext cx="1371600" cy="4572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566160" y="2011680"/>
            <a:ext cx="53035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8B9BAE"/>
                </a:solidFill>
              </a:rPr>
              <a:t>Concepts essentiels pour l'analyste pharmaceutique · ICH Q2(R2) · USP &lt;621&gt;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92B290-3FB4-31F2-78EF-7E7A213ED210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>
                <a:solidFill>
                  <a:schemeClr val="bg1"/>
                </a:solidFill>
              </a:rPr>
              <a:t>R BERKANI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05F73"/>
                </a:solidFill>
              </a:rPr>
              <a:t>CHAPITRE 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HPLC en Industrie Pharmaceutique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88720"/>
            <a:ext cx="4023360" cy="1463040"/>
          </a:xfrm>
          <a:prstGeom prst="rect">
            <a:avLst/>
          </a:prstGeom>
          <a:solidFill>
            <a:srgbClr val="132435"/>
          </a:solidFill>
          <a:ln w="12700">
            <a:solidFill>
              <a:srgbClr val="005F73"/>
            </a:solidFill>
            <a:prstDash val="solid"/>
          </a:ln>
          <a:effectLst>
            <a:outerShdw blurRad="101600" dist="38100" dir="8100000" algn="bl" rotWithShape="0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88720"/>
            <a:ext cx="54864" cy="146304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457200" y="129844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A8CC"/>
                </a:solidFill>
              </a:rPr>
              <a:t>Cycle de Vie de la Méthode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57200" y="164592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Développement · Validation · Transfert · Vérification · Surveillance continue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1188720"/>
            <a:ext cx="4023360" cy="1463040"/>
          </a:xfrm>
          <a:prstGeom prst="rect">
            <a:avLst/>
          </a:prstGeom>
          <a:solidFill>
            <a:srgbClr val="132435"/>
          </a:solidFill>
          <a:ln w="12700">
            <a:solidFill>
              <a:srgbClr val="005F73"/>
            </a:solidFill>
            <a:prstDash val="solid"/>
          </a:ln>
          <a:effectLst>
            <a:outerShdw blurRad="101600" dist="38100" dir="8100000" algn="bl" rotWithShape="0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4663440" y="1188720"/>
            <a:ext cx="54864" cy="146304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846320" y="129844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A8CC"/>
                </a:solidFill>
              </a:rPr>
              <a:t>Sources de Variabilité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846320" y="164592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Instrument · Colonne · Réactifs · Opérateur · Conditions environnementales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274320" y="2834640"/>
            <a:ext cx="4023360" cy="1463040"/>
          </a:xfrm>
          <a:prstGeom prst="rect">
            <a:avLst/>
          </a:prstGeom>
          <a:solidFill>
            <a:srgbClr val="132435"/>
          </a:solidFill>
          <a:ln w="12700">
            <a:solidFill>
              <a:srgbClr val="005F73"/>
            </a:solidFill>
            <a:prstDash val="solid"/>
          </a:ln>
          <a:effectLst>
            <a:outerShdw blurRad="101600" dist="38100" dir="8100000" algn="bl" rotWithShape="0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274320" y="2834640"/>
            <a:ext cx="54864" cy="146304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457200" y="294436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A8CC"/>
                </a:solidFill>
              </a:rPr>
              <a:t>Exigences ICH Q2(R2)/Q14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57200" y="329184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Linéarité · Exactitude · Fidélité · Spécificité · Robustesse · LOD/LOQ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2834640"/>
            <a:ext cx="4023360" cy="1463040"/>
          </a:xfrm>
          <a:prstGeom prst="rect">
            <a:avLst/>
          </a:prstGeom>
          <a:solidFill>
            <a:srgbClr val="132435"/>
          </a:solidFill>
          <a:ln w="12700">
            <a:solidFill>
              <a:srgbClr val="005F73"/>
            </a:solidFill>
            <a:prstDash val="solid"/>
          </a:ln>
          <a:effectLst>
            <a:outerShdw blurRad="101600" dist="38100" dir="8100000" algn="bl" rotWithShape="0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4663440" y="2834640"/>
            <a:ext cx="54864" cy="146304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4846320" y="2944368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A8CC"/>
                </a:solidFill>
              </a:rPr>
              <a:t>USP &lt;621&gt;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4846320" y="329184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100" dirty="0">
                <a:solidFill>
                  <a:srgbClr val="E8EEF4"/>
                </a:solidFill>
              </a:rPr>
              <a:t>Paramètres chromatographiques · SST · Facteur asymétrie · Résolution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Statistiques descriptives · Visualisation des données · Importation et exploration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05F73"/>
                </a:solidFill>
              </a:rPr>
              <a:t>CHAPITRE 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Bases Statistiques pour l'Analyste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88720"/>
            <a:ext cx="1965960" cy="3200400"/>
          </a:xfrm>
          <a:prstGeom prst="rect">
            <a:avLst/>
          </a:prstGeom>
          <a:solidFill>
            <a:srgbClr val="1A6B5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274320" y="1325880"/>
            <a:ext cx="1965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Distribution</a:t>
            </a:r>
            <a:endParaRPr lang="en-US" sz="14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Normale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548640" y="2103120"/>
            <a:ext cx="141732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65760" y="2194560"/>
            <a:ext cx="17830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Loi gaussienne, paramètres μ et σ, courbes de densité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423160" y="1188720"/>
            <a:ext cx="1965960" cy="3200400"/>
          </a:xfrm>
          <a:prstGeom prst="rect">
            <a:avLst/>
          </a:prstGeom>
          <a:solidFill>
            <a:srgbClr val="1A5A6B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423160" y="1325880"/>
            <a:ext cx="1965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Tests</a:t>
            </a:r>
            <a:endParaRPr lang="en-US" sz="14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d'Hypothèses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2697480" y="2103120"/>
            <a:ext cx="141732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2514600" y="2194560"/>
            <a:ext cx="17830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t-test, ANOVA, Chi², valeurs p, erreurs α et β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572000" y="1188720"/>
            <a:ext cx="1965960" cy="3200400"/>
          </a:xfrm>
          <a:prstGeom prst="rect">
            <a:avLst/>
          </a:prstGeom>
          <a:solidFill>
            <a:srgbClr val="1A3D6B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572000" y="1325880"/>
            <a:ext cx="1965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Régression</a:t>
            </a:r>
            <a:endParaRPr lang="en-US" sz="14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Linéaire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846320" y="2103120"/>
            <a:ext cx="141732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663440" y="2194560"/>
            <a:ext cx="17830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Droite des moindres carrés, R², résidus, intervalles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720840" y="1188720"/>
            <a:ext cx="1965960" cy="3200400"/>
          </a:xfrm>
          <a:prstGeom prst="rect">
            <a:avLst/>
          </a:prstGeom>
          <a:solidFill>
            <a:srgbClr val="2E1A6B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6720840" y="1325880"/>
            <a:ext cx="1965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Intervalles de</a:t>
            </a:r>
            <a:endParaRPr lang="en-US" sz="1400" dirty="0"/>
          </a:p>
          <a:p>
            <a:pPr marL="0" indent="0" algn="ctr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FFFFFF"/>
                </a:solidFill>
              </a:rPr>
              <a:t>Confiance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6995160" y="2103120"/>
            <a:ext cx="1417320" cy="3657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rgbClr val="FFFFFF">
                <a:alpha val="5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6812280" y="2194560"/>
            <a:ext cx="178308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1000" dirty="0">
                <a:solidFill>
                  <a:srgbClr val="E8EEF4"/>
                </a:solidFill>
              </a:rPr>
              <a:t>IC 95% et 99%, intervalles de prédiction et tolérance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Import de données · Assistants statistiques · Graphiques analytiques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05F73"/>
                </a:solidFill>
              </a:rPr>
              <a:t>CHAPITRE 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Comprendre et Quantifier la Variabilité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3474720" y="1097280"/>
            <a:ext cx="2194560" cy="640080"/>
          </a:xfrm>
          <a:prstGeom prst="rect">
            <a:avLst/>
          </a:prstGeom>
          <a:solidFill>
            <a:srgbClr val="005F73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3474720" y="1097280"/>
            <a:ext cx="2194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Variabilité Totale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48640" y="2194560"/>
            <a:ext cx="2103120" cy="2103120"/>
          </a:xfrm>
          <a:prstGeom prst="rect">
            <a:avLst/>
          </a:prstGeom>
          <a:solidFill>
            <a:srgbClr val="0A5C6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48640" y="2240280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Instrument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822960" y="2697480"/>
            <a:ext cx="1554480" cy="36576"/>
          </a:xfrm>
          <a:prstGeom prst="rect">
            <a:avLst/>
          </a:prstGeom>
          <a:solidFill>
            <a:srgbClr val="FFFFFF">
              <a:alpha val="4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474720" y="2194560"/>
            <a:ext cx="2103120" cy="2103120"/>
          </a:xfrm>
          <a:prstGeom prst="rect">
            <a:avLst/>
          </a:prstGeom>
          <a:solidFill>
            <a:srgbClr val="0A5C4E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474720" y="2240280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Opérateur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3749040" y="2697480"/>
            <a:ext cx="1554480" cy="36576"/>
          </a:xfrm>
          <a:prstGeom prst="rect">
            <a:avLst/>
          </a:prstGeom>
          <a:solidFill>
            <a:srgbClr val="FFFFFF">
              <a:alpha val="4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6400800" y="2194560"/>
            <a:ext cx="2103120" cy="2103120"/>
          </a:xfrm>
          <a:prstGeom prst="rect">
            <a:avLst/>
          </a:prstGeom>
          <a:solidFill>
            <a:srgbClr val="5C3D0A"/>
          </a:solidFill>
          <a:ln w="12700">
            <a:solidFill>
              <a:srgbClr val="FFFFFF">
                <a:alpha val="3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6400800" y="2240280"/>
            <a:ext cx="2103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Méthode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675120" y="2697480"/>
            <a:ext cx="1554480" cy="36576"/>
          </a:xfrm>
          <a:prstGeom prst="rect">
            <a:avLst/>
          </a:prstGeom>
          <a:solidFill>
            <a:srgbClr val="FFFFFF">
              <a:alpha val="40000"/>
            </a:srgbClr>
          </a:solidFill>
          <a:ln w="12700">
            <a:solidFill>
              <a:srgbClr val="FFFFFF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548640" y="2788920"/>
            <a:ext cx="2103120" cy="137160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Temps de rétention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Pression système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Température colonne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3474720" y="2788920"/>
            <a:ext cx="2103120" cy="137160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Préparation échantillon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Technique d'injection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Interprétation des pics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6400800" y="2788920"/>
            <a:ext cx="2103120" cy="137160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Paramètres gradient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Débit phase mobile</a:t>
            </a:r>
            <a:endParaRPr lang="en-US" sz="95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950" dirty="0">
                <a:solidFill>
                  <a:srgbClr val="E8EEF4"/>
                </a:solidFill>
              </a:rPr>
              <a:t>• Composition solvants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05F73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ANOVA à un facteur · Boxplots comparatifs · Cartes de contrôle individuelles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0" cy="514350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0" y="731520"/>
            <a:ext cx="32004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II</a:t>
            </a:r>
            <a:endParaRPr lang="en-US" sz="9600" dirty="0"/>
          </a:p>
        </p:txBody>
      </p:sp>
      <p:sp>
        <p:nvSpPr>
          <p:cNvPr id="4" name="Text 2"/>
          <p:cNvSpPr/>
          <p:nvPr/>
        </p:nvSpPr>
        <p:spPr>
          <a:xfrm>
            <a:off x="0" y="274320"/>
            <a:ext cx="3200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kern="0" spc="800" dirty="0">
                <a:solidFill>
                  <a:srgbClr val="FFFFFF"/>
                </a:solidFill>
              </a:rPr>
              <a:t>PARTIE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457200" y="2651760"/>
            <a:ext cx="2286000" cy="36576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>
                <a:alpha val="6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0" y="2743200"/>
            <a:ext cx="3200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FFFFFF"/>
                </a:solidFill>
              </a:rPr>
              <a:t>Chapitres 4 · 5 · 6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566160" y="548640"/>
            <a:ext cx="530352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Développement et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Robuste</a:t>
            </a:r>
            <a:endParaRPr lang="en-US" sz="2400" dirty="0"/>
          </a:p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 Méthodes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3566160" y="1920240"/>
            <a:ext cx="1371600" cy="4572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566160" y="2011680"/>
            <a:ext cx="53035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8B9BAE"/>
                </a:solidFill>
              </a:rPr>
              <a:t>DoE · ICH Q2(R2) · SST statistique · Linéarité · Fidélité · LOD/LOQ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0" y="4983480"/>
            <a:ext cx="9144000" cy="16002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82818C1-27CD-0A33-8F5A-9E5870519E53}"/>
              </a:ext>
            </a:extLst>
          </p:cNvPr>
          <p:cNvSpPr txBox="1"/>
          <p:nvPr/>
        </p:nvSpPr>
        <p:spPr>
          <a:xfrm>
            <a:off x="8458200" y="4897279"/>
            <a:ext cx="740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/>
              <a:t>R BERKANI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A9396"/>
                </a:solidFill>
              </a:rPr>
              <a:t>CHAPITRE 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Plans d'Expériences (DoE) pour l'Optimisation HPLC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274320" y="1143000"/>
            <a:ext cx="8412480" cy="1005840"/>
          </a:xfrm>
          <a:prstGeom prst="rect">
            <a:avLst/>
          </a:prstGeom>
          <a:solidFill>
            <a:srgbClr val="1A5C6E"/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43000"/>
            <a:ext cx="64008" cy="10058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7498080" y="1371600"/>
            <a:ext cx="1097280" cy="320040"/>
          </a:xfrm>
          <a:prstGeom prst="rect">
            <a:avLst/>
          </a:prstGeom>
          <a:solidFill>
            <a:srgbClr val="0A9396">
              <a:alpha val="70000"/>
            </a:srgbClr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7498080" y="137160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 dirty="0">
                <a:solidFill>
                  <a:srgbClr val="FFFFFF"/>
                </a:solidFill>
              </a:rPr>
              <a:t>CRIBLAGE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548640" y="1216152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Plans Factoriels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48640" y="1600200"/>
            <a:ext cx="6766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Criblage des facteurs influents · Interactions 2FI · Effets principaux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274320" y="2331720"/>
            <a:ext cx="8412480" cy="1005840"/>
          </a:xfrm>
          <a:prstGeom prst="rect">
            <a:avLst/>
          </a:prstGeom>
          <a:solidFill>
            <a:srgbClr val="1A6E5C"/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Shape 11"/>
          <p:cNvSpPr/>
          <p:nvPr/>
        </p:nvSpPr>
        <p:spPr>
          <a:xfrm>
            <a:off x="274320" y="2331720"/>
            <a:ext cx="64008" cy="10058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12"/>
          <p:cNvSpPr/>
          <p:nvPr/>
        </p:nvSpPr>
        <p:spPr>
          <a:xfrm>
            <a:off x="7498080" y="2560320"/>
            <a:ext cx="1097280" cy="320040"/>
          </a:xfrm>
          <a:prstGeom prst="rect">
            <a:avLst/>
          </a:prstGeom>
          <a:solidFill>
            <a:srgbClr val="0A9396">
              <a:alpha val="70000"/>
            </a:srgbClr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7498080" y="256032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 dirty="0">
                <a:solidFill>
                  <a:srgbClr val="FFFFFF"/>
                </a:solidFill>
              </a:rPr>
              <a:t>OPTIMISATION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548640" y="2404872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CCD (Central Composite)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548640" y="2788920"/>
            <a:ext cx="6766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Surface de réponse · Optimisation simultanée · Modèles quadratiques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274320" y="3520440"/>
            <a:ext cx="8412480" cy="1005840"/>
          </a:xfrm>
          <a:prstGeom prst="rect">
            <a:avLst/>
          </a:prstGeom>
          <a:solidFill>
            <a:srgbClr val="1A3D6E"/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4320" y="3520440"/>
            <a:ext cx="64008" cy="10058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Shape 18"/>
          <p:cNvSpPr/>
          <p:nvPr/>
        </p:nvSpPr>
        <p:spPr>
          <a:xfrm>
            <a:off x="7498080" y="3749040"/>
            <a:ext cx="1097280" cy="320040"/>
          </a:xfrm>
          <a:prstGeom prst="rect">
            <a:avLst/>
          </a:prstGeom>
          <a:solidFill>
            <a:srgbClr val="0A9396">
              <a:alpha val="70000"/>
            </a:srgbClr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7498080" y="37490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00" dirty="0">
                <a:solidFill>
                  <a:srgbClr val="FFFFFF"/>
                </a:solidFill>
              </a:rPr>
              <a:t>ROBUSTESSE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548640" y="3593592"/>
            <a:ext cx="6766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</a:rPr>
              <a:t>Box-Behnken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548640" y="3977640"/>
            <a:ext cx="67665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E8EEF4"/>
                </a:solidFill>
              </a:rPr>
              <a:t>Design efficace 3 niveaux · Pas de points en coins extrêmes · Robustesse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Plans factoriels · CCD · Box-Behnken · Graphiques de Pareto · Surface de réponse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73152"/>
            <a:ext cx="64008" cy="5070348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274320" y="10972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300" dirty="0">
                <a:solidFill>
                  <a:srgbClr val="0A9396"/>
                </a:solidFill>
              </a:rPr>
              <a:t>CHAPITRE 5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74320" y="36576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Validation Analytique selon ICH Q2(R2)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274320" y="114300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Shape 5"/>
          <p:cNvSpPr/>
          <p:nvPr/>
        </p:nvSpPr>
        <p:spPr>
          <a:xfrm>
            <a:off x="274320" y="1143000"/>
            <a:ext cx="2743200" cy="320040"/>
          </a:xfrm>
          <a:prstGeom prst="rect">
            <a:avLst/>
          </a:prstGeom>
          <a:solidFill>
            <a:srgbClr val="0A9396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Text 6"/>
          <p:cNvSpPr/>
          <p:nvPr/>
        </p:nvSpPr>
        <p:spPr>
          <a:xfrm>
            <a:off x="274320" y="11430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Linéarité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5760" y="152704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Régression · Test LoF · R²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200400" y="114300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0A936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3200400" y="1143000"/>
            <a:ext cx="2743200" cy="320040"/>
          </a:xfrm>
          <a:prstGeom prst="rect">
            <a:avLst/>
          </a:prstGeom>
          <a:solidFill>
            <a:srgbClr val="0A9366"/>
          </a:solidFill>
          <a:ln w="12700">
            <a:solidFill>
              <a:srgbClr val="0A936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3200400" y="11430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Justesse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291840" y="152704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t-test · % Recouvrement · Biais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126480" y="114300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8A6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6126480" y="1143000"/>
            <a:ext cx="2743200" cy="320040"/>
          </a:xfrm>
          <a:prstGeom prst="rect">
            <a:avLst/>
          </a:prstGeom>
          <a:solidFill>
            <a:srgbClr val="8A6900"/>
          </a:solidFill>
          <a:ln w="12700">
            <a:solidFill>
              <a:srgbClr val="8A6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6126480" y="11430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Répétabilité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6217920" y="152704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RSD · ANOVA · 6 mesures min.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274320" y="265176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6A09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Shape 17"/>
          <p:cNvSpPr/>
          <p:nvPr/>
        </p:nvSpPr>
        <p:spPr>
          <a:xfrm>
            <a:off x="274320" y="2651760"/>
            <a:ext cx="2743200" cy="320040"/>
          </a:xfrm>
          <a:prstGeom prst="rect">
            <a:avLst/>
          </a:prstGeom>
          <a:solidFill>
            <a:srgbClr val="6A0989"/>
          </a:solidFill>
          <a:ln w="12700">
            <a:solidFill>
              <a:srgbClr val="6A098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0" name="Text 18"/>
          <p:cNvSpPr/>
          <p:nvPr/>
        </p:nvSpPr>
        <p:spPr>
          <a:xfrm>
            <a:off x="274320" y="265176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Fidélité Intermédiaire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65760" y="303580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ANOVA à deux facteurs · ICC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3200400" y="265176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Shape 21"/>
          <p:cNvSpPr/>
          <p:nvPr/>
        </p:nvSpPr>
        <p:spPr>
          <a:xfrm>
            <a:off x="3200400" y="2651760"/>
            <a:ext cx="2743200" cy="32004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3200400" y="265176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LOD / LOQ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3291840" y="303580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3σ/pente · 10σ/pente · S/B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6126480" y="2651760"/>
            <a:ext cx="2743200" cy="1325880"/>
          </a:xfrm>
          <a:prstGeom prst="rect">
            <a:avLst/>
          </a:prstGeom>
          <a:solidFill>
            <a:srgbClr val="132435"/>
          </a:solidFill>
          <a:ln w="12700">
            <a:solidFill>
              <a:srgbClr val="0A50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Shape 25"/>
          <p:cNvSpPr/>
          <p:nvPr/>
        </p:nvSpPr>
        <p:spPr>
          <a:xfrm>
            <a:off x="6126480" y="2651760"/>
            <a:ext cx="2743200" cy="320040"/>
          </a:xfrm>
          <a:prstGeom prst="rect">
            <a:avLst/>
          </a:prstGeom>
          <a:solidFill>
            <a:srgbClr val="0A5080"/>
          </a:solidFill>
          <a:ln w="12700">
            <a:solidFill>
              <a:srgbClr val="0A508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6126480" y="265176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Robustesse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6217920" y="3035808"/>
            <a:ext cx="2560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40000"/>
              </a:lnSpc>
              <a:buNone/>
            </a:pPr>
            <a:r>
              <a:rPr lang="en-US" sz="1050" dirty="0">
                <a:solidFill>
                  <a:srgbClr val="E8EEF4"/>
                </a:solidFill>
              </a:rPr>
              <a:t>DoE Plackett-Burman · OFAT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274320" y="4572000"/>
            <a:ext cx="8595360" cy="384048"/>
          </a:xfrm>
          <a:prstGeom prst="rect">
            <a:avLst/>
          </a:prstGeom>
          <a:solidFill>
            <a:srgbClr val="0A2030"/>
          </a:solidFill>
          <a:ln w="12700">
            <a:solidFill>
              <a:srgbClr val="0A939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457200" y="4572000"/>
            <a:ext cx="1828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00A8CC"/>
                </a:solidFill>
              </a:rPr>
              <a:t>🛠 Outils Minitab : 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2286000" y="4572000"/>
            <a:ext cx="6400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E8EEF4"/>
                </a:solidFill>
              </a:rPr>
              <a:t>Régression linéaire · Intervalles de confiance · Calculs automatisés LOD/LOQ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1484</Words>
  <Application>Microsoft Office PowerPoint</Application>
  <PresentationFormat>Affichage à l'écran (16:9)</PresentationFormat>
  <Paragraphs>328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HPLC &amp; Statistiques avec Minitab</dc:title>
  <dc:subject>PptxGenJS Presentation</dc:subject>
  <dc:creator>PptxGenJS</dc:creator>
  <cp:lastModifiedBy>rachid berkani</cp:lastModifiedBy>
  <cp:revision>3</cp:revision>
  <dcterms:created xsi:type="dcterms:W3CDTF">2026-03-13T16:49:25Z</dcterms:created>
  <dcterms:modified xsi:type="dcterms:W3CDTF">2026-03-14T12:25:34Z</dcterms:modified>
</cp:coreProperties>
</file>