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653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F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164592" y="5074920"/>
            <a:ext cx="8979408" cy="7315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457200" y="45720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i="1" kern="0" spc="200" dirty="0">
                <a:solidFill>
                  <a:srgbClr val="1AB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Tableau récapitulatif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457200" y="877824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et Optimisation</a:t>
            </a:r>
            <a:endParaRPr lang="en-US" sz="4800" dirty="0"/>
          </a:p>
        </p:txBody>
      </p:sp>
      <p:sp>
        <p:nvSpPr>
          <p:cNvPr id="6" name="Text 4"/>
          <p:cNvSpPr/>
          <p:nvPr/>
        </p:nvSpPr>
        <p:spPr>
          <a:xfrm>
            <a:off x="457200" y="1609344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0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Outils et Applications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457200" y="2157984"/>
            <a:ext cx="4572000" cy="4572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457200" y="2304288"/>
            <a:ext cx="2542032" cy="329184"/>
          </a:xfrm>
          <a:prstGeom prst="rect">
            <a:avLst/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457200" y="2304288"/>
            <a:ext cx="54864" cy="329184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566928" y="2304288"/>
            <a:ext cx="24323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Équivalence TOST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163824" y="2304288"/>
            <a:ext cx="2542032" cy="329184"/>
          </a:xfrm>
          <a:prstGeom prst="rect">
            <a:avLst/>
          </a:prstGeom>
          <a:solidFill>
            <a:srgbClr val="163452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163824" y="2304288"/>
            <a:ext cx="54864" cy="329184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273552" y="2304288"/>
            <a:ext cx="24323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méthodes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870448" y="2304288"/>
            <a:ext cx="2542032" cy="329184"/>
          </a:xfrm>
          <a:prstGeom prst="rect">
            <a:avLst/>
          </a:prstGeom>
          <a:solidFill>
            <a:srgbClr val="163452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5870448" y="2304288"/>
            <a:ext cx="54864" cy="329184"/>
          </a:xfrm>
          <a:prstGeom prst="rect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5980176" y="2304288"/>
            <a:ext cx="24323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Limites SST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57200" y="2743200"/>
            <a:ext cx="2542032" cy="329184"/>
          </a:xfrm>
          <a:prstGeom prst="rect">
            <a:avLst/>
          </a:prstGeom>
          <a:solidFill>
            <a:srgbClr val="16345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457200" y="2743200"/>
            <a:ext cx="54864" cy="329184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566928" y="2743200"/>
            <a:ext cx="24323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Approche Bayésienne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163824" y="2743200"/>
            <a:ext cx="2542032" cy="329184"/>
          </a:xfrm>
          <a:prstGeom prst="rect">
            <a:avLst/>
          </a:prstGeom>
          <a:solidFill>
            <a:srgbClr val="163452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3163824" y="2743200"/>
            <a:ext cx="54864" cy="329184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273552" y="2743200"/>
            <a:ext cx="24323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MSP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5870448" y="2743200"/>
            <a:ext cx="2542032" cy="329184"/>
          </a:xfrm>
          <a:prstGeom prst="rect">
            <a:avLst/>
          </a:prstGeom>
          <a:solidFill>
            <a:srgbClr val="163452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5870448" y="2743200"/>
            <a:ext cx="54864" cy="329184"/>
          </a:xfrm>
          <a:prstGeom prst="rect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5980176" y="2743200"/>
            <a:ext cx="2432304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ALCOA+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457200" y="4645152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 HPLC pharmaceutique  |  ICH Q14  |  Minitab Statistical Tools                                                                                 </a:t>
            </a:r>
            <a:r>
              <a:rPr lang="en-US" sz="10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Rachid BERKANI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2296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73152"/>
            <a:ext cx="85953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Tableau récapitulatif — Transfert et Optimisation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74320" y="512064"/>
            <a:ext cx="85953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concepts • Question clé • Outil Minitab • Décision opérationnelle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118872" y="877824"/>
            <a:ext cx="237744" cy="292608"/>
          </a:xfrm>
          <a:prstGeom prst="rect">
            <a:avLst/>
          </a:prstGeom>
          <a:solidFill>
            <a:srgbClr val="0B1F36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356616" y="877824"/>
            <a:ext cx="1408176" cy="292608"/>
          </a:xfrm>
          <a:prstGeom prst="rect">
            <a:avLst/>
          </a:prstGeom>
          <a:solidFill>
            <a:srgbClr val="0B1F36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11480" y="896112"/>
            <a:ext cx="131673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Concept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1764792" y="877824"/>
            <a:ext cx="2011680" cy="292608"/>
          </a:xfrm>
          <a:prstGeom prst="rect">
            <a:avLst/>
          </a:prstGeom>
          <a:solidFill>
            <a:srgbClr val="0B1F36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1819656" y="896112"/>
            <a:ext cx="19202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 clé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3776472" y="877824"/>
            <a:ext cx="2048256" cy="292608"/>
          </a:xfrm>
          <a:prstGeom prst="rect">
            <a:avLst/>
          </a:prstGeom>
          <a:solidFill>
            <a:srgbClr val="0B1F36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831336" y="896112"/>
            <a:ext cx="195681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Outil Minitab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5824728" y="877824"/>
            <a:ext cx="3200400" cy="292608"/>
          </a:xfrm>
          <a:prstGeom prst="rect">
            <a:avLst/>
          </a:prstGeom>
          <a:solidFill>
            <a:srgbClr val="0B1F36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5879592" y="896112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Décision opérationnelle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118872" y="1188720"/>
            <a:ext cx="237744" cy="566928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356616" y="1188720"/>
            <a:ext cx="1408176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02336" y="1261872"/>
            <a:ext cx="1316736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Équivalence de moyennes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1764792" y="1188720"/>
            <a:ext cx="201168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1810512" y="1225296"/>
            <a:ext cx="19202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i="1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"Les deux sites produisent-ils des résultats suffisamment proches ?"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3776472" y="1188720"/>
            <a:ext cx="2048256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822192" y="1225296"/>
            <a:ext cx="19568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Equivalence Tests &gt; 2-Sample t (TOST)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5824728" y="1188720"/>
            <a:ext cx="320040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5870448" y="1225296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accepté si IC 90 % ⊂ [−Δ ; +Δ]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118872" y="1773936"/>
            <a:ext cx="237744" cy="566928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356616" y="1773936"/>
            <a:ext cx="1408176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02336" y="1847088"/>
            <a:ext cx="1316736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méthode-à-méthode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1764792" y="1773936"/>
            <a:ext cx="2011680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1810512" y="1810512"/>
            <a:ext cx="19202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i="1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"Y a-t-il un biais systématique sur toute la plage ?"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3776472" y="1773936"/>
            <a:ext cx="2048256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3822192" y="1810512"/>
            <a:ext cx="19568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Regression &gt; Fit Regression Model  /  Passing-Bablok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5824728" y="1773936"/>
            <a:ext cx="3200400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5870448" y="1810512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Ajustement calibration si biais proportionnel/constant significatif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118872" y="2359152"/>
            <a:ext cx="237744" cy="566928"/>
          </a:xfrm>
          <a:prstGeom prst="rect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356616" y="2359152"/>
            <a:ext cx="1408176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02336" y="2432304"/>
            <a:ext cx="1316736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8E44A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à jour limites SST</a:t>
            </a:r>
            <a:endParaRPr lang="en-US" sz="950" dirty="0"/>
          </a:p>
        </p:txBody>
      </p:sp>
      <p:sp>
        <p:nvSpPr>
          <p:cNvPr id="36" name="Shape 34"/>
          <p:cNvSpPr/>
          <p:nvPr/>
        </p:nvSpPr>
        <p:spPr>
          <a:xfrm>
            <a:off x="1764792" y="2359152"/>
            <a:ext cx="201168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1810512" y="2395728"/>
            <a:ext cx="19202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i="1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"Quelles limites reflètent la performance réelle du système ?"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3776472" y="2359152"/>
            <a:ext cx="2048256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822192" y="2395728"/>
            <a:ext cx="19568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Quality Tools &gt; Tolerance Intervals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5824728" y="2359152"/>
            <a:ext cx="320040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5870448" y="2395728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Limites OOT data-driven, plus sensibles que spécifications génériques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118872" y="2944368"/>
            <a:ext cx="237744" cy="56692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356616" y="2944368"/>
            <a:ext cx="1408176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02336" y="3017520"/>
            <a:ext cx="1316736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Intégration connaissances historiques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1764792" y="2944368"/>
            <a:ext cx="2011680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1810512" y="2980944"/>
            <a:ext cx="19202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i="1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"Comment combiner historique et nouvelles données ?"</a:t>
            </a:r>
            <a:endParaRPr lang="en-US" sz="850" dirty="0"/>
          </a:p>
        </p:txBody>
      </p:sp>
      <p:sp>
        <p:nvSpPr>
          <p:cNvPr id="47" name="Shape 45"/>
          <p:cNvSpPr/>
          <p:nvPr/>
        </p:nvSpPr>
        <p:spPr>
          <a:xfrm>
            <a:off x="3776472" y="2944368"/>
            <a:ext cx="2048256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822192" y="2980944"/>
            <a:ext cx="19568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Approche Bayésienne (macro Minitab ou calcul manuel)</a:t>
            </a:r>
            <a:endParaRPr lang="en-US" sz="850" dirty="0"/>
          </a:p>
        </p:txBody>
      </p:sp>
      <p:sp>
        <p:nvSpPr>
          <p:cNvPr id="49" name="Shape 47"/>
          <p:cNvSpPr/>
          <p:nvPr/>
        </p:nvSpPr>
        <p:spPr>
          <a:xfrm>
            <a:off x="5824728" y="2944368"/>
            <a:ext cx="3200400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5870448" y="2980944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Spécifications raffinées — accumulation de connaissances</a:t>
            </a:r>
            <a:endParaRPr lang="en-US" sz="850" dirty="0"/>
          </a:p>
        </p:txBody>
      </p:sp>
      <p:sp>
        <p:nvSpPr>
          <p:cNvPr id="51" name="Shape 49"/>
          <p:cNvSpPr/>
          <p:nvPr/>
        </p:nvSpPr>
        <p:spPr>
          <a:xfrm>
            <a:off x="118872" y="3529584"/>
            <a:ext cx="237744" cy="56692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2" name="Shape 50"/>
          <p:cNvSpPr/>
          <p:nvPr/>
        </p:nvSpPr>
        <p:spPr>
          <a:xfrm>
            <a:off x="356616" y="3529584"/>
            <a:ext cx="1408176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402336" y="3602736"/>
            <a:ext cx="1316736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post-transfert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1764792" y="3529584"/>
            <a:ext cx="201168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1810512" y="3566160"/>
            <a:ext cx="19202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i="1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"Comment garantir la performance continue après transfert ?"</a:t>
            </a:r>
            <a:endParaRPr lang="en-US" sz="850" dirty="0"/>
          </a:p>
        </p:txBody>
      </p:sp>
      <p:sp>
        <p:nvSpPr>
          <p:cNvPr id="56" name="Shape 54"/>
          <p:cNvSpPr/>
          <p:nvPr/>
        </p:nvSpPr>
        <p:spPr>
          <a:xfrm>
            <a:off x="3776472" y="3529584"/>
            <a:ext cx="2048256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3822192" y="3566160"/>
            <a:ext cx="19568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MSP avec limites ajustées + revue trimestrielle</a:t>
            </a:r>
            <a:endParaRPr lang="en-US" sz="850" dirty="0"/>
          </a:p>
        </p:txBody>
      </p:sp>
      <p:sp>
        <p:nvSpPr>
          <p:cNvPr id="58" name="Shape 56"/>
          <p:cNvSpPr/>
          <p:nvPr/>
        </p:nvSpPr>
        <p:spPr>
          <a:xfrm>
            <a:off x="5824728" y="3529584"/>
            <a:ext cx="3200400" cy="56692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5870448" y="3566160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Détection précoce des dérives — amélioration continue intégrée</a:t>
            </a:r>
            <a:endParaRPr lang="en-US" sz="850" dirty="0"/>
          </a:p>
        </p:txBody>
      </p:sp>
      <p:sp>
        <p:nvSpPr>
          <p:cNvPr id="60" name="Shape 58"/>
          <p:cNvSpPr/>
          <p:nvPr/>
        </p:nvSpPr>
        <p:spPr>
          <a:xfrm>
            <a:off x="118872" y="4114800"/>
            <a:ext cx="237744" cy="566928"/>
          </a:xfrm>
          <a:prstGeom prst="rect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Shape 59"/>
          <p:cNvSpPr/>
          <p:nvPr/>
        </p:nvSpPr>
        <p:spPr>
          <a:xfrm>
            <a:off x="356616" y="4114800"/>
            <a:ext cx="1408176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402336" y="4187952"/>
            <a:ext cx="1316736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50" b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réglementaire</a:t>
            </a:r>
            <a:endParaRPr lang="en-US" sz="950" dirty="0"/>
          </a:p>
        </p:txBody>
      </p:sp>
      <p:sp>
        <p:nvSpPr>
          <p:cNvPr id="63" name="Shape 61"/>
          <p:cNvSpPr/>
          <p:nvPr/>
        </p:nvSpPr>
        <p:spPr>
          <a:xfrm>
            <a:off x="1764792" y="4114800"/>
            <a:ext cx="2011680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4" name="Text 62"/>
          <p:cNvSpPr/>
          <p:nvPr/>
        </p:nvSpPr>
        <p:spPr>
          <a:xfrm>
            <a:off x="1810512" y="4151376"/>
            <a:ext cx="192024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i="1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"Comment justifier les décisions aux inspecteurs ?"</a:t>
            </a:r>
            <a:endParaRPr lang="en-US" sz="850" dirty="0"/>
          </a:p>
        </p:txBody>
      </p:sp>
      <p:sp>
        <p:nvSpPr>
          <p:cNvPr id="65" name="Shape 63"/>
          <p:cNvSpPr/>
          <p:nvPr/>
        </p:nvSpPr>
        <p:spPr>
          <a:xfrm>
            <a:off x="3776472" y="4114800"/>
            <a:ext cx="2048256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6" name="Text 64"/>
          <p:cNvSpPr/>
          <p:nvPr/>
        </p:nvSpPr>
        <p:spPr>
          <a:xfrm>
            <a:off x="3822192" y="4151376"/>
            <a:ext cx="19568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1A527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 structuré + sorties Minitab archivées + justification Δ</a:t>
            </a:r>
            <a:endParaRPr lang="en-US" sz="850" dirty="0"/>
          </a:p>
        </p:txBody>
      </p:sp>
      <p:sp>
        <p:nvSpPr>
          <p:cNvPr id="67" name="Shape 65"/>
          <p:cNvSpPr/>
          <p:nvPr/>
        </p:nvSpPr>
        <p:spPr>
          <a:xfrm>
            <a:off x="5824728" y="4114800"/>
            <a:ext cx="3200400" cy="566928"/>
          </a:xfrm>
          <a:prstGeom prst="rect">
            <a:avLst/>
          </a:prstGeom>
          <a:solidFill>
            <a:srgbClr val="D6EAF8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5870448" y="4151376"/>
            <a:ext cx="310896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6000"/>
              </a:lnSpc>
              <a:buNone/>
            </a:pPr>
            <a:r>
              <a:rPr lang="en-US" sz="85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Décisions défendables, traçabilité ALCOA+, conformité ICH/USP</a:t>
            </a:r>
            <a:endParaRPr lang="en-US" sz="850" dirty="0"/>
          </a:p>
        </p:txBody>
      </p:sp>
      <p:sp>
        <p:nvSpPr>
          <p:cNvPr id="69" name="Shape 67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0" name="Text 68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et Optimisation de Méthodes  |  Outils Statistiques Minitab  |  Approche ICH Q14</a:t>
            </a:r>
            <a:endParaRPr lang="en-US" sz="800" dirty="0"/>
          </a:p>
        </p:txBody>
      </p:sp>
      <p:sp>
        <p:nvSpPr>
          <p:cNvPr id="71" name="Text 69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5</a:t>
            </a:r>
            <a:endParaRPr lang="en-US" sz="800" dirty="0"/>
          </a:p>
        </p:txBody>
      </p:sp>
      <p:pic>
        <p:nvPicPr>
          <p:cNvPr id="7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8" y="1344168"/>
            <a:ext cx="164592" cy="164592"/>
          </a:xfrm>
          <a:prstGeom prst="rect">
            <a:avLst/>
          </a:prstGeom>
        </p:spPr>
      </p:pic>
      <p:pic>
        <p:nvPicPr>
          <p:cNvPr id="7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" y="3685032"/>
            <a:ext cx="164592" cy="164592"/>
          </a:xfrm>
          <a:prstGeom prst="rect">
            <a:avLst/>
          </a:prstGeom>
        </p:spPr>
      </p:pic>
      <p:pic>
        <p:nvPicPr>
          <p:cNvPr id="7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448" y="2514600"/>
            <a:ext cx="164592" cy="164592"/>
          </a:xfrm>
          <a:prstGeom prst="rect">
            <a:avLst/>
          </a:prstGeom>
        </p:spPr>
      </p:pic>
      <p:pic>
        <p:nvPicPr>
          <p:cNvPr id="7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448" y="1929384"/>
            <a:ext cx="164592" cy="164592"/>
          </a:xfrm>
          <a:prstGeom prst="rect">
            <a:avLst/>
          </a:prstGeom>
        </p:spPr>
      </p:pic>
      <p:pic>
        <p:nvPicPr>
          <p:cNvPr id="7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448" y="3099816"/>
            <a:ext cx="164592" cy="164592"/>
          </a:xfrm>
          <a:prstGeom prst="rect">
            <a:avLst/>
          </a:prstGeom>
        </p:spPr>
      </p:pic>
      <p:pic>
        <p:nvPicPr>
          <p:cNvPr id="7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448" y="4270248"/>
            <a:ext cx="164592" cy="1645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2296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73152"/>
            <a:ext cx="85953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Zoom sur les concepts 1 — 2 — 3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74320" y="512064"/>
            <a:ext cx="85953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Équivalence TOST  •  Comparaison méthodes  •  Limites SST data-driven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01168" y="896112"/>
            <a:ext cx="2743200" cy="3858768"/>
          </a:xfrm>
          <a:prstGeom prst="rect">
            <a:avLst/>
          </a:prstGeom>
          <a:solidFill>
            <a:srgbClr val="D6EAF8"/>
          </a:solidFill>
          <a:ln w="12700">
            <a:solidFill>
              <a:srgbClr val="2E86C1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01168" y="896112"/>
            <a:ext cx="2743200" cy="658368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92608" y="914400"/>
            <a:ext cx="402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749808" y="932688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Équivalence de moyennes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92608" y="1609344"/>
            <a:ext cx="25603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585216" y="1618488"/>
            <a:ext cx="226771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2-Sample t TOST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92608" y="1975104"/>
            <a:ext cx="146304" cy="146304"/>
          </a:xfrm>
          <a:prstGeom prst="ellipse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93776" y="19385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Définir la marge Δ a priori (spécif. produit, impact qualité)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292608" y="2432304"/>
            <a:ext cx="146304" cy="146304"/>
          </a:xfrm>
          <a:prstGeom prst="ellipse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93776" y="23957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Calculer l'IC 90 % sur la différence des moyennes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292608" y="2889504"/>
            <a:ext cx="146304" cy="146304"/>
          </a:xfrm>
          <a:prstGeom prst="ellipse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93776" y="28529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 : IC ⊂ [−Δ;+Δ] → transfert accepté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292608" y="3346704"/>
            <a:ext cx="146304" cy="146304"/>
          </a:xfrm>
          <a:prstGeom prst="ellipse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93776" y="33101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 pas utiliser le test t classique pour démontrer l'équivalence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201168" y="4407408"/>
            <a:ext cx="2743200" cy="329184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92608" y="442569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: IC 90 % ⊂ [−Δ ; +Δ]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3145536" y="896112"/>
            <a:ext cx="2743200" cy="3858768"/>
          </a:xfrm>
          <a:prstGeom prst="rect">
            <a:avLst/>
          </a:prstGeom>
          <a:solidFill>
            <a:srgbClr val="D1F2EB"/>
          </a:solidFill>
          <a:ln w="12700">
            <a:solidFill>
              <a:srgbClr val="0E6655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145536" y="896112"/>
            <a:ext cx="2743200" cy="658368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236976" y="914400"/>
            <a:ext cx="402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2000" dirty="0"/>
          </a:p>
        </p:txBody>
      </p:sp>
      <p:sp>
        <p:nvSpPr>
          <p:cNvPr id="25" name="Text 23"/>
          <p:cNvSpPr/>
          <p:nvPr/>
        </p:nvSpPr>
        <p:spPr>
          <a:xfrm>
            <a:off x="3694176" y="932688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méthode-à-méthode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3236976" y="1609344"/>
            <a:ext cx="25603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529584" y="1618488"/>
            <a:ext cx="226771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Régression / Passing-Bablok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3236976" y="1975104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38144" y="19385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Tester le biais constant (ordonnée à l'origine)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3236976" y="2432304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438144" y="23957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Tester le biais proportionnel (pente ≠ 1)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3236976" y="2889504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438144" y="28529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Passing-Bablok si erreurs sur les deux axes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3236976" y="3346704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438144" y="33101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Ajuster la calibration si biais significatif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3145536" y="4407408"/>
            <a:ext cx="2743200" cy="329184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236976" y="442569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: Pente ≈ 1 &amp; ordonnée ≈ 0</a:t>
            </a:r>
            <a:endParaRPr lang="en-US" sz="950" dirty="0"/>
          </a:p>
        </p:txBody>
      </p:sp>
      <p:sp>
        <p:nvSpPr>
          <p:cNvPr id="38" name="Shape 36"/>
          <p:cNvSpPr/>
          <p:nvPr/>
        </p:nvSpPr>
        <p:spPr>
          <a:xfrm>
            <a:off x="6089904" y="896112"/>
            <a:ext cx="2743200" cy="3858768"/>
          </a:xfrm>
          <a:prstGeom prst="rect">
            <a:avLst/>
          </a:prstGeom>
          <a:solidFill>
            <a:srgbClr val="EDE7F6"/>
          </a:solidFill>
          <a:ln w="12700">
            <a:solidFill>
              <a:srgbClr val="8E44AD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9" name="Shape 37"/>
          <p:cNvSpPr/>
          <p:nvPr/>
        </p:nvSpPr>
        <p:spPr>
          <a:xfrm>
            <a:off x="6089904" y="896112"/>
            <a:ext cx="2743200" cy="658368"/>
          </a:xfrm>
          <a:prstGeom prst="rect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6181344" y="914400"/>
            <a:ext cx="402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2000" dirty="0"/>
          </a:p>
        </p:txBody>
      </p:sp>
      <p:sp>
        <p:nvSpPr>
          <p:cNvPr id="41" name="Text 39"/>
          <p:cNvSpPr/>
          <p:nvPr/>
        </p:nvSpPr>
        <p:spPr>
          <a:xfrm>
            <a:off x="6638544" y="932688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à jour limites SST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6181344" y="1609344"/>
            <a:ext cx="25603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6473952" y="1618488"/>
            <a:ext cx="226771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8E44A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Tolerance Intervals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6181344" y="1975104"/>
            <a:ext cx="146304" cy="146304"/>
          </a:xfrm>
          <a:prstGeom prst="ellipse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6382512" y="19385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Collecter ≥ 30 résultats historiques du système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6181344" y="2432304"/>
            <a:ext cx="146304" cy="146304"/>
          </a:xfrm>
          <a:prstGeom prst="ellipse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6382512" y="23957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Calculer l'intervalle de tolérance à 95 % / 99 %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6181344" y="2889504"/>
            <a:ext cx="146304" cy="146304"/>
          </a:xfrm>
          <a:prstGeom prst="ellipse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6382512" y="28529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Définir UCL/LCL comme limites d'alerte OOT</a:t>
            </a:r>
            <a:endParaRPr lang="en-US" sz="900" dirty="0"/>
          </a:p>
        </p:txBody>
      </p:sp>
      <p:sp>
        <p:nvSpPr>
          <p:cNvPr id="50" name="Shape 48"/>
          <p:cNvSpPr/>
          <p:nvPr/>
        </p:nvSpPr>
        <p:spPr>
          <a:xfrm>
            <a:off x="6181344" y="3346704"/>
            <a:ext cx="146304" cy="146304"/>
          </a:xfrm>
          <a:prstGeom prst="ellipse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6382512" y="33101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Soumettre à la revue qualité trimestrielle</a:t>
            </a:r>
            <a:endParaRPr lang="en-US" sz="900" dirty="0"/>
          </a:p>
        </p:txBody>
      </p:sp>
      <p:sp>
        <p:nvSpPr>
          <p:cNvPr id="52" name="Shape 50"/>
          <p:cNvSpPr/>
          <p:nvPr/>
        </p:nvSpPr>
        <p:spPr>
          <a:xfrm>
            <a:off x="6089904" y="4407408"/>
            <a:ext cx="2743200" cy="329184"/>
          </a:xfrm>
          <a:prstGeom prst="rect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6181344" y="442569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: Intervalles de tolérance 95/99 %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et Optimisation de Méthodes  |  Outils Statistiques Minitab  |  Approche ICH Q14</a:t>
            </a:r>
            <a:endParaRPr lang="en-US" sz="800" dirty="0"/>
          </a:p>
        </p:txBody>
      </p:sp>
      <p:sp>
        <p:nvSpPr>
          <p:cNvPr id="56" name="Text 54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5</a:t>
            </a:r>
            <a:endParaRPr lang="en-US" sz="800" dirty="0"/>
          </a:p>
        </p:txBody>
      </p:sp>
      <p:pic>
        <p:nvPicPr>
          <p:cNvPr id="5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" y="1636776"/>
            <a:ext cx="201168" cy="201168"/>
          </a:xfrm>
          <a:prstGeom prst="rect">
            <a:avLst/>
          </a:prstGeom>
        </p:spPr>
      </p:pic>
      <p:pic>
        <p:nvPicPr>
          <p:cNvPr id="5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3552" y="1636776"/>
            <a:ext cx="201168" cy="201168"/>
          </a:xfrm>
          <a:prstGeom prst="rect">
            <a:avLst/>
          </a:prstGeom>
        </p:spPr>
      </p:pic>
      <p:pic>
        <p:nvPicPr>
          <p:cNvPr id="5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920" y="1636776"/>
            <a:ext cx="201168" cy="2011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2296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73152"/>
            <a:ext cx="85953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Zoom sur les concepts 4 — 5 — 6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74320" y="512064"/>
            <a:ext cx="85953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Approche Bayésienne  •  Surveillance MSP  •  Documentation réglementaire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01168" y="896112"/>
            <a:ext cx="2743200" cy="3858768"/>
          </a:xfrm>
          <a:prstGeom prst="rect">
            <a:avLst/>
          </a:prstGeom>
          <a:solidFill>
            <a:srgbClr val="FEF9E7"/>
          </a:solidFill>
          <a:ln w="12700">
            <a:solidFill>
              <a:srgbClr val="F39C12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01168" y="896112"/>
            <a:ext cx="2743200" cy="65836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92608" y="914400"/>
            <a:ext cx="402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749808" y="932688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Intégration connaissances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92608" y="1609344"/>
            <a:ext cx="25603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585216" y="1618488"/>
            <a:ext cx="226771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Approche Bayésienne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292608" y="1975104"/>
            <a:ext cx="146304" cy="146304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93776" y="19385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Définir la distribution a priori (historique laboratoire)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292608" y="2432304"/>
            <a:ext cx="146304" cy="146304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93776" y="23957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Collecter nouvelles données post-transfert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292608" y="2889504"/>
            <a:ext cx="146304" cy="146304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93776" y="28529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Calculer la distribution a posteriori (Prior × Vraisemblance)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292608" y="3346704"/>
            <a:ext cx="146304" cy="146304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93776" y="33101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Décision basée sur probabilité et intervalle crédible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201168" y="4407408"/>
            <a:ext cx="2743200" cy="329184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292608" y="442569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: P(équivalence) ≥ 95 %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3145536" y="896112"/>
            <a:ext cx="2743200" cy="3858768"/>
          </a:xfrm>
          <a:prstGeom prst="rect">
            <a:avLst/>
          </a:prstGeom>
          <a:solidFill>
            <a:srgbClr val="D5F5E3"/>
          </a:solidFill>
          <a:ln w="12700">
            <a:solidFill>
              <a:srgbClr val="27AE60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145536" y="896112"/>
            <a:ext cx="2743200" cy="658368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236976" y="914400"/>
            <a:ext cx="402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2000" dirty="0"/>
          </a:p>
        </p:txBody>
      </p:sp>
      <p:sp>
        <p:nvSpPr>
          <p:cNvPr id="25" name="Text 23"/>
          <p:cNvSpPr/>
          <p:nvPr/>
        </p:nvSpPr>
        <p:spPr>
          <a:xfrm>
            <a:off x="3694176" y="932688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post-transfert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3236976" y="1609344"/>
            <a:ext cx="25603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529584" y="1618488"/>
            <a:ext cx="226771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Cartes MSP / SPC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3236976" y="1975104"/>
            <a:ext cx="146304" cy="14630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438144" y="19385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Activer les cartes I-MR avec limites ajustées post-transfert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3236976" y="2432304"/>
            <a:ext cx="146304" cy="14630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438144" y="23957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Appliquer les règles Nelson (1 à 4 au minimum)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3236976" y="2889504"/>
            <a:ext cx="146304" cy="14630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438144" y="28529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 mensuelle les 3 premiers mois, puis trimestrielle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3236976" y="3346704"/>
            <a:ext cx="146304" cy="14630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438144" y="33101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Déclencher investigation si signal OOT ou hors limites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3145536" y="4407408"/>
            <a:ext cx="2743200" cy="329184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236976" y="442569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: 0 signal non investigué &gt; 30 jours</a:t>
            </a:r>
            <a:endParaRPr lang="en-US" sz="950" dirty="0"/>
          </a:p>
        </p:txBody>
      </p:sp>
      <p:sp>
        <p:nvSpPr>
          <p:cNvPr id="38" name="Shape 36"/>
          <p:cNvSpPr/>
          <p:nvPr/>
        </p:nvSpPr>
        <p:spPr>
          <a:xfrm>
            <a:off x="6089904" y="896112"/>
            <a:ext cx="2743200" cy="3858768"/>
          </a:xfrm>
          <a:prstGeom prst="rect">
            <a:avLst/>
          </a:prstGeom>
          <a:solidFill>
            <a:srgbClr val="F4F6F7"/>
          </a:solidFill>
          <a:ln w="12700">
            <a:solidFill>
              <a:srgbClr val="7F8C8D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9" name="Shape 37"/>
          <p:cNvSpPr/>
          <p:nvPr/>
        </p:nvSpPr>
        <p:spPr>
          <a:xfrm>
            <a:off x="6089904" y="896112"/>
            <a:ext cx="2743200" cy="658368"/>
          </a:xfrm>
          <a:prstGeom prst="rect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6181344" y="914400"/>
            <a:ext cx="402336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2000" dirty="0"/>
          </a:p>
        </p:txBody>
      </p:sp>
      <p:sp>
        <p:nvSpPr>
          <p:cNvPr id="41" name="Text 39"/>
          <p:cNvSpPr/>
          <p:nvPr/>
        </p:nvSpPr>
        <p:spPr>
          <a:xfrm>
            <a:off x="6638544" y="932688"/>
            <a:ext cx="21031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réglementaire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6181344" y="1609344"/>
            <a:ext cx="2560320" cy="256032"/>
          </a:xfrm>
          <a:prstGeom prst="rect">
            <a:avLst/>
          </a:prstGeom>
          <a:solidFill>
            <a:srgbClr val="FFFFFF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6473952" y="1618488"/>
            <a:ext cx="226771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Rapport structuré ALCOA+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6181344" y="1975104"/>
            <a:ext cx="146304" cy="146304"/>
          </a:xfrm>
          <a:prstGeom prst="ellipse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6382512" y="19385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Archiver toutes les sorties Minitab (.mpx + exports)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6181344" y="2432304"/>
            <a:ext cx="146304" cy="146304"/>
          </a:xfrm>
          <a:prstGeom prst="ellipse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6382512" y="23957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Justifier la marge Δ avec données historiques</a:t>
            </a:r>
            <a:endParaRPr lang="en-US" sz="900" dirty="0"/>
          </a:p>
        </p:txBody>
      </p:sp>
      <p:sp>
        <p:nvSpPr>
          <p:cNvPr id="48" name="Shape 46"/>
          <p:cNvSpPr/>
          <p:nvPr/>
        </p:nvSpPr>
        <p:spPr>
          <a:xfrm>
            <a:off x="6181344" y="2889504"/>
            <a:ext cx="146304" cy="146304"/>
          </a:xfrm>
          <a:prstGeom prst="ellipse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6382512" y="28529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Structurer le rapport selon ICH Q14 / USP &lt;1225&gt;</a:t>
            </a:r>
            <a:endParaRPr lang="en-US" sz="900" dirty="0"/>
          </a:p>
        </p:txBody>
      </p:sp>
      <p:sp>
        <p:nvSpPr>
          <p:cNvPr id="50" name="Shape 48"/>
          <p:cNvSpPr/>
          <p:nvPr/>
        </p:nvSpPr>
        <p:spPr>
          <a:xfrm>
            <a:off x="6181344" y="3346704"/>
            <a:ext cx="146304" cy="146304"/>
          </a:xfrm>
          <a:prstGeom prst="ellipse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6382512" y="3310128"/>
            <a:ext cx="2359152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9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Traçabilité électronique (21 CFR Part 11 / Annex 11)</a:t>
            </a:r>
            <a:endParaRPr lang="en-US" sz="900" dirty="0"/>
          </a:p>
        </p:txBody>
      </p:sp>
      <p:sp>
        <p:nvSpPr>
          <p:cNvPr id="52" name="Shape 50"/>
          <p:cNvSpPr/>
          <p:nvPr/>
        </p:nvSpPr>
        <p:spPr>
          <a:xfrm>
            <a:off x="6089904" y="4407408"/>
            <a:ext cx="2743200" cy="329184"/>
          </a:xfrm>
          <a:prstGeom prst="rect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6181344" y="442569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 : Rapport défendable en inspection FDA/ANSM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et Optimisation de Méthodes  |  Outils Statistiques Minitab  |  Approche ICH Q14</a:t>
            </a:r>
            <a:endParaRPr lang="en-US" sz="800" dirty="0"/>
          </a:p>
        </p:txBody>
      </p:sp>
      <p:sp>
        <p:nvSpPr>
          <p:cNvPr id="56" name="Text 54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5</a:t>
            </a:r>
            <a:endParaRPr lang="en-US" sz="800" dirty="0"/>
          </a:p>
        </p:txBody>
      </p:sp>
      <p:pic>
        <p:nvPicPr>
          <p:cNvPr id="5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552" y="1636776"/>
            <a:ext cx="201168" cy="201168"/>
          </a:xfrm>
          <a:prstGeom prst="rect">
            <a:avLst/>
          </a:prstGeom>
        </p:spPr>
      </p:pic>
      <p:pic>
        <p:nvPicPr>
          <p:cNvPr id="5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184" y="1636776"/>
            <a:ext cx="201168" cy="201168"/>
          </a:xfrm>
          <a:prstGeom prst="rect">
            <a:avLst/>
          </a:prstGeom>
        </p:spPr>
      </p:pic>
      <p:pic>
        <p:nvPicPr>
          <p:cNvPr id="5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920" y="1636776"/>
            <a:ext cx="201168" cy="2011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1F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164592" y="5074920"/>
            <a:ext cx="8979408" cy="7315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91440"/>
            <a:ext cx="8412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Messages clés à retenir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347472" y="530352"/>
            <a:ext cx="8412480" cy="36576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347472" y="640080"/>
            <a:ext cx="8412480" cy="749808"/>
          </a:xfrm>
          <a:prstGeom prst="rect">
            <a:avLst/>
          </a:prstGeom>
          <a:solidFill>
            <a:srgbClr val="163452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347472" y="640080"/>
            <a:ext cx="54864" cy="749808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04672"/>
            <a:ext cx="292608" cy="29260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822960" y="694944"/>
            <a:ext cx="7808976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 Transférer une méthode, ce n'est pas copier une procédure. C'est transférer une </a:t>
            </a:r>
            <a:r>
              <a:rPr lang="en-US" sz="1100" b="1" i="1" dirty="0">
                <a:solidFill>
                  <a:srgbClr val="1AB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connaissance, une maîtrise, une confiance.</a:t>
            </a: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La statistique est le langage universel qui rend ce transfert possible, mesurable et défendable. »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347472" y="1481328"/>
            <a:ext cx="8412480" cy="621792"/>
          </a:xfrm>
          <a:prstGeom prst="rect">
            <a:avLst/>
          </a:prstGeom>
          <a:solidFill>
            <a:srgbClr val="172A4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8"/>
          <p:cNvSpPr/>
          <p:nvPr/>
        </p:nvSpPr>
        <p:spPr>
          <a:xfrm>
            <a:off x="347472" y="1481328"/>
            <a:ext cx="54864" cy="621792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45920"/>
            <a:ext cx="237744" cy="237744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68096" y="1545336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TOST avant test t</a:t>
            </a:r>
            <a:endParaRPr lang="en-US" sz="1100" dirty="0"/>
          </a:p>
        </p:txBody>
      </p:sp>
      <p:sp>
        <p:nvSpPr>
          <p:cNvPr id="14" name="Text 10"/>
          <p:cNvSpPr/>
          <p:nvPr/>
        </p:nvSpPr>
        <p:spPr>
          <a:xfrm>
            <a:off x="768096" y="1792224"/>
            <a:ext cx="7863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Pour démontrer l'équivalence, utilisez toujours le test TOST avec une marge Δ justifiée a priori. Le test t classique ne peut que rejeter ou non une différence — il ne démontre pas l'équivalence.</a:t>
            </a:r>
            <a:endParaRPr lang="en-US" sz="950" dirty="0"/>
          </a:p>
        </p:txBody>
      </p:sp>
      <p:sp>
        <p:nvSpPr>
          <p:cNvPr id="15" name="Shape 11"/>
          <p:cNvSpPr/>
          <p:nvPr/>
        </p:nvSpPr>
        <p:spPr>
          <a:xfrm>
            <a:off x="347472" y="2139696"/>
            <a:ext cx="8412480" cy="621792"/>
          </a:xfrm>
          <a:prstGeom prst="rect">
            <a:avLst/>
          </a:prstGeom>
          <a:solidFill>
            <a:srgbClr val="172A4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2"/>
          <p:cNvSpPr/>
          <p:nvPr/>
        </p:nvSpPr>
        <p:spPr>
          <a:xfrm>
            <a:off x="347472" y="2139696"/>
            <a:ext cx="54864" cy="62179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304288"/>
            <a:ext cx="237744" cy="237744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768096" y="2203704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Marge Δ justifiée a priori</a:t>
            </a:r>
            <a:endParaRPr lang="en-US" sz="1100" dirty="0"/>
          </a:p>
        </p:txBody>
      </p:sp>
      <p:sp>
        <p:nvSpPr>
          <p:cNvPr id="19" name="Text 14"/>
          <p:cNvSpPr/>
          <p:nvPr/>
        </p:nvSpPr>
        <p:spPr>
          <a:xfrm>
            <a:off x="768096" y="2450592"/>
            <a:ext cx="7863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marge d'équivalence doit être définie AVANT l'analyse, basée sur les spécifications produit et l'impact qualité. Une marge ajustée a posteriori pour obtenir un résultat favorable invalide l'approche.</a:t>
            </a:r>
            <a:endParaRPr lang="en-US" sz="950" dirty="0"/>
          </a:p>
        </p:txBody>
      </p:sp>
      <p:sp>
        <p:nvSpPr>
          <p:cNvPr id="20" name="Shape 15"/>
          <p:cNvSpPr/>
          <p:nvPr/>
        </p:nvSpPr>
        <p:spPr>
          <a:xfrm>
            <a:off x="347472" y="2798064"/>
            <a:ext cx="8412480" cy="621792"/>
          </a:xfrm>
          <a:prstGeom prst="rect">
            <a:avLst/>
          </a:prstGeom>
          <a:solidFill>
            <a:srgbClr val="172A42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6"/>
          <p:cNvSpPr/>
          <p:nvPr/>
        </p:nvSpPr>
        <p:spPr>
          <a:xfrm>
            <a:off x="347472" y="2798064"/>
            <a:ext cx="54864" cy="621792"/>
          </a:xfrm>
          <a:prstGeom prst="rect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2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962656"/>
            <a:ext cx="237744" cy="237744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768096" y="2862072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E44A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Data-driven specifications</a:t>
            </a:r>
            <a:endParaRPr lang="en-US" sz="1100" dirty="0"/>
          </a:p>
        </p:txBody>
      </p:sp>
      <p:sp>
        <p:nvSpPr>
          <p:cNvPr id="24" name="Text 18"/>
          <p:cNvSpPr/>
          <p:nvPr/>
        </p:nvSpPr>
        <p:spPr>
          <a:xfrm>
            <a:off x="768096" y="3108960"/>
            <a:ext cx="7863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Les limites de contrôle SST peuvent et doivent être affinées sur la base des données accumulées (ICH Q14). Une surveillance plus sensible et pertinente que les spécifications génériques.</a:t>
            </a:r>
            <a:endParaRPr lang="en-US" sz="950" dirty="0"/>
          </a:p>
        </p:txBody>
      </p:sp>
      <p:sp>
        <p:nvSpPr>
          <p:cNvPr id="25" name="Shape 19"/>
          <p:cNvSpPr/>
          <p:nvPr/>
        </p:nvSpPr>
        <p:spPr>
          <a:xfrm>
            <a:off x="347472" y="3456432"/>
            <a:ext cx="8412480" cy="621792"/>
          </a:xfrm>
          <a:prstGeom prst="rect">
            <a:avLst/>
          </a:prstGeom>
          <a:solidFill>
            <a:srgbClr val="172A42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0"/>
          <p:cNvSpPr/>
          <p:nvPr/>
        </p:nvSpPr>
        <p:spPr>
          <a:xfrm>
            <a:off x="347472" y="3456432"/>
            <a:ext cx="54864" cy="621792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2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3621024"/>
            <a:ext cx="237744" cy="237744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768096" y="3520440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post-transfert obligatoire</a:t>
            </a:r>
            <a:endParaRPr lang="en-US" sz="1100" dirty="0"/>
          </a:p>
        </p:txBody>
      </p:sp>
      <p:sp>
        <p:nvSpPr>
          <p:cNvPr id="29" name="Text 22"/>
          <p:cNvSpPr/>
          <p:nvPr/>
        </p:nvSpPr>
        <p:spPr>
          <a:xfrm>
            <a:off x="768096" y="3767328"/>
            <a:ext cx="7863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transfert réussi n'est pas une fin, mais un début. La surveillance MSP renforcée pendant les premiers mois est cruciale pour confirmer la performance à long terme.</a:t>
            </a:r>
            <a:endParaRPr lang="en-US" sz="950" dirty="0"/>
          </a:p>
        </p:txBody>
      </p:sp>
      <p:sp>
        <p:nvSpPr>
          <p:cNvPr id="30" name="Shape 23"/>
          <p:cNvSpPr/>
          <p:nvPr/>
        </p:nvSpPr>
        <p:spPr>
          <a:xfrm>
            <a:off x="347472" y="4114800"/>
            <a:ext cx="8412480" cy="621792"/>
          </a:xfrm>
          <a:prstGeom prst="rect">
            <a:avLst/>
          </a:prstGeom>
          <a:solidFill>
            <a:srgbClr val="172A42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4"/>
          <p:cNvSpPr/>
          <p:nvPr/>
        </p:nvSpPr>
        <p:spPr>
          <a:xfrm>
            <a:off x="347472" y="4114800"/>
            <a:ext cx="54864" cy="621792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3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4279392"/>
            <a:ext cx="237744" cy="237744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768096" y="4178808"/>
            <a:ext cx="21945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B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Capitalisation continue</a:t>
            </a:r>
            <a:endParaRPr lang="en-US" sz="1100" dirty="0"/>
          </a:p>
        </p:txBody>
      </p:sp>
      <p:sp>
        <p:nvSpPr>
          <p:cNvPr id="34" name="Text 26"/>
          <p:cNvSpPr/>
          <p:nvPr/>
        </p:nvSpPr>
        <p:spPr>
          <a:xfrm>
            <a:off x="768096" y="4425696"/>
            <a:ext cx="78638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Chaque transfert, chaque investigation enrichit la base de connaissances analytique. Documentez, partagez et intégrez dans la revue de direction.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64592" cy="82296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73152"/>
            <a:ext cx="859536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Synthèse du flux — Du transfert à la conformité réglementaire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274320" y="512064"/>
            <a:ext cx="85953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Enchaînement logique des 6 étapes statistiques du transfert de méthode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438912" y="914400"/>
            <a:ext cx="2578608" cy="1536192"/>
          </a:xfrm>
          <a:prstGeom prst="rect">
            <a:avLst/>
          </a:prstGeom>
          <a:solidFill>
            <a:srgbClr val="FFFFFF"/>
          </a:solidFill>
          <a:ln w="12700">
            <a:solidFill>
              <a:srgbClr val="2E86C1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438912" y="914400"/>
            <a:ext cx="2578608" cy="54864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530352" y="1042416"/>
            <a:ext cx="420624" cy="420624"/>
          </a:xfrm>
          <a:prstGeom prst="ellipse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30352" y="1042416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042416" y="1097280"/>
            <a:ext cx="1481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Équivalence TOST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530352" y="1572768"/>
            <a:ext cx="23957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 90 % ⊂ [−Δ;+Δ]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035808" y="1682496"/>
            <a:ext cx="237744" cy="0"/>
          </a:xfrm>
          <a:prstGeom prst="line">
            <a:avLst/>
          </a:prstGeom>
          <a:noFill/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3273552" y="914400"/>
            <a:ext cx="2578608" cy="1536192"/>
          </a:xfrm>
          <a:prstGeom prst="rect">
            <a:avLst/>
          </a:prstGeom>
          <a:solidFill>
            <a:srgbClr val="FFFFFF"/>
          </a:solidFill>
          <a:ln w="12700">
            <a:solidFill>
              <a:srgbClr val="0E6655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3273552" y="914400"/>
            <a:ext cx="2578608" cy="54864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364992" y="1042416"/>
            <a:ext cx="420624" cy="42062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364992" y="1042416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3877056" y="1097280"/>
            <a:ext cx="1481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méthodes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3364992" y="1572768"/>
            <a:ext cx="23957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Régression / Bablok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5870448" y="1682496"/>
            <a:ext cx="237744" cy="0"/>
          </a:xfrm>
          <a:prstGeom prst="line">
            <a:avLst/>
          </a:prstGeom>
          <a:noFill/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6108192" y="914400"/>
            <a:ext cx="2578608" cy="1536192"/>
          </a:xfrm>
          <a:prstGeom prst="rect">
            <a:avLst/>
          </a:prstGeom>
          <a:solidFill>
            <a:srgbClr val="FFFFFF"/>
          </a:solidFill>
          <a:ln w="12700">
            <a:solidFill>
              <a:srgbClr val="8E44AD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6108192" y="914400"/>
            <a:ext cx="2578608" cy="54864"/>
          </a:xfrm>
          <a:prstGeom prst="rect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6199632" y="1042416"/>
            <a:ext cx="420624" cy="420624"/>
          </a:xfrm>
          <a:prstGeom prst="ellipse">
            <a:avLst/>
          </a:prstGeom>
          <a:solidFill>
            <a:srgbClr val="8E44AD"/>
          </a:solidFill>
          <a:ln w="12700">
            <a:solidFill>
              <a:srgbClr val="8E44A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6199632" y="1042416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6711696" y="1097280"/>
            <a:ext cx="1481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E44A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à jour limites SST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6199632" y="1572768"/>
            <a:ext cx="23957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Tolerance Intervals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7397496" y="2468880"/>
            <a:ext cx="0" cy="201168"/>
          </a:xfrm>
          <a:prstGeom prst="line">
            <a:avLst/>
          </a:prstGeom>
          <a:noFill/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438912" y="2670048"/>
            <a:ext cx="2578608" cy="1536192"/>
          </a:xfrm>
          <a:prstGeom prst="rect">
            <a:avLst/>
          </a:prstGeom>
          <a:solidFill>
            <a:srgbClr val="FFFFFF"/>
          </a:solidFill>
          <a:ln w="12700">
            <a:solidFill>
              <a:srgbClr val="F39C12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438912" y="2670048"/>
            <a:ext cx="2578608" cy="54864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530352" y="2798064"/>
            <a:ext cx="420624" cy="420624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530352" y="2798064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31" name="Text 29"/>
          <p:cNvSpPr/>
          <p:nvPr/>
        </p:nvSpPr>
        <p:spPr>
          <a:xfrm>
            <a:off x="1042416" y="2852928"/>
            <a:ext cx="1481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39C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Approche Bayésienne</a:t>
            </a:r>
            <a:endParaRPr lang="en-US" sz="1150" dirty="0"/>
          </a:p>
        </p:txBody>
      </p:sp>
      <p:sp>
        <p:nvSpPr>
          <p:cNvPr id="32" name="Text 30"/>
          <p:cNvSpPr/>
          <p:nvPr/>
        </p:nvSpPr>
        <p:spPr>
          <a:xfrm>
            <a:off x="530352" y="3328416"/>
            <a:ext cx="23957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Prior × Vraisemblance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3035808" y="3438144"/>
            <a:ext cx="237744" cy="0"/>
          </a:xfrm>
          <a:prstGeom prst="line">
            <a:avLst/>
          </a:prstGeom>
          <a:noFill/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3273552" y="2670048"/>
            <a:ext cx="2578608" cy="1536192"/>
          </a:xfrm>
          <a:prstGeom prst="rect">
            <a:avLst/>
          </a:prstGeom>
          <a:solidFill>
            <a:srgbClr val="FFFFFF"/>
          </a:solidFill>
          <a:ln w="12700">
            <a:solidFill>
              <a:srgbClr val="27AE60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3273552" y="2670048"/>
            <a:ext cx="2578608" cy="54864"/>
          </a:xfrm>
          <a:prstGeom prst="rect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3364992" y="2798064"/>
            <a:ext cx="420624" cy="42062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364992" y="2798064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800" dirty="0"/>
          </a:p>
        </p:txBody>
      </p:sp>
      <p:sp>
        <p:nvSpPr>
          <p:cNvPr id="38" name="Text 36"/>
          <p:cNvSpPr/>
          <p:nvPr/>
        </p:nvSpPr>
        <p:spPr>
          <a:xfrm>
            <a:off x="3877056" y="2852928"/>
            <a:ext cx="1481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MSP</a:t>
            </a:r>
            <a:endParaRPr lang="en-US" sz="1150" dirty="0"/>
          </a:p>
        </p:txBody>
      </p:sp>
      <p:sp>
        <p:nvSpPr>
          <p:cNvPr id="39" name="Text 37"/>
          <p:cNvSpPr/>
          <p:nvPr/>
        </p:nvSpPr>
        <p:spPr>
          <a:xfrm>
            <a:off x="3364992" y="3328416"/>
            <a:ext cx="23957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I-MR ajustées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5870448" y="3438144"/>
            <a:ext cx="237744" cy="0"/>
          </a:xfrm>
          <a:prstGeom prst="line">
            <a:avLst/>
          </a:prstGeom>
          <a:noFill/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Shape 39"/>
          <p:cNvSpPr/>
          <p:nvPr/>
        </p:nvSpPr>
        <p:spPr>
          <a:xfrm>
            <a:off x="6108192" y="2670048"/>
            <a:ext cx="2578608" cy="1536192"/>
          </a:xfrm>
          <a:prstGeom prst="rect">
            <a:avLst/>
          </a:prstGeom>
          <a:solidFill>
            <a:srgbClr val="FFFFFF"/>
          </a:solidFill>
          <a:ln w="12700">
            <a:solidFill>
              <a:srgbClr val="7F8C8D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2" name="Shape 40"/>
          <p:cNvSpPr/>
          <p:nvPr/>
        </p:nvSpPr>
        <p:spPr>
          <a:xfrm>
            <a:off x="6108192" y="2670048"/>
            <a:ext cx="2578608" cy="54864"/>
          </a:xfrm>
          <a:prstGeom prst="rect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6199632" y="2798064"/>
            <a:ext cx="420624" cy="420624"/>
          </a:xfrm>
          <a:prstGeom prst="ellipse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6199632" y="2798064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800" dirty="0"/>
          </a:p>
        </p:txBody>
      </p:sp>
      <p:sp>
        <p:nvSpPr>
          <p:cNvPr id="45" name="Text 43"/>
          <p:cNvSpPr/>
          <p:nvPr/>
        </p:nvSpPr>
        <p:spPr>
          <a:xfrm>
            <a:off x="6711696" y="2852928"/>
            <a:ext cx="148132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ALCOA+</a:t>
            </a:r>
            <a:endParaRPr lang="en-US" sz="1150" dirty="0"/>
          </a:p>
        </p:txBody>
      </p:sp>
      <p:sp>
        <p:nvSpPr>
          <p:cNvPr id="46" name="Text 44"/>
          <p:cNvSpPr/>
          <p:nvPr/>
        </p:nvSpPr>
        <p:spPr>
          <a:xfrm>
            <a:off x="6199632" y="3328416"/>
            <a:ext cx="239572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 ICH/USP</a:t>
            </a:r>
            <a:endParaRPr lang="en-US" sz="1000" dirty="0"/>
          </a:p>
        </p:txBody>
      </p:sp>
      <p:sp>
        <p:nvSpPr>
          <p:cNvPr id="47" name="Shape 45"/>
          <p:cNvSpPr/>
          <p:nvPr/>
        </p:nvSpPr>
        <p:spPr>
          <a:xfrm>
            <a:off x="256032" y="4535424"/>
            <a:ext cx="8631936" cy="256032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47472" y="4553712"/>
            <a:ext cx="8321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ICH Q14  •  USP &lt;1225&gt;  •  FDA/ANSM  •  21 CFR Part 11  •  EU GMP Annex 11  •  Minitab 21</a:t>
            </a:r>
            <a:endParaRPr lang="en-US" sz="950" dirty="0"/>
          </a:p>
        </p:txBody>
      </p:sp>
      <p:sp>
        <p:nvSpPr>
          <p:cNvPr id="49" name="Shape 47"/>
          <p:cNvSpPr/>
          <p:nvPr/>
        </p:nvSpPr>
        <p:spPr>
          <a:xfrm>
            <a:off x="0" y="4846320"/>
            <a:ext cx="9144000" cy="292608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274320" y="4873752"/>
            <a:ext cx="7315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et Optimisation de Méthodes  |  Outils Statistiques Minitab  |  Approche ICH Q14</a:t>
            </a:r>
            <a:endParaRPr lang="en-US" sz="800" dirty="0"/>
          </a:p>
        </p:txBody>
      </p:sp>
      <p:sp>
        <p:nvSpPr>
          <p:cNvPr id="51" name="Text 49"/>
          <p:cNvSpPr/>
          <p:nvPr/>
        </p:nvSpPr>
        <p:spPr>
          <a:xfrm>
            <a:off x="8503920" y="4873752"/>
            <a:ext cx="457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5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959</Words>
  <Application>Microsoft Office PowerPoint</Application>
  <PresentationFormat>Affichage à l'écran (16:9)</PresentationFormat>
  <Paragraphs>139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Transfert et Optimisation — Outils Statistiques Minitab</dc:title>
  <dc:subject>PptxGenJS Presentation</dc:subject>
  <dc:creator>PptxGenJS</dc:creator>
  <cp:lastModifiedBy>rachid berkani</cp:lastModifiedBy>
  <cp:revision>2</cp:revision>
  <dcterms:created xsi:type="dcterms:W3CDTF">2026-03-14T11:10:41Z</dcterms:created>
  <dcterms:modified xsi:type="dcterms:W3CDTF">2026-03-14T11:24:21Z</dcterms:modified>
</cp:coreProperties>
</file>