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9" autoAdjust="0"/>
    <p:restoredTop sz="94610"/>
  </p:normalViewPr>
  <p:slideViewPr>
    <p:cSldViewPr snapToGrid="0" snapToObjects="1">
      <p:cViewPr>
        <p:scale>
          <a:sx n="118" d="100"/>
          <a:sy n="118" d="100"/>
        </p:scale>
        <p:origin x="47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c:style val="2"/>
  <c:chart>
    <c:title>
      <c:tx>
        <c:rich>
          <a:bodyPr/>
          <a:lstStyle/>
          <a:p>
            <a:pPr>
              <a:defRPr sz="1100" b="0" i="0" u="none" strike="noStrike">
                <a:solidFill>
                  <a:srgbClr val="0B1F36"/>
                </a:solidFill>
                <a:latin typeface="Arial"/>
              </a:defRPr>
            </a:pPr>
            <a:r>
              <a:rPr lang="fr-FR" sz="1100" b="0" i="0" u="none" strike="noStrike">
                <a:solidFill>
                  <a:srgbClr val="0B1F36"/>
                </a:solidFill>
                <a:latin typeface="Arial"/>
              </a:rPr>
              <a:t>Cpk actuel par paramètre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Cpk actuel</c:v>
                </c:pt>
              </c:strCache>
            </c:strRef>
          </c:tx>
          <c:spPr>
            <a:solidFill>
              <a:srgbClr val="27AE60"/>
            </a:solidFill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2D69-416B-B548-EF24973C6E12}"/>
              </c:ext>
            </c:extLst>
          </c:dPt>
          <c:dPt>
            <c:idx val="1"/>
            <c:invertIfNegative val="0"/>
            <c:bubble3D val="0"/>
            <c:spPr>
              <a:solidFill>
                <a:srgbClr val="2E86C1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2D69-416B-B548-EF24973C6E12}"/>
              </c:ext>
            </c:extLst>
          </c:dPt>
          <c:dPt>
            <c:idx val="2"/>
            <c:invertIfNegative val="0"/>
            <c:bubble3D val="0"/>
            <c:spPr>
              <a:solidFill>
                <a:srgbClr val="D35400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5-2D69-416B-B548-EF24973C6E12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2D69-416B-B548-EF24973C6E12}"/>
              </c:ext>
            </c:extLst>
          </c:dPt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0" i="0" u="none" strike="noStrike">
                    <a:solidFill>
                      <a:srgbClr val="1A1A1A"/>
                    </a:solidFill>
                    <a:latin typeface="Arial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Assay</c:v>
                </c:pt>
                <c:pt idx="1">
                  <c:v>Impureté A</c:v>
                </c:pt>
                <c:pt idx="2">
                  <c:v>Résolution</c:v>
                </c:pt>
                <c:pt idx="3">
                  <c:v>%RSD SST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1.54</c:v>
                </c:pt>
                <c:pt idx="1">
                  <c:v>1.41</c:v>
                </c:pt>
                <c:pt idx="2">
                  <c:v>1.29</c:v>
                </c:pt>
                <c:pt idx="3">
                  <c:v>1.35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D69-416B-B548-EF24973C6E1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94734554"/>
        <c:axId val="2094734552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5D6D7E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6350" cap="flat">
              <a:solidFill>
                <a:srgbClr val="E8E8E8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5D6D7E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1"/>
  <c:style val="2"/>
  <c:chart>
    <c:title>
      <c:tx>
        <c:rich>
          <a:bodyPr/>
          <a:lstStyle/>
          <a:p>
            <a:pPr>
              <a:defRPr sz="1000" b="0" i="0" u="none" strike="noStrike">
                <a:solidFill>
                  <a:srgbClr val="0B1F36"/>
                </a:solidFill>
                <a:latin typeface="Arial"/>
              </a:defRPr>
            </a:pPr>
            <a:r>
              <a:rPr lang="fr-FR" sz="1000" b="0" i="0" u="none" strike="noStrike">
                <a:solidFill>
                  <a:srgbClr val="0B1F36"/>
                </a:solidFill>
                <a:latin typeface="Arial"/>
              </a:rPr>
              <a:t>Évolution Cpk Résolution (8 trimestres)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Cpk Résolution</c:v>
                </c:pt>
              </c:strCache>
            </c:strRef>
          </c:tx>
          <c:spPr>
            <a:ln w="25400" cap="flat">
              <a:solidFill>
                <a:srgbClr val="E67E22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rgbClr val="E67E22"/>
              </a:solidFill>
              <a:ln w="9525" cap="flat">
                <a:solidFill>
                  <a:srgbClr val="E67E22"/>
                </a:solidFill>
                <a:prstDash val="solid"/>
                <a:round/>
              </a:ln>
              <a:effectLst/>
            </c:spPr>
          </c:marker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0" i="0" u="none" strike="noStrike">
                    <a:solidFill>
                      <a:srgbClr val="1A1A1A"/>
                    </a:solidFill>
                    <a:latin typeface="Arial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T1</c:v>
                </c:pt>
                <c:pt idx="1">
                  <c:v>T2</c:v>
                </c:pt>
                <c:pt idx="2">
                  <c:v>T3</c:v>
                </c:pt>
                <c:pt idx="3">
                  <c:v>T4</c:v>
                </c:pt>
                <c:pt idx="4">
                  <c:v>T5</c:v>
                </c:pt>
                <c:pt idx="5">
                  <c:v>T6</c:v>
                </c:pt>
                <c:pt idx="6">
                  <c:v>T7</c:v>
                </c:pt>
                <c:pt idx="7">
                  <c:v>T8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1.55</c:v>
                </c:pt>
                <c:pt idx="1">
                  <c:v>1.52</c:v>
                </c:pt>
                <c:pt idx="2">
                  <c:v>1.48</c:v>
                </c:pt>
                <c:pt idx="3">
                  <c:v>1.45</c:v>
                </c:pt>
                <c:pt idx="4">
                  <c:v>1.42</c:v>
                </c:pt>
                <c:pt idx="5">
                  <c:v>1.38</c:v>
                </c:pt>
                <c:pt idx="6">
                  <c:v>1.33</c:v>
                </c:pt>
                <c:pt idx="7">
                  <c:v>1.29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E254-40B1-BAAB-31916B72B8F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Seuil cible 1.33</c:v>
                </c:pt>
              </c:strCache>
            </c:strRef>
          </c:tx>
          <c:spPr>
            <a:ln w="25400" cap="flat">
              <a:solidFill>
                <a:srgbClr val="E74C3C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rgbClr val="E74C3C"/>
              </a:solidFill>
              <a:ln w="9525" cap="flat">
                <a:solidFill>
                  <a:srgbClr val="E74C3C"/>
                </a:solidFill>
                <a:prstDash val="solid"/>
                <a:round/>
              </a:ln>
              <a:effectLst/>
            </c:spPr>
          </c:marker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0" i="0" u="none" strike="noStrike">
                    <a:solidFill>
                      <a:srgbClr val="1A1A1A"/>
                    </a:solidFill>
                    <a:latin typeface="Arial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T1</c:v>
                </c:pt>
                <c:pt idx="1">
                  <c:v>T2</c:v>
                </c:pt>
                <c:pt idx="2">
                  <c:v>T3</c:v>
                </c:pt>
                <c:pt idx="3">
                  <c:v>T4</c:v>
                </c:pt>
                <c:pt idx="4">
                  <c:v>T5</c:v>
                </c:pt>
                <c:pt idx="5">
                  <c:v>T6</c:v>
                </c:pt>
                <c:pt idx="6">
                  <c:v>T7</c:v>
                </c:pt>
                <c:pt idx="7">
                  <c:v>T8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1.33</c:v>
                </c:pt>
                <c:pt idx="1">
                  <c:v>1.33</c:v>
                </c:pt>
                <c:pt idx="2">
                  <c:v>1.33</c:v>
                </c:pt>
                <c:pt idx="3">
                  <c:v>1.33</c:v>
                </c:pt>
                <c:pt idx="4">
                  <c:v>1.33</c:v>
                </c:pt>
                <c:pt idx="5">
                  <c:v>1.33</c:v>
                </c:pt>
                <c:pt idx="6">
                  <c:v>1.33</c:v>
                </c:pt>
                <c:pt idx="7">
                  <c:v>1.33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E254-40B1-BAAB-31916B72B8F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094734554"/>
        <c:axId val="2094734552"/>
      </c:line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5D6D7E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6350" cap="flat">
              <a:solidFill>
                <a:srgbClr val="E8E8E8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5D6D7E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</c:legend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1"/>
  <c:style val="2"/>
  <c:chart>
    <c:title>
      <c:tx>
        <c:rich>
          <a:bodyPr/>
          <a:lstStyle/>
          <a:p>
            <a:pPr>
              <a:defRPr sz="1100" b="0" i="0" u="none" strike="noStrike">
                <a:solidFill>
                  <a:srgbClr val="0B1F36"/>
                </a:solidFill>
                <a:latin typeface="Arial"/>
              </a:defRPr>
            </a:pPr>
            <a:r>
              <a:rPr lang="fr-FR" sz="1100" b="0" i="0" u="none" strike="noStrike">
                <a:solidFill>
                  <a:srgbClr val="0B1F36"/>
                </a:solidFill>
                <a:latin typeface="Arial"/>
              </a:rPr>
              <a:t>Projection Cpk Résolution — 12 mois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Cpk observé</c:v>
                </c:pt>
              </c:strCache>
            </c:strRef>
          </c:tx>
          <c:spPr>
            <a:ln w="25400" cap="flat">
              <a:solidFill>
                <a:srgbClr val="2E86C1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rgbClr val="2E86C1"/>
              </a:solidFill>
              <a:ln w="9525" cap="flat">
                <a:solidFill>
                  <a:srgbClr val="2E86C1"/>
                </a:solidFill>
                <a:prstDash val="solid"/>
                <a:round/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T1</c:v>
                </c:pt>
                <c:pt idx="1">
                  <c:v>T2</c:v>
                </c:pt>
                <c:pt idx="2">
                  <c:v>T3</c:v>
                </c:pt>
                <c:pt idx="3">
                  <c:v>T4</c:v>
                </c:pt>
                <c:pt idx="4">
                  <c:v>T5</c:v>
                </c:pt>
                <c:pt idx="5">
                  <c:v>T6</c:v>
                </c:pt>
                <c:pt idx="6">
                  <c:v>T7</c:v>
                </c:pt>
                <c:pt idx="7">
                  <c:v>T8</c:v>
                </c:pt>
                <c:pt idx="8">
                  <c:v>T9</c:v>
                </c:pt>
                <c:pt idx="9">
                  <c:v>T10</c:v>
                </c:pt>
                <c:pt idx="10">
                  <c:v>T11</c:v>
                </c:pt>
                <c:pt idx="11">
                  <c:v>T12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1.55</c:v>
                </c:pt>
                <c:pt idx="1">
                  <c:v>1.52</c:v>
                </c:pt>
                <c:pt idx="2">
                  <c:v>1.48</c:v>
                </c:pt>
                <c:pt idx="3">
                  <c:v>1.45</c:v>
                </c:pt>
                <c:pt idx="4">
                  <c:v>1.42</c:v>
                </c:pt>
                <c:pt idx="5">
                  <c:v>1.38</c:v>
                </c:pt>
                <c:pt idx="6">
                  <c:v>1.33</c:v>
                </c:pt>
                <c:pt idx="7">
                  <c:v>1.29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6C23-43DD-B017-FEEFC9DF7E8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Projection</c:v>
                </c:pt>
              </c:strCache>
            </c:strRef>
          </c:tx>
          <c:spPr>
            <a:ln w="25400" cap="flat">
              <a:solidFill>
                <a:srgbClr val="E67E22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rgbClr val="E67E22"/>
              </a:solidFill>
              <a:ln w="9525" cap="flat">
                <a:solidFill>
                  <a:srgbClr val="E67E22"/>
                </a:solidFill>
                <a:prstDash val="solid"/>
                <a:round/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T1</c:v>
                </c:pt>
                <c:pt idx="1">
                  <c:v>T2</c:v>
                </c:pt>
                <c:pt idx="2">
                  <c:v>T3</c:v>
                </c:pt>
                <c:pt idx="3">
                  <c:v>T4</c:v>
                </c:pt>
                <c:pt idx="4">
                  <c:v>T5</c:v>
                </c:pt>
                <c:pt idx="5">
                  <c:v>T6</c:v>
                </c:pt>
                <c:pt idx="6">
                  <c:v>T7</c:v>
                </c:pt>
                <c:pt idx="7">
                  <c:v>T8</c:v>
                </c:pt>
                <c:pt idx="8">
                  <c:v>T9</c:v>
                </c:pt>
                <c:pt idx="9">
                  <c:v>T10</c:v>
                </c:pt>
                <c:pt idx="10">
                  <c:v>T11</c:v>
                </c:pt>
                <c:pt idx="11">
                  <c:v>T12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7">
                  <c:v>1.29</c:v>
                </c:pt>
                <c:pt idx="8">
                  <c:v>1.24</c:v>
                </c:pt>
                <c:pt idx="9">
                  <c:v>1.19</c:v>
                </c:pt>
                <c:pt idx="10">
                  <c:v>1.1399999999999999</c:v>
                </c:pt>
                <c:pt idx="11">
                  <c:v>1.1100000000000001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6C23-43DD-B017-FEEFC9DF7E8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Seuil 1.33</c:v>
                </c:pt>
              </c:strCache>
            </c:strRef>
          </c:tx>
          <c:spPr>
            <a:ln w="25400" cap="flat">
              <a:solidFill>
                <a:srgbClr val="E74C3C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rgbClr val="E74C3C"/>
              </a:solidFill>
              <a:ln w="9525" cap="flat">
                <a:solidFill>
                  <a:srgbClr val="E74C3C"/>
                </a:solidFill>
                <a:prstDash val="solid"/>
                <a:round/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T1</c:v>
                </c:pt>
                <c:pt idx="1">
                  <c:v>T2</c:v>
                </c:pt>
                <c:pt idx="2">
                  <c:v>T3</c:v>
                </c:pt>
                <c:pt idx="3">
                  <c:v>T4</c:v>
                </c:pt>
                <c:pt idx="4">
                  <c:v>T5</c:v>
                </c:pt>
                <c:pt idx="5">
                  <c:v>T6</c:v>
                </c:pt>
                <c:pt idx="6">
                  <c:v>T7</c:v>
                </c:pt>
                <c:pt idx="7">
                  <c:v>T8</c:v>
                </c:pt>
                <c:pt idx="8">
                  <c:v>T9</c:v>
                </c:pt>
                <c:pt idx="9">
                  <c:v>T10</c:v>
                </c:pt>
                <c:pt idx="10">
                  <c:v>T11</c:v>
                </c:pt>
                <c:pt idx="11">
                  <c:v>T12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1.33</c:v>
                </c:pt>
                <c:pt idx="1">
                  <c:v>1.33</c:v>
                </c:pt>
                <c:pt idx="2">
                  <c:v>1.33</c:v>
                </c:pt>
                <c:pt idx="3">
                  <c:v>1.33</c:v>
                </c:pt>
                <c:pt idx="4">
                  <c:v>1.33</c:v>
                </c:pt>
                <c:pt idx="5">
                  <c:v>1.33</c:v>
                </c:pt>
                <c:pt idx="6">
                  <c:v>1.33</c:v>
                </c:pt>
                <c:pt idx="7">
                  <c:v>1.33</c:v>
                </c:pt>
                <c:pt idx="8">
                  <c:v>1.33</c:v>
                </c:pt>
                <c:pt idx="9">
                  <c:v>1.33</c:v>
                </c:pt>
                <c:pt idx="10">
                  <c:v>1.33</c:v>
                </c:pt>
                <c:pt idx="11">
                  <c:v>1.33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6C23-43DD-B017-FEEFC9DF7E8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Seuil 1.00</c:v>
                </c:pt>
              </c:strCache>
            </c:strRef>
          </c:tx>
          <c:spPr>
            <a:ln w="25400" cap="flat">
              <a:solidFill>
                <a:srgbClr val="922B21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rgbClr val="922B21"/>
              </a:solidFill>
              <a:ln w="9525" cap="flat">
                <a:solidFill>
                  <a:srgbClr val="922B21"/>
                </a:solidFill>
                <a:prstDash val="solid"/>
                <a:round/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T1</c:v>
                </c:pt>
                <c:pt idx="1">
                  <c:v>T2</c:v>
                </c:pt>
                <c:pt idx="2">
                  <c:v>T3</c:v>
                </c:pt>
                <c:pt idx="3">
                  <c:v>T4</c:v>
                </c:pt>
                <c:pt idx="4">
                  <c:v>T5</c:v>
                </c:pt>
                <c:pt idx="5">
                  <c:v>T6</c:v>
                </c:pt>
                <c:pt idx="6">
                  <c:v>T7</c:v>
                </c:pt>
                <c:pt idx="7">
                  <c:v>T8</c:v>
                </c:pt>
                <c:pt idx="8">
                  <c:v>T9</c:v>
                </c:pt>
                <c:pt idx="9">
                  <c:v>T10</c:v>
                </c:pt>
                <c:pt idx="10">
                  <c:v>T11</c:v>
                </c:pt>
                <c:pt idx="11">
                  <c:v>T12</c:v>
                </c:pt>
              </c:strCache>
            </c:strRef>
          </c:cat>
          <c:val>
            <c:numRef>
              <c:f>Sheet1!$E$2:$E$13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3-6C23-43DD-B017-FEEFC9DF7E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94734554"/>
        <c:axId val="2094734552"/>
      </c:line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5D6D7E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6350" cap="flat">
              <a:solidFill>
                <a:srgbClr val="E8E8E8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5D6D7E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</c:legend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7868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B1F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4592" cy="5143500"/>
          </a:xfrm>
          <a:prstGeom prst="rect">
            <a:avLst/>
          </a:prstGeom>
          <a:solidFill>
            <a:srgbClr val="1ABC9C"/>
          </a:solidFill>
          <a:ln w="12700">
            <a:solidFill>
              <a:srgbClr val="1ABC9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164592" y="5047488"/>
            <a:ext cx="8979408" cy="91440"/>
          </a:xfrm>
          <a:prstGeom prst="rect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457200" y="502920"/>
            <a:ext cx="8229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4200" b="1" kern="0" spc="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CH9 DASHBOARD STATISTIQUE</a:t>
            </a:r>
            <a:endParaRPr lang="en-US" sz="4200" dirty="0"/>
          </a:p>
        </p:txBody>
      </p:sp>
      <p:sp>
        <p:nvSpPr>
          <p:cNvPr id="5" name="Text 3"/>
          <p:cNvSpPr/>
          <p:nvPr/>
        </p:nvSpPr>
        <p:spPr>
          <a:xfrm>
            <a:off x="457200" y="1170432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dirty="0">
                <a:solidFill>
                  <a:srgbClr val="1ABC9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Surveillance Analytique HPLC</a:t>
            </a:r>
            <a:endParaRPr lang="en-US" sz="2800" dirty="0"/>
          </a:p>
        </p:txBody>
      </p:sp>
      <p:sp>
        <p:nvSpPr>
          <p:cNvPr id="6" name="Text 4"/>
          <p:cNvSpPr/>
          <p:nvPr/>
        </p:nvSpPr>
        <p:spPr>
          <a:xfrm>
            <a:off x="457200" y="1664208"/>
            <a:ext cx="822960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i="1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Cpk  •  SPC  •  OOT Monitoring</a:t>
            </a:r>
            <a:endParaRPr lang="en-US" sz="1800" dirty="0"/>
          </a:p>
        </p:txBody>
      </p:sp>
      <p:sp>
        <p:nvSpPr>
          <p:cNvPr id="7" name="Shape 5"/>
          <p:cNvSpPr/>
          <p:nvPr/>
        </p:nvSpPr>
        <p:spPr>
          <a:xfrm>
            <a:off x="457200" y="2084832"/>
            <a:ext cx="4114800" cy="45720"/>
          </a:xfrm>
          <a:prstGeom prst="rect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Shape 6"/>
          <p:cNvSpPr/>
          <p:nvPr/>
        </p:nvSpPr>
        <p:spPr>
          <a:xfrm>
            <a:off x="457200" y="2231136"/>
            <a:ext cx="2117750" cy="274320"/>
          </a:xfrm>
          <a:prstGeom prst="rect">
            <a:avLst/>
          </a:prstGeom>
          <a:solidFill>
            <a:srgbClr val="163452"/>
          </a:solidFill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457200" y="2231136"/>
            <a:ext cx="211775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Capabilité analytique</a:t>
            </a:r>
            <a:endParaRPr lang="en-US" sz="950" dirty="0"/>
          </a:p>
        </p:txBody>
      </p:sp>
      <p:sp>
        <p:nvSpPr>
          <p:cNvPr id="10" name="Shape 8"/>
          <p:cNvSpPr/>
          <p:nvPr/>
        </p:nvSpPr>
        <p:spPr>
          <a:xfrm>
            <a:off x="2684678" y="2231136"/>
            <a:ext cx="2293315" cy="274320"/>
          </a:xfrm>
          <a:prstGeom prst="rect">
            <a:avLst/>
          </a:prstGeom>
          <a:solidFill>
            <a:srgbClr val="163452"/>
          </a:solidFill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2684678" y="2231136"/>
            <a:ext cx="22933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Cartes de contrôle I-MR</a:t>
            </a:r>
            <a:endParaRPr lang="en-US" sz="950" dirty="0"/>
          </a:p>
        </p:txBody>
      </p:sp>
      <p:sp>
        <p:nvSpPr>
          <p:cNvPr id="12" name="Shape 10"/>
          <p:cNvSpPr/>
          <p:nvPr/>
        </p:nvSpPr>
        <p:spPr>
          <a:xfrm>
            <a:off x="5087722" y="2231136"/>
            <a:ext cx="1415491" cy="274320"/>
          </a:xfrm>
          <a:prstGeom prst="rect">
            <a:avLst/>
          </a:prstGeom>
          <a:solidFill>
            <a:srgbClr val="163452"/>
          </a:solidFill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5087722" y="2231136"/>
            <a:ext cx="1415491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Tendances OOT</a:t>
            </a:r>
            <a:endParaRPr lang="en-US" sz="950" dirty="0"/>
          </a:p>
        </p:txBody>
      </p:sp>
      <p:sp>
        <p:nvSpPr>
          <p:cNvPr id="14" name="Shape 12"/>
          <p:cNvSpPr/>
          <p:nvPr/>
        </p:nvSpPr>
        <p:spPr>
          <a:xfrm>
            <a:off x="6612941" y="2231136"/>
            <a:ext cx="2293315" cy="274320"/>
          </a:xfrm>
          <a:prstGeom prst="rect">
            <a:avLst/>
          </a:prstGeom>
          <a:solidFill>
            <a:srgbClr val="163452"/>
          </a:solidFill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6612941" y="2231136"/>
            <a:ext cx="22933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Performance instruments</a:t>
            </a:r>
            <a:endParaRPr lang="en-US" sz="950" dirty="0"/>
          </a:p>
        </p:txBody>
      </p:sp>
      <p:sp>
        <p:nvSpPr>
          <p:cNvPr id="16" name="Shape 14"/>
          <p:cNvSpPr/>
          <p:nvPr/>
        </p:nvSpPr>
        <p:spPr>
          <a:xfrm>
            <a:off x="7051853" y="2677117"/>
            <a:ext cx="1854403" cy="274320"/>
          </a:xfrm>
          <a:prstGeom prst="rect">
            <a:avLst/>
          </a:prstGeom>
          <a:solidFill>
            <a:srgbClr val="163452"/>
          </a:solidFill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Text 15"/>
          <p:cNvSpPr/>
          <p:nvPr/>
        </p:nvSpPr>
        <p:spPr>
          <a:xfrm>
            <a:off x="7051853" y="2677117"/>
            <a:ext cx="1854403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Analyse prédictive</a:t>
            </a:r>
            <a:endParaRPr lang="en-US" sz="950" dirty="0"/>
          </a:p>
        </p:txBody>
      </p:sp>
      <p:sp>
        <p:nvSpPr>
          <p:cNvPr id="18" name="Text 16"/>
          <p:cNvSpPr/>
          <p:nvPr/>
        </p:nvSpPr>
        <p:spPr>
          <a:xfrm>
            <a:off x="457200" y="4480560"/>
            <a:ext cx="822960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0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Méthode : METH-HPLC-CARD-001  |  Responsable :              </a:t>
            </a:r>
            <a:r>
              <a:rPr lang="en-US" sz="1000" dirty="0" err="1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Période</a:t>
            </a:r>
            <a:r>
              <a:rPr lang="en-US" sz="10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: 2024 – 2025 R,B</a:t>
            </a:r>
            <a:endParaRPr lang="en-US" sz="1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B1F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4592" cy="5143500"/>
          </a:xfrm>
          <a:prstGeom prst="rect">
            <a:avLst/>
          </a:prstGeom>
          <a:solidFill>
            <a:srgbClr val="1ABC9C"/>
          </a:solidFill>
          <a:ln w="12700">
            <a:solidFill>
              <a:srgbClr val="1ABC9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164592" y="5047488"/>
            <a:ext cx="8979408" cy="91440"/>
          </a:xfrm>
          <a:prstGeom prst="rect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457200" y="457200"/>
            <a:ext cx="822960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Points clés du Dashboard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457200" y="969264"/>
            <a:ext cx="4114800" cy="45720"/>
          </a:xfrm>
          <a:prstGeom prst="rect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Shape 4"/>
          <p:cNvSpPr/>
          <p:nvPr/>
        </p:nvSpPr>
        <p:spPr>
          <a:xfrm>
            <a:off x="457200" y="1078992"/>
            <a:ext cx="54864" cy="475488"/>
          </a:xfrm>
          <a:prstGeom prst="rect">
            <a:avLst/>
          </a:prstGeom>
          <a:solidFill>
            <a:srgbClr val="1ABC9C"/>
          </a:solidFill>
          <a:ln w="12700">
            <a:solidFill>
              <a:srgbClr val="1ABC9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621792" y="1078992"/>
            <a:ext cx="795528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150" dirty="0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Cpk globalement conforme : 5/6 paramètres ≥ 1.33. La Résolution (1.29) nécessite une action corrective immédiate.</a:t>
            </a:r>
            <a:endParaRPr lang="en-US" sz="1150" dirty="0"/>
          </a:p>
        </p:txBody>
      </p:sp>
      <p:sp>
        <p:nvSpPr>
          <p:cNvPr id="8" name="Shape 6"/>
          <p:cNvSpPr/>
          <p:nvPr/>
        </p:nvSpPr>
        <p:spPr>
          <a:xfrm>
            <a:off x="457200" y="1682496"/>
            <a:ext cx="54864" cy="475488"/>
          </a:xfrm>
          <a:prstGeom prst="rect">
            <a:avLst/>
          </a:prstGeom>
          <a:solidFill>
            <a:srgbClr val="2E86C1"/>
          </a:solidFill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621792" y="1682496"/>
            <a:ext cx="795528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150" dirty="0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Cartes SPC maîtrisées : 0 point hors contrôle sur les cartes I-MR Assay et Xbar-R SST.</a:t>
            </a:r>
            <a:endParaRPr lang="en-US" sz="1150" dirty="0"/>
          </a:p>
        </p:txBody>
      </p:sp>
      <p:sp>
        <p:nvSpPr>
          <p:cNvPr id="10" name="Shape 8"/>
          <p:cNvSpPr/>
          <p:nvPr/>
        </p:nvSpPr>
        <p:spPr>
          <a:xfrm>
            <a:off x="457200" y="2286000"/>
            <a:ext cx="54864" cy="475488"/>
          </a:xfrm>
          <a:prstGeom prst="rect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621792" y="2286000"/>
            <a:ext cx="795528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150" dirty="0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signaux OOT détectés : colonne vieillissante + dérive lente UV — investigations et actions planifiées.</a:t>
            </a:r>
            <a:endParaRPr lang="en-US" sz="1150" dirty="0"/>
          </a:p>
        </p:txBody>
      </p:sp>
      <p:sp>
        <p:nvSpPr>
          <p:cNvPr id="12" name="Shape 10"/>
          <p:cNvSpPr/>
          <p:nvPr/>
        </p:nvSpPr>
        <p:spPr>
          <a:xfrm>
            <a:off x="457200" y="2889504"/>
            <a:ext cx="54864" cy="475488"/>
          </a:xfrm>
          <a:prstGeom prst="rect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621792" y="2889504"/>
            <a:ext cx="795528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150" dirty="0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Performance instrumentale : HPLC-01 et 02 conformes. HPLC-03 à recalibrer (Cpk = 1.29).</a:t>
            </a:r>
            <a:endParaRPr lang="en-US" sz="1150" dirty="0"/>
          </a:p>
        </p:txBody>
      </p:sp>
      <p:sp>
        <p:nvSpPr>
          <p:cNvPr id="14" name="Shape 12"/>
          <p:cNvSpPr/>
          <p:nvPr/>
        </p:nvSpPr>
        <p:spPr>
          <a:xfrm>
            <a:off x="457200" y="3493008"/>
            <a:ext cx="54864" cy="475488"/>
          </a:xfrm>
          <a:prstGeom prst="rect">
            <a:avLst/>
          </a:prstGeom>
          <a:solidFill>
            <a:srgbClr val="D35400"/>
          </a:solidFill>
          <a:ln w="12700">
            <a:solidFill>
              <a:srgbClr val="D3540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621792" y="3493008"/>
            <a:ext cx="795528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150" dirty="0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Analyse prédictive : sans action, Cpk Résolution &lt; 1.33 dans 8 mois. Remplacement colonne déclenché.</a:t>
            </a:r>
            <a:endParaRPr lang="en-US" sz="1150" dirty="0"/>
          </a:p>
        </p:txBody>
      </p:sp>
      <p:sp>
        <p:nvSpPr>
          <p:cNvPr id="16" name="Shape 14"/>
          <p:cNvSpPr/>
          <p:nvPr/>
        </p:nvSpPr>
        <p:spPr>
          <a:xfrm>
            <a:off x="457200" y="4096512"/>
            <a:ext cx="54864" cy="475488"/>
          </a:xfrm>
          <a:prstGeom prst="rect">
            <a:avLst/>
          </a:prstGeom>
          <a:solidFill>
            <a:srgbClr val="AED6F1"/>
          </a:solidFill>
          <a:ln w="12700">
            <a:solidFill>
              <a:srgbClr val="AED6F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Text 15"/>
          <p:cNvSpPr/>
          <p:nvPr/>
        </p:nvSpPr>
        <p:spPr>
          <a:xfrm>
            <a:off x="621792" y="4096512"/>
            <a:ext cx="795528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150" dirty="0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Plan CAPA complet : 7 actions assignées, responsables identifiés, prochaine revue T1 2026.</a:t>
            </a:r>
            <a:endParaRPr lang="en-US" sz="1150" dirty="0"/>
          </a:p>
        </p:txBody>
      </p:sp>
      <p:sp>
        <p:nvSpPr>
          <p:cNvPr id="18" name="Text 16"/>
          <p:cNvSpPr/>
          <p:nvPr/>
        </p:nvSpPr>
        <p:spPr>
          <a:xfrm>
            <a:off x="457200" y="4754880"/>
            <a:ext cx="82296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Méthode METH-HPLC-CARD-001  |  Dr. A. Martin  |  Département Contrôle Qualité  |  2025</a:t>
            </a:r>
            <a:endParaRPr lang="en-US" sz="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4F6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04672"/>
          </a:xfrm>
          <a:prstGeom prst="rect">
            <a:avLst/>
          </a:prstGeom>
          <a:solidFill>
            <a:srgbClr val="0B1F36"/>
          </a:solidFill>
          <a:ln w="12700">
            <a:solidFill>
              <a:srgbClr val="0B1F3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64592" cy="804672"/>
          </a:xfrm>
          <a:prstGeom prst="rect">
            <a:avLst/>
          </a:prstGeom>
          <a:solidFill>
            <a:srgbClr val="1ABC9C"/>
          </a:solidFill>
          <a:ln w="12700">
            <a:solidFill>
              <a:srgbClr val="1ABC9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292608" y="73152"/>
            <a:ext cx="850392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Vue synthétique — Performance analytique globale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292608" y="493776"/>
            <a:ext cx="85039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Indicateurs clés de robustesse : Capabilité (Cpk) • Stabilité (SPC) • Alertes (OOT)</a:t>
            </a:r>
            <a:endParaRPr lang="en-US" sz="1000" dirty="0"/>
          </a:p>
        </p:txBody>
      </p:sp>
      <p:sp>
        <p:nvSpPr>
          <p:cNvPr id="6" name="Shape 4"/>
          <p:cNvSpPr/>
          <p:nvPr/>
        </p:nvSpPr>
        <p:spPr>
          <a:xfrm>
            <a:off x="256032" y="914400"/>
            <a:ext cx="2743200" cy="1024128"/>
          </a:xfrm>
          <a:prstGeom prst="rect">
            <a:avLst/>
          </a:prstGeom>
          <a:solidFill>
            <a:srgbClr val="FFFFFF"/>
          </a:solidFill>
          <a:ln w="12700">
            <a:solidFill>
              <a:srgbClr val="E8E8E8"/>
            </a:solidFill>
            <a:prstDash val="solid"/>
          </a:ln>
          <a:effectLst>
            <a:outerShdw blurRad="508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256032" y="914400"/>
            <a:ext cx="54864" cy="1024128"/>
          </a:xfrm>
          <a:prstGeom prst="rect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365760" y="1005840"/>
            <a:ext cx="2578608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7F8C8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Cpk Assay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365760" y="1225296"/>
            <a:ext cx="257860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27AE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1.54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365760" y="1591056"/>
            <a:ext cx="2578608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7F8C8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Seuil cible ≥ 1.33</a:t>
            </a:r>
            <a:endParaRPr lang="en-US" sz="850" dirty="0"/>
          </a:p>
        </p:txBody>
      </p:sp>
      <p:sp>
        <p:nvSpPr>
          <p:cNvPr id="11" name="Shape 9"/>
          <p:cNvSpPr/>
          <p:nvPr/>
        </p:nvSpPr>
        <p:spPr>
          <a:xfrm>
            <a:off x="3163824" y="914400"/>
            <a:ext cx="2743200" cy="1024128"/>
          </a:xfrm>
          <a:prstGeom prst="rect">
            <a:avLst/>
          </a:prstGeom>
          <a:solidFill>
            <a:srgbClr val="FFFFFF"/>
          </a:solidFill>
          <a:ln w="12700">
            <a:solidFill>
              <a:srgbClr val="E8E8E8"/>
            </a:solidFill>
            <a:prstDash val="solid"/>
          </a:ln>
          <a:effectLst>
            <a:outerShdw blurRad="508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2" name="Shape 10"/>
          <p:cNvSpPr/>
          <p:nvPr/>
        </p:nvSpPr>
        <p:spPr>
          <a:xfrm>
            <a:off x="3163824" y="914400"/>
            <a:ext cx="54864" cy="1024128"/>
          </a:xfrm>
          <a:prstGeom prst="rect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3273552" y="1005840"/>
            <a:ext cx="2578608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7F8C8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Cpk Impureté A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3273552" y="1225296"/>
            <a:ext cx="257860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27AE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1.41</a:t>
            </a:r>
            <a:endParaRPr lang="en-US" sz="2200" dirty="0"/>
          </a:p>
        </p:txBody>
      </p:sp>
      <p:sp>
        <p:nvSpPr>
          <p:cNvPr id="15" name="Text 13"/>
          <p:cNvSpPr/>
          <p:nvPr/>
        </p:nvSpPr>
        <p:spPr>
          <a:xfrm>
            <a:off x="3273552" y="1591056"/>
            <a:ext cx="2578608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7F8C8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Seuil cible ≥ 1.33</a:t>
            </a:r>
            <a:endParaRPr lang="en-US" sz="850" dirty="0"/>
          </a:p>
        </p:txBody>
      </p:sp>
      <p:sp>
        <p:nvSpPr>
          <p:cNvPr id="16" name="Shape 14"/>
          <p:cNvSpPr/>
          <p:nvPr/>
        </p:nvSpPr>
        <p:spPr>
          <a:xfrm>
            <a:off x="6071616" y="914400"/>
            <a:ext cx="2743200" cy="1024128"/>
          </a:xfrm>
          <a:prstGeom prst="rect">
            <a:avLst/>
          </a:prstGeom>
          <a:solidFill>
            <a:srgbClr val="FFFFFF"/>
          </a:solidFill>
          <a:ln w="12700">
            <a:solidFill>
              <a:srgbClr val="E8E8E8"/>
            </a:solidFill>
            <a:prstDash val="solid"/>
          </a:ln>
          <a:effectLst>
            <a:outerShdw blurRad="508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7" name="Shape 15"/>
          <p:cNvSpPr/>
          <p:nvPr/>
        </p:nvSpPr>
        <p:spPr>
          <a:xfrm>
            <a:off x="6071616" y="914400"/>
            <a:ext cx="54864" cy="1024128"/>
          </a:xfrm>
          <a:prstGeom prst="rect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6181344" y="1005840"/>
            <a:ext cx="2578608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7F8C8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Cpk Résolution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6181344" y="1225296"/>
            <a:ext cx="257860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F39C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1.29</a:t>
            </a:r>
            <a:endParaRPr lang="en-US" sz="2200" dirty="0"/>
          </a:p>
        </p:txBody>
      </p:sp>
      <p:sp>
        <p:nvSpPr>
          <p:cNvPr id="20" name="Text 18"/>
          <p:cNvSpPr/>
          <p:nvPr/>
        </p:nvSpPr>
        <p:spPr>
          <a:xfrm>
            <a:off x="6181344" y="1591056"/>
            <a:ext cx="2578608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7F8C8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Seuil cible ≥ 1.33</a:t>
            </a:r>
            <a:endParaRPr lang="en-US" sz="850" dirty="0"/>
          </a:p>
        </p:txBody>
      </p:sp>
      <p:sp>
        <p:nvSpPr>
          <p:cNvPr id="21" name="Shape 19"/>
          <p:cNvSpPr/>
          <p:nvPr/>
        </p:nvSpPr>
        <p:spPr>
          <a:xfrm>
            <a:off x="256032" y="2057400"/>
            <a:ext cx="2743200" cy="1024128"/>
          </a:xfrm>
          <a:prstGeom prst="rect">
            <a:avLst/>
          </a:prstGeom>
          <a:solidFill>
            <a:srgbClr val="FFFFFF"/>
          </a:solidFill>
          <a:ln w="12700">
            <a:solidFill>
              <a:srgbClr val="E8E8E8"/>
            </a:solidFill>
            <a:prstDash val="solid"/>
          </a:ln>
          <a:effectLst>
            <a:outerShdw blurRad="508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2" name="Shape 20"/>
          <p:cNvSpPr/>
          <p:nvPr/>
        </p:nvSpPr>
        <p:spPr>
          <a:xfrm>
            <a:off x="256032" y="2057400"/>
            <a:ext cx="54864" cy="1024128"/>
          </a:xfrm>
          <a:prstGeom prst="rect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365760" y="2148840"/>
            <a:ext cx="2578608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7F8C8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Cpk %RSD SST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365760" y="2368296"/>
            <a:ext cx="257860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27AE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1.35</a:t>
            </a:r>
            <a:endParaRPr lang="en-US" sz="2200" dirty="0"/>
          </a:p>
        </p:txBody>
      </p:sp>
      <p:sp>
        <p:nvSpPr>
          <p:cNvPr id="25" name="Text 23"/>
          <p:cNvSpPr/>
          <p:nvPr/>
        </p:nvSpPr>
        <p:spPr>
          <a:xfrm>
            <a:off x="365760" y="2734056"/>
            <a:ext cx="2578608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7F8C8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Seuil cible ≥ 1.33</a:t>
            </a:r>
            <a:endParaRPr lang="en-US" sz="850" dirty="0"/>
          </a:p>
        </p:txBody>
      </p:sp>
      <p:sp>
        <p:nvSpPr>
          <p:cNvPr id="26" name="Shape 24"/>
          <p:cNvSpPr/>
          <p:nvPr/>
        </p:nvSpPr>
        <p:spPr>
          <a:xfrm>
            <a:off x="3163824" y="2057400"/>
            <a:ext cx="2743200" cy="1024128"/>
          </a:xfrm>
          <a:prstGeom prst="rect">
            <a:avLst/>
          </a:prstGeom>
          <a:solidFill>
            <a:srgbClr val="FFFFFF"/>
          </a:solidFill>
          <a:ln w="12700">
            <a:solidFill>
              <a:srgbClr val="E8E8E8"/>
            </a:solidFill>
            <a:prstDash val="solid"/>
          </a:ln>
          <a:effectLst>
            <a:outerShdw blurRad="508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7" name="Shape 25"/>
          <p:cNvSpPr/>
          <p:nvPr/>
        </p:nvSpPr>
        <p:spPr>
          <a:xfrm>
            <a:off x="3163824" y="2057400"/>
            <a:ext cx="54864" cy="1024128"/>
          </a:xfrm>
          <a:prstGeom prst="rect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Text 26"/>
          <p:cNvSpPr/>
          <p:nvPr/>
        </p:nvSpPr>
        <p:spPr>
          <a:xfrm>
            <a:off x="3273552" y="2148840"/>
            <a:ext cx="2578608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7F8C8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OOS (12 mois)</a:t>
            </a:r>
            <a:endParaRPr lang="en-US" sz="900" dirty="0"/>
          </a:p>
        </p:txBody>
      </p:sp>
      <p:sp>
        <p:nvSpPr>
          <p:cNvPr id="29" name="Text 27"/>
          <p:cNvSpPr/>
          <p:nvPr/>
        </p:nvSpPr>
        <p:spPr>
          <a:xfrm>
            <a:off x="3273552" y="2368296"/>
            <a:ext cx="257860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27AE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</a:t>
            </a:r>
            <a:endParaRPr lang="en-US" sz="2200" dirty="0"/>
          </a:p>
        </p:txBody>
      </p:sp>
      <p:sp>
        <p:nvSpPr>
          <p:cNvPr id="30" name="Text 28"/>
          <p:cNvSpPr/>
          <p:nvPr/>
        </p:nvSpPr>
        <p:spPr>
          <a:xfrm>
            <a:off x="3273552" y="2734056"/>
            <a:ext cx="2578608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7F8C8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Cible : 0</a:t>
            </a:r>
            <a:endParaRPr lang="en-US" sz="850" dirty="0"/>
          </a:p>
        </p:txBody>
      </p:sp>
      <p:sp>
        <p:nvSpPr>
          <p:cNvPr id="31" name="Shape 29"/>
          <p:cNvSpPr/>
          <p:nvPr/>
        </p:nvSpPr>
        <p:spPr>
          <a:xfrm>
            <a:off x="6071616" y="2057400"/>
            <a:ext cx="2743200" cy="1024128"/>
          </a:xfrm>
          <a:prstGeom prst="rect">
            <a:avLst/>
          </a:prstGeom>
          <a:solidFill>
            <a:srgbClr val="FFFFFF"/>
          </a:solidFill>
          <a:ln w="12700">
            <a:solidFill>
              <a:srgbClr val="E8E8E8"/>
            </a:solidFill>
            <a:prstDash val="solid"/>
          </a:ln>
          <a:effectLst>
            <a:outerShdw blurRad="508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2" name="Shape 30"/>
          <p:cNvSpPr/>
          <p:nvPr/>
        </p:nvSpPr>
        <p:spPr>
          <a:xfrm>
            <a:off x="6071616" y="2057400"/>
            <a:ext cx="54864" cy="1024128"/>
          </a:xfrm>
          <a:prstGeom prst="rect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3" name="Text 31"/>
          <p:cNvSpPr/>
          <p:nvPr/>
        </p:nvSpPr>
        <p:spPr>
          <a:xfrm>
            <a:off x="6181344" y="2148840"/>
            <a:ext cx="2578608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7F8C8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OOT détectés</a:t>
            </a:r>
            <a:endParaRPr lang="en-US" sz="900" dirty="0"/>
          </a:p>
        </p:txBody>
      </p:sp>
      <p:sp>
        <p:nvSpPr>
          <p:cNvPr id="34" name="Text 32"/>
          <p:cNvSpPr/>
          <p:nvPr/>
        </p:nvSpPr>
        <p:spPr>
          <a:xfrm>
            <a:off x="6181344" y="2368296"/>
            <a:ext cx="257860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27AE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2200" dirty="0"/>
          </a:p>
        </p:txBody>
      </p:sp>
      <p:sp>
        <p:nvSpPr>
          <p:cNvPr id="35" name="Text 33"/>
          <p:cNvSpPr/>
          <p:nvPr/>
        </p:nvSpPr>
        <p:spPr>
          <a:xfrm>
            <a:off x="6181344" y="2734056"/>
            <a:ext cx="2578608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7F8C8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Limite : ≤ 3</a:t>
            </a:r>
            <a:endParaRPr lang="en-US" sz="850" dirty="0"/>
          </a:p>
        </p:txBody>
      </p:sp>
      <p:sp>
        <p:nvSpPr>
          <p:cNvPr id="36" name="Shape 34"/>
          <p:cNvSpPr/>
          <p:nvPr/>
        </p:nvSpPr>
        <p:spPr>
          <a:xfrm>
            <a:off x="256032" y="3310128"/>
            <a:ext cx="8631936" cy="512064"/>
          </a:xfrm>
          <a:prstGeom prst="rect">
            <a:avLst/>
          </a:prstGeom>
          <a:solidFill>
            <a:srgbClr val="D5F5E3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7" name="Shape 35"/>
          <p:cNvSpPr/>
          <p:nvPr/>
        </p:nvSpPr>
        <p:spPr>
          <a:xfrm>
            <a:off x="256032" y="3310128"/>
            <a:ext cx="54864" cy="512064"/>
          </a:xfrm>
          <a:prstGeom prst="rect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pic>
        <p:nvPicPr>
          <p:cNvPr id="38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048" y="3438144"/>
            <a:ext cx="256032" cy="256032"/>
          </a:xfrm>
          <a:prstGeom prst="rect">
            <a:avLst/>
          </a:prstGeom>
        </p:spPr>
      </p:pic>
      <p:sp>
        <p:nvSpPr>
          <p:cNvPr id="39" name="Text 36"/>
          <p:cNvSpPr/>
          <p:nvPr/>
        </p:nvSpPr>
        <p:spPr>
          <a:xfrm>
            <a:off x="713232" y="3364992"/>
            <a:ext cx="804672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D6A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Système analytique globalement conforme — 5/6 indicateurs Cpk ≥ 1.33  |  1 paramètre (Résolution) à surveiller activement</a:t>
            </a:r>
            <a:endParaRPr lang="en-US" sz="1100" dirty="0"/>
          </a:p>
        </p:txBody>
      </p:sp>
      <p:sp>
        <p:nvSpPr>
          <p:cNvPr id="40" name="Shape 37"/>
          <p:cNvSpPr/>
          <p:nvPr/>
        </p:nvSpPr>
        <p:spPr>
          <a:xfrm>
            <a:off x="0" y="4846320"/>
            <a:ext cx="9144000" cy="292608"/>
          </a:xfrm>
          <a:prstGeom prst="rect">
            <a:avLst/>
          </a:prstGeom>
          <a:solidFill>
            <a:srgbClr val="163452"/>
          </a:solidFill>
          <a:ln w="12700">
            <a:solidFill>
              <a:srgbClr val="16345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1" name="Text 38"/>
          <p:cNvSpPr/>
          <p:nvPr/>
        </p:nvSpPr>
        <p:spPr>
          <a:xfrm>
            <a:off x="274320" y="4873752"/>
            <a:ext cx="7315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Dashboard Statistique HPLC  |  Surveillance Analytique  |  Cpk – SPC – OOT</a:t>
            </a:r>
            <a:endParaRPr lang="en-US" sz="800" dirty="0"/>
          </a:p>
        </p:txBody>
      </p:sp>
      <p:sp>
        <p:nvSpPr>
          <p:cNvPr id="42" name="Text 39"/>
          <p:cNvSpPr/>
          <p:nvPr/>
        </p:nvSpPr>
        <p:spPr>
          <a:xfrm>
            <a:off x="8503920" y="4873752"/>
            <a:ext cx="457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/ 10</a:t>
            </a:r>
            <a:endParaRPr lang="en-US" sz="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04672"/>
          </a:xfrm>
          <a:prstGeom prst="rect">
            <a:avLst/>
          </a:prstGeom>
          <a:solidFill>
            <a:srgbClr val="0B1F36"/>
          </a:solidFill>
          <a:ln w="12700">
            <a:solidFill>
              <a:srgbClr val="0B1F3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64592" cy="804672"/>
          </a:xfrm>
          <a:prstGeom prst="rect">
            <a:avLst/>
          </a:prstGeom>
          <a:solidFill>
            <a:srgbClr val="1ABC9C"/>
          </a:solidFill>
          <a:ln w="12700">
            <a:solidFill>
              <a:srgbClr val="1ABC9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292608" y="73152"/>
            <a:ext cx="850392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Surveillance de capabilité analytique — Cpk / Ppk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292608" y="493776"/>
            <a:ext cx="85039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Comparaison des indices et détection des dérives — Minitab : Stat &gt; Quality Tools &gt; Capability Analysis</a:t>
            </a:r>
            <a:endParaRPr lang="en-US" sz="1000" dirty="0"/>
          </a:p>
        </p:txBody>
      </p:sp>
      <p:graphicFrame>
        <p:nvGraphicFramePr>
          <p:cNvPr id="6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256032" y="896112"/>
          <a:ext cx="7498080" cy="1219200"/>
        </p:xfrm>
        <a:graphic>
          <a:graphicData uri="http://schemas.openxmlformats.org/drawingml/2006/table">
            <a:tbl>
              <a:tblPr/>
              <a:tblGrid>
                <a:gridCol w="2011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Paramètre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Cpk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Ppk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Tendance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Statut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Assay (%)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1D6A39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1.54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7F8C8D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1.48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1D6A39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Stable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1D6A39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Conforme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Impureté A (%)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2E86C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1.41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7F8C8D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1.37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F39C1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Légère baisse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2E86C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Conforme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Résolution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D354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1.29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7F8C8D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1.25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D354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Dérive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D354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 surveiller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%RSD SST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1D6A39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1.35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7F8C8D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1.30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1D6A39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Stable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1D6A39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Conforme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Text 4"/>
          <p:cNvSpPr/>
          <p:nvPr/>
        </p:nvSpPr>
        <p:spPr>
          <a:xfrm>
            <a:off x="256032" y="2395728"/>
            <a:ext cx="4114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0B1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Règles d'interprétation Cpk</a:t>
            </a:r>
            <a:endParaRPr lang="en-US" sz="1150" dirty="0"/>
          </a:p>
        </p:txBody>
      </p:sp>
      <p:sp>
        <p:nvSpPr>
          <p:cNvPr id="8" name="Shape 5"/>
          <p:cNvSpPr/>
          <p:nvPr/>
        </p:nvSpPr>
        <p:spPr>
          <a:xfrm>
            <a:off x="256032" y="2761488"/>
            <a:ext cx="4114800" cy="420624"/>
          </a:xfrm>
          <a:prstGeom prst="rect">
            <a:avLst/>
          </a:prstGeom>
          <a:solidFill>
            <a:srgbClr val="D5F5E3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Shape 6"/>
          <p:cNvSpPr/>
          <p:nvPr/>
        </p:nvSpPr>
        <p:spPr>
          <a:xfrm>
            <a:off x="256032" y="2761488"/>
            <a:ext cx="54864" cy="420624"/>
          </a:xfrm>
          <a:prstGeom prst="rect">
            <a:avLst/>
          </a:prstGeom>
          <a:solidFill>
            <a:srgbClr val="1D6A39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7"/>
          <p:cNvSpPr/>
          <p:nvPr/>
        </p:nvSpPr>
        <p:spPr>
          <a:xfrm>
            <a:off x="365760" y="2798064"/>
            <a:ext cx="128016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D6A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≥ 2.0</a:t>
            </a:r>
            <a:endParaRPr lang="en-US" sz="1100" dirty="0"/>
          </a:p>
        </p:txBody>
      </p:sp>
      <p:sp>
        <p:nvSpPr>
          <p:cNvPr id="11" name="Text 8"/>
          <p:cNvSpPr/>
          <p:nvPr/>
        </p:nvSpPr>
        <p:spPr>
          <a:xfrm>
            <a:off x="1682496" y="2798064"/>
            <a:ext cx="256032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D6A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Excellence (Six Sigma)</a:t>
            </a:r>
            <a:endParaRPr lang="en-US" sz="1100" dirty="0"/>
          </a:p>
        </p:txBody>
      </p:sp>
      <p:sp>
        <p:nvSpPr>
          <p:cNvPr id="12" name="Shape 9"/>
          <p:cNvSpPr/>
          <p:nvPr/>
        </p:nvSpPr>
        <p:spPr>
          <a:xfrm>
            <a:off x="256032" y="3218688"/>
            <a:ext cx="4114800" cy="420624"/>
          </a:xfrm>
          <a:prstGeom prst="rect">
            <a:avLst/>
          </a:prstGeom>
          <a:solidFill>
            <a:srgbClr val="D6EAF8"/>
          </a:solidFill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Shape 10"/>
          <p:cNvSpPr/>
          <p:nvPr/>
        </p:nvSpPr>
        <p:spPr>
          <a:xfrm>
            <a:off x="256032" y="3218688"/>
            <a:ext cx="54864" cy="420624"/>
          </a:xfrm>
          <a:prstGeom prst="rect">
            <a:avLst/>
          </a:prstGeom>
          <a:solidFill>
            <a:srgbClr val="2E86C1"/>
          </a:solidFill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1"/>
          <p:cNvSpPr/>
          <p:nvPr/>
        </p:nvSpPr>
        <p:spPr>
          <a:xfrm>
            <a:off x="365760" y="3255264"/>
            <a:ext cx="128016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E86C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1.33 – 2.0</a:t>
            </a:r>
            <a:endParaRPr lang="en-US" sz="1100" dirty="0"/>
          </a:p>
        </p:txBody>
      </p:sp>
      <p:sp>
        <p:nvSpPr>
          <p:cNvPr id="15" name="Text 12"/>
          <p:cNvSpPr/>
          <p:nvPr/>
        </p:nvSpPr>
        <p:spPr>
          <a:xfrm>
            <a:off x="1682496" y="3255264"/>
            <a:ext cx="256032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2E86C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Capable</a:t>
            </a:r>
            <a:endParaRPr lang="en-US" sz="1100" dirty="0"/>
          </a:p>
        </p:txBody>
      </p:sp>
      <p:sp>
        <p:nvSpPr>
          <p:cNvPr id="16" name="Shape 13"/>
          <p:cNvSpPr/>
          <p:nvPr/>
        </p:nvSpPr>
        <p:spPr>
          <a:xfrm>
            <a:off x="256032" y="3675888"/>
            <a:ext cx="4114800" cy="420624"/>
          </a:xfrm>
          <a:prstGeom prst="rect">
            <a:avLst/>
          </a:prstGeom>
          <a:solidFill>
            <a:srgbClr val="FEF9E7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Shape 14"/>
          <p:cNvSpPr/>
          <p:nvPr/>
        </p:nvSpPr>
        <p:spPr>
          <a:xfrm>
            <a:off x="256032" y="3675888"/>
            <a:ext cx="54864" cy="420624"/>
          </a:xfrm>
          <a:prstGeom prst="rect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5"/>
          <p:cNvSpPr/>
          <p:nvPr/>
        </p:nvSpPr>
        <p:spPr>
          <a:xfrm>
            <a:off x="365760" y="3712464"/>
            <a:ext cx="128016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39C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1.00 – 1.33</a:t>
            </a:r>
            <a:endParaRPr lang="en-US" sz="1100" dirty="0"/>
          </a:p>
        </p:txBody>
      </p:sp>
      <p:sp>
        <p:nvSpPr>
          <p:cNvPr id="19" name="Text 16"/>
          <p:cNvSpPr/>
          <p:nvPr/>
        </p:nvSpPr>
        <p:spPr>
          <a:xfrm>
            <a:off x="1682496" y="3712464"/>
            <a:ext cx="256032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F39C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Limite</a:t>
            </a:r>
            <a:endParaRPr lang="en-US" sz="1100" dirty="0"/>
          </a:p>
        </p:txBody>
      </p:sp>
      <p:sp>
        <p:nvSpPr>
          <p:cNvPr id="20" name="Shape 17"/>
          <p:cNvSpPr/>
          <p:nvPr/>
        </p:nvSpPr>
        <p:spPr>
          <a:xfrm>
            <a:off x="256032" y="4133088"/>
            <a:ext cx="4114800" cy="420624"/>
          </a:xfrm>
          <a:prstGeom prst="rect">
            <a:avLst/>
          </a:prstGeom>
          <a:solidFill>
            <a:srgbClr val="FADBD8"/>
          </a:solidFill>
          <a:ln w="12700">
            <a:solidFill>
              <a:srgbClr val="922B2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Shape 18"/>
          <p:cNvSpPr/>
          <p:nvPr/>
        </p:nvSpPr>
        <p:spPr>
          <a:xfrm>
            <a:off x="256032" y="4133088"/>
            <a:ext cx="54864" cy="420624"/>
          </a:xfrm>
          <a:prstGeom prst="rect">
            <a:avLst/>
          </a:prstGeom>
          <a:solidFill>
            <a:srgbClr val="922B21"/>
          </a:solidFill>
          <a:ln w="12700">
            <a:solidFill>
              <a:srgbClr val="922B2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Text 19"/>
          <p:cNvSpPr/>
          <p:nvPr/>
        </p:nvSpPr>
        <p:spPr>
          <a:xfrm>
            <a:off x="365760" y="4169664"/>
            <a:ext cx="128016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922B2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&lt; 1.00</a:t>
            </a:r>
            <a:endParaRPr lang="en-US" sz="1100" dirty="0"/>
          </a:p>
        </p:txBody>
      </p:sp>
      <p:sp>
        <p:nvSpPr>
          <p:cNvPr id="23" name="Text 20"/>
          <p:cNvSpPr/>
          <p:nvPr/>
        </p:nvSpPr>
        <p:spPr>
          <a:xfrm>
            <a:off x="1682496" y="4169664"/>
            <a:ext cx="256032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922B2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Non capable</a:t>
            </a:r>
            <a:endParaRPr lang="en-US" sz="1100" dirty="0"/>
          </a:p>
        </p:txBody>
      </p:sp>
      <p:graphicFrame>
        <p:nvGraphicFramePr>
          <p:cNvPr id="24" name="Chart 0"/>
          <p:cNvGraphicFramePr/>
          <p:nvPr/>
        </p:nvGraphicFramePr>
        <p:xfrm>
          <a:off x="4572000" y="2340864"/>
          <a:ext cx="4297680" cy="2377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5" name="Shape 21"/>
          <p:cNvSpPr/>
          <p:nvPr/>
        </p:nvSpPr>
        <p:spPr>
          <a:xfrm>
            <a:off x="4572000" y="3163824"/>
            <a:ext cx="4297680" cy="0"/>
          </a:xfrm>
          <a:prstGeom prst="line">
            <a:avLst/>
          </a:prstGeom>
          <a:noFill/>
          <a:ln w="12700">
            <a:solidFill>
              <a:srgbClr val="922B21"/>
            </a:solidFill>
            <a:prstDash val="dash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2"/>
          <p:cNvSpPr/>
          <p:nvPr/>
        </p:nvSpPr>
        <p:spPr>
          <a:xfrm>
            <a:off x="8229600" y="3090672"/>
            <a:ext cx="7315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922B2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Seuil 1.33</a:t>
            </a:r>
            <a:endParaRPr lang="en-US" sz="850" dirty="0"/>
          </a:p>
        </p:txBody>
      </p:sp>
      <p:sp>
        <p:nvSpPr>
          <p:cNvPr id="27" name="Shape 23"/>
          <p:cNvSpPr/>
          <p:nvPr/>
        </p:nvSpPr>
        <p:spPr>
          <a:xfrm>
            <a:off x="0" y="4846320"/>
            <a:ext cx="9144000" cy="292608"/>
          </a:xfrm>
          <a:prstGeom prst="rect">
            <a:avLst/>
          </a:prstGeom>
          <a:solidFill>
            <a:srgbClr val="163452"/>
          </a:solidFill>
          <a:ln w="12700">
            <a:solidFill>
              <a:srgbClr val="16345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Text 24"/>
          <p:cNvSpPr/>
          <p:nvPr/>
        </p:nvSpPr>
        <p:spPr>
          <a:xfrm>
            <a:off x="274320" y="4873752"/>
            <a:ext cx="7315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Dashboard Statistique HPLC  |  Surveillance Analytique  |  Cpk – SPC – OOT</a:t>
            </a:r>
            <a:endParaRPr lang="en-US" sz="800" dirty="0"/>
          </a:p>
        </p:txBody>
      </p:sp>
      <p:sp>
        <p:nvSpPr>
          <p:cNvPr id="29" name="Text 25"/>
          <p:cNvSpPr/>
          <p:nvPr/>
        </p:nvSpPr>
        <p:spPr>
          <a:xfrm>
            <a:off x="8503920" y="4873752"/>
            <a:ext cx="457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/ 10</a:t>
            </a:r>
            <a:endParaRPr lang="en-US" sz="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4F6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04672"/>
          </a:xfrm>
          <a:prstGeom prst="rect">
            <a:avLst/>
          </a:prstGeom>
          <a:solidFill>
            <a:srgbClr val="0B1F36"/>
          </a:solidFill>
          <a:ln w="12700">
            <a:solidFill>
              <a:srgbClr val="0B1F3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64592" cy="804672"/>
          </a:xfrm>
          <a:prstGeom prst="rect">
            <a:avLst/>
          </a:prstGeom>
          <a:solidFill>
            <a:srgbClr val="1ABC9C"/>
          </a:solidFill>
          <a:ln w="12700">
            <a:solidFill>
              <a:srgbClr val="1ABC9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292608" y="73152"/>
            <a:ext cx="850392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Surveillance SPC — Cartes de contrôle statistique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292608" y="493776"/>
            <a:ext cx="85039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Carte I-MR (Assay) et Xbar-R (System Suitability) — Minitab : Stat &gt; Control Charts</a:t>
            </a:r>
            <a:endParaRPr lang="en-US" sz="1000" dirty="0"/>
          </a:p>
        </p:txBody>
      </p:sp>
      <p:sp>
        <p:nvSpPr>
          <p:cNvPr id="6" name="Shape 4"/>
          <p:cNvSpPr/>
          <p:nvPr/>
        </p:nvSpPr>
        <p:spPr>
          <a:xfrm>
            <a:off x="256032" y="896112"/>
            <a:ext cx="4114800" cy="237744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  <a:effectLst>
            <a:outerShdw blurRad="38100" dist="12700" dir="8100000" algn="bl" rotWithShape="0">
              <a:srgbClr val="000000">
                <a:alpha val="7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347472" y="932688"/>
            <a:ext cx="39319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0B1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Carte I-MR — Assay (%)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365760" y="1389888"/>
            <a:ext cx="3840480" cy="0"/>
          </a:xfrm>
          <a:prstGeom prst="line">
            <a:avLst/>
          </a:prstGeom>
          <a:noFill/>
          <a:ln w="12700">
            <a:solidFill>
              <a:srgbClr val="922B21"/>
            </a:solidFill>
            <a:prstDash val="dash"/>
          </a:ln>
        </p:spPr>
        <p:txBody>
          <a:bodyPr/>
          <a:lstStyle/>
          <a:p>
            <a:endParaRPr lang="fr-FR"/>
          </a:p>
        </p:txBody>
      </p:sp>
      <p:sp>
        <p:nvSpPr>
          <p:cNvPr id="9" name="Shape 7"/>
          <p:cNvSpPr/>
          <p:nvPr/>
        </p:nvSpPr>
        <p:spPr>
          <a:xfrm>
            <a:off x="365760" y="1938528"/>
            <a:ext cx="3840480" cy="0"/>
          </a:xfrm>
          <a:prstGeom prst="line">
            <a:avLst/>
          </a:prstGeom>
          <a:noFill/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Shape 8"/>
          <p:cNvSpPr/>
          <p:nvPr/>
        </p:nvSpPr>
        <p:spPr>
          <a:xfrm>
            <a:off x="365760" y="2487168"/>
            <a:ext cx="3840480" cy="0"/>
          </a:xfrm>
          <a:prstGeom prst="line">
            <a:avLst/>
          </a:prstGeom>
          <a:noFill/>
          <a:ln w="12700">
            <a:solidFill>
              <a:srgbClr val="922B21"/>
            </a:solidFill>
            <a:prstDash val="dash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4096512" y="1316736"/>
            <a:ext cx="9144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922B2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UCL 101.5%</a:t>
            </a:r>
            <a:endParaRPr lang="en-US" sz="800" dirty="0"/>
          </a:p>
        </p:txBody>
      </p:sp>
      <p:sp>
        <p:nvSpPr>
          <p:cNvPr id="12" name="Text 10"/>
          <p:cNvSpPr/>
          <p:nvPr/>
        </p:nvSpPr>
        <p:spPr>
          <a:xfrm>
            <a:off x="4096512" y="1865376"/>
            <a:ext cx="9144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1D6A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 100.2%</a:t>
            </a:r>
            <a:endParaRPr lang="en-US" sz="800" dirty="0"/>
          </a:p>
        </p:txBody>
      </p:sp>
      <p:sp>
        <p:nvSpPr>
          <p:cNvPr id="13" name="Text 11"/>
          <p:cNvSpPr/>
          <p:nvPr/>
        </p:nvSpPr>
        <p:spPr>
          <a:xfrm>
            <a:off x="4096512" y="2414016"/>
            <a:ext cx="9144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922B2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LCL 98.7%</a:t>
            </a:r>
            <a:endParaRPr lang="en-US" sz="800" dirty="0"/>
          </a:p>
        </p:txBody>
      </p:sp>
      <p:sp>
        <p:nvSpPr>
          <p:cNvPr id="14" name="Shape 12"/>
          <p:cNvSpPr/>
          <p:nvPr/>
        </p:nvSpPr>
        <p:spPr>
          <a:xfrm>
            <a:off x="438912" y="1874520"/>
            <a:ext cx="128016" cy="128016"/>
          </a:xfrm>
          <a:prstGeom prst="ellipse">
            <a:avLst/>
          </a:prstGeom>
          <a:solidFill>
            <a:srgbClr val="2E86C1"/>
          </a:solidFill>
          <a:ln w="12700">
            <a:solidFill>
              <a:srgbClr val="1A527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Shape 13"/>
          <p:cNvSpPr/>
          <p:nvPr/>
        </p:nvSpPr>
        <p:spPr>
          <a:xfrm>
            <a:off x="502920" y="1938528"/>
            <a:ext cx="310896" cy="0"/>
          </a:xfrm>
          <a:prstGeom prst="line">
            <a:avLst/>
          </a:prstGeom>
          <a:noFill/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Shape 14"/>
          <p:cNvSpPr/>
          <p:nvPr/>
        </p:nvSpPr>
        <p:spPr>
          <a:xfrm>
            <a:off x="749808" y="1810512"/>
            <a:ext cx="128016" cy="128016"/>
          </a:xfrm>
          <a:prstGeom prst="ellipse">
            <a:avLst/>
          </a:prstGeom>
          <a:solidFill>
            <a:srgbClr val="2E86C1"/>
          </a:solidFill>
          <a:ln w="12700">
            <a:solidFill>
              <a:srgbClr val="1A527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Shape 15"/>
          <p:cNvSpPr/>
          <p:nvPr/>
        </p:nvSpPr>
        <p:spPr>
          <a:xfrm>
            <a:off x="813816" y="1874520"/>
            <a:ext cx="310896" cy="118872"/>
          </a:xfrm>
          <a:prstGeom prst="line">
            <a:avLst/>
          </a:prstGeom>
          <a:noFill/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Shape 16"/>
          <p:cNvSpPr/>
          <p:nvPr/>
        </p:nvSpPr>
        <p:spPr>
          <a:xfrm>
            <a:off x="1060704" y="1929384"/>
            <a:ext cx="128016" cy="128016"/>
          </a:xfrm>
          <a:prstGeom prst="ellipse">
            <a:avLst/>
          </a:prstGeom>
          <a:solidFill>
            <a:srgbClr val="2E86C1"/>
          </a:solidFill>
          <a:ln w="12700">
            <a:solidFill>
              <a:srgbClr val="1A527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Shape 17"/>
          <p:cNvSpPr/>
          <p:nvPr/>
        </p:nvSpPr>
        <p:spPr>
          <a:xfrm>
            <a:off x="1124712" y="1993392"/>
            <a:ext cx="310896" cy="0"/>
          </a:xfrm>
          <a:prstGeom prst="line">
            <a:avLst/>
          </a:prstGeom>
          <a:noFill/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Shape 18"/>
          <p:cNvSpPr/>
          <p:nvPr/>
        </p:nvSpPr>
        <p:spPr>
          <a:xfrm>
            <a:off x="1371600" y="1837944"/>
            <a:ext cx="128016" cy="128016"/>
          </a:xfrm>
          <a:prstGeom prst="ellipse">
            <a:avLst/>
          </a:prstGeom>
          <a:solidFill>
            <a:srgbClr val="2E86C1"/>
          </a:solidFill>
          <a:ln w="12700">
            <a:solidFill>
              <a:srgbClr val="1A527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Shape 19"/>
          <p:cNvSpPr/>
          <p:nvPr/>
        </p:nvSpPr>
        <p:spPr>
          <a:xfrm>
            <a:off x="1435608" y="1901952"/>
            <a:ext cx="310896" cy="54864"/>
          </a:xfrm>
          <a:prstGeom prst="line">
            <a:avLst/>
          </a:prstGeom>
          <a:noFill/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Shape 20"/>
          <p:cNvSpPr/>
          <p:nvPr/>
        </p:nvSpPr>
        <p:spPr>
          <a:xfrm>
            <a:off x="1682496" y="1892808"/>
            <a:ext cx="128016" cy="128016"/>
          </a:xfrm>
          <a:prstGeom prst="ellipse">
            <a:avLst/>
          </a:prstGeom>
          <a:solidFill>
            <a:srgbClr val="2E86C1"/>
          </a:solidFill>
          <a:ln w="12700">
            <a:solidFill>
              <a:srgbClr val="1A527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Shape 21"/>
          <p:cNvSpPr/>
          <p:nvPr/>
        </p:nvSpPr>
        <p:spPr>
          <a:xfrm>
            <a:off x="1746504" y="1956816"/>
            <a:ext cx="310896" cy="0"/>
          </a:xfrm>
          <a:prstGeom prst="line">
            <a:avLst/>
          </a:prstGeom>
          <a:noFill/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Shape 22"/>
          <p:cNvSpPr/>
          <p:nvPr/>
        </p:nvSpPr>
        <p:spPr>
          <a:xfrm>
            <a:off x="1993392" y="1783080"/>
            <a:ext cx="128016" cy="128016"/>
          </a:xfrm>
          <a:prstGeom prst="ellipse">
            <a:avLst/>
          </a:prstGeom>
          <a:solidFill>
            <a:srgbClr val="2E86C1"/>
          </a:solidFill>
          <a:ln w="12700">
            <a:solidFill>
              <a:srgbClr val="1A527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Shape 23"/>
          <p:cNvSpPr/>
          <p:nvPr/>
        </p:nvSpPr>
        <p:spPr>
          <a:xfrm>
            <a:off x="2057400" y="1847088"/>
            <a:ext cx="310896" cy="128016"/>
          </a:xfrm>
          <a:prstGeom prst="line">
            <a:avLst/>
          </a:prstGeom>
          <a:noFill/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Shape 24"/>
          <p:cNvSpPr/>
          <p:nvPr/>
        </p:nvSpPr>
        <p:spPr>
          <a:xfrm>
            <a:off x="2304288" y="1911096"/>
            <a:ext cx="128016" cy="128016"/>
          </a:xfrm>
          <a:prstGeom prst="ellipse">
            <a:avLst/>
          </a:prstGeom>
          <a:solidFill>
            <a:srgbClr val="2E86C1"/>
          </a:solidFill>
          <a:ln w="12700">
            <a:solidFill>
              <a:srgbClr val="1A527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Shape 25"/>
          <p:cNvSpPr/>
          <p:nvPr/>
        </p:nvSpPr>
        <p:spPr>
          <a:xfrm>
            <a:off x="2368296" y="1975104"/>
            <a:ext cx="310896" cy="0"/>
          </a:xfrm>
          <a:prstGeom prst="line">
            <a:avLst/>
          </a:prstGeom>
          <a:noFill/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Shape 26"/>
          <p:cNvSpPr/>
          <p:nvPr/>
        </p:nvSpPr>
        <p:spPr>
          <a:xfrm>
            <a:off x="2615184" y="1856232"/>
            <a:ext cx="128016" cy="128016"/>
          </a:xfrm>
          <a:prstGeom prst="ellipse">
            <a:avLst/>
          </a:prstGeom>
          <a:solidFill>
            <a:srgbClr val="2E86C1"/>
          </a:solidFill>
          <a:ln w="12700">
            <a:solidFill>
              <a:srgbClr val="1A527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Shape 27"/>
          <p:cNvSpPr/>
          <p:nvPr/>
        </p:nvSpPr>
        <p:spPr>
          <a:xfrm>
            <a:off x="2679192" y="1920240"/>
            <a:ext cx="310896" cy="0"/>
          </a:xfrm>
          <a:prstGeom prst="line">
            <a:avLst/>
          </a:prstGeom>
          <a:noFill/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Shape 28"/>
          <p:cNvSpPr/>
          <p:nvPr/>
        </p:nvSpPr>
        <p:spPr>
          <a:xfrm>
            <a:off x="2926080" y="1819656"/>
            <a:ext cx="128016" cy="128016"/>
          </a:xfrm>
          <a:prstGeom prst="ellipse">
            <a:avLst/>
          </a:prstGeom>
          <a:solidFill>
            <a:srgbClr val="2E86C1"/>
          </a:solidFill>
          <a:ln w="12700">
            <a:solidFill>
              <a:srgbClr val="1A527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Shape 29"/>
          <p:cNvSpPr/>
          <p:nvPr/>
        </p:nvSpPr>
        <p:spPr>
          <a:xfrm>
            <a:off x="2990088" y="1883664"/>
            <a:ext cx="310896" cy="118872"/>
          </a:xfrm>
          <a:prstGeom prst="line">
            <a:avLst/>
          </a:prstGeom>
          <a:noFill/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2" name="Shape 30"/>
          <p:cNvSpPr/>
          <p:nvPr/>
        </p:nvSpPr>
        <p:spPr>
          <a:xfrm>
            <a:off x="3236976" y="1938528"/>
            <a:ext cx="128016" cy="128016"/>
          </a:xfrm>
          <a:prstGeom prst="ellipse">
            <a:avLst/>
          </a:prstGeom>
          <a:solidFill>
            <a:srgbClr val="2E86C1"/>
          </a:solidFill>
          <a:ln w="12700">
            <a:solidFill>
              <a:srgbClr val="1A527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3" name="Shape 31"/>
          <p:cNvSpPr/>
          <p:nvPr/>
        </p:nvSpPr>
        <p:spPr>
          <a:xfrm>
            <a:off x="3300984" y="2002536"/>
            <a:ext cx="310896" cy="0"/>
          </a:xfrm>
          <a:prstGeom prst="line">
            <a:avLst/>
          </a:prstGeom>
          <a:noFill/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Shape 32"/>
          <p:cNvSpPr/>
          <p:nvPr/>
        </p:nvSpPr>
        <p:spPr>
          <a:xfrm>
            <a:off x="3547872" y="1837944"/>
            <a:ext cx="128016" cy="128016"/>
          </a:xfrm>
          <a:prstGeom prst="ellipse">
            <a:avLst/>
          </a:prstGeom>
          <a:solidFill>
            <a:srgbClr val="2E86C1"/>
          </a:solidFill>
          <a:ln w="12700">
            <a:solidFill>
              <a:srgbClr val="1A527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5" name="Shape 33"/>
          <p:cNvSpPr/>
          <p:nvPr/>
        </p:nvSpPr>
        <p:spPr>
          <a:xfrm>
            <a:off x="3611880" y="1901952"/>
            <a:ext cx="310896" cy="45720"/>
          </a:xfrm>
          <a:prstGeom prst="line">
            <a:avLst/>
          </a:prstGeom>
          <a:noFill/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6" name="Shape 34"/>
          <p:cNvSpPr/>
          <p:nvPr/>
        </p:nvSpPr>
        <p:spPr>
          <a:xfrm>
            <a:off x="3858768" y="1883664"/>
            <a:ext cx="128016" cy="128016"/>
          </a:xfrm>
          <a:prstGeom prst="ellipse">
            <a:avLst/>
          </a:prstGeom>
          <a:solidFill>
            <a:srgbClr val="2E86C1"/>
          </a:solidFill>
          <a:ln w="12700">
            <a:solidFill>
              <a:srgbClr val="1A527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graphicFrame>
        <p:nvGraphicFramePr>
          <p:cNvPr id="37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274320" y="3328416"/>
          <a:ext cx="2505456" cy="1219200"/>
        </p:xfrm>
        <a:graphic>
          <a:graphicData uri="http://schemas.openxmlformats.org/drawingml/2006/table">
            <a:tbl>
              <a:tblPr/>
              <a:tblGrid>
                <a:gridCol w="1463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2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Indicateur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Valeur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Moyenne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1D6A39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100.2 %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UCL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7F8C8D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101.5 %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LCL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7F8C8D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98.7 %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Hors contrôle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1D6A39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8" name="Shape 35"/>
          <p:cNvSpPr/>
          <p:nvPr/>
        </p:nvSpPr>
        <p:spPr>
          <a:xfrm>
            <a:off x="2834640" y="3328416"/>
            <a:ext cx="1463040" cy="475488"/>
          </a:xfrm>
          <a:prstGeom prst="rect">
            <a:avLst/>
          </a:prstGeom>
          <a:solidFill>
            <a:srgbClr val="D5F5E3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9" name="Text 36"/>
          <p:cNvSpPr/>
          <p:nvPr/>
        </p:nvSpPr>
        <p:spPr>
          <a:xfrm>
            <a:off x="2834640" y="3328416"/>
            <a:ext cx="146304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1D6A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Système</a:t>
            </a:r>
            <a:endParaRPr lang="en-US" sz="950" dirty="0"/>
          </a:p>
          <a:p>
            <a:pPr marL="0" indent="0" algn="ctr">
              <a:buNone/>
            </a:pPr>
            <a:r>
              <a:rPr lang="en-US" sz="950" b="1" dirty="0">
                <a:solidFill>
                  <a:srgbClr val="1D6A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maîtrisé</a:t>
            </a:r>
            <a:endParaRPr lang="en-US" sz="950" dirty="0"/>
          </a:p>
        </p:txBody>
      </p:sp>
      <p:sp>
        <p:nvSpPr>
          <p:cNvPr id="40" name="Shape 37"/>
          <p:cNvSpPr/>
          <p:nvPr/>
        </p:nvSpPr>
        <p:spPr>
          <a:xfrm>
            <a:off x="4572000" y="896112"/>
            <a:ext cx="4315968" cy="237744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  <a:effectLst>
            <a:outerShdw blurRad="38100" dist="12700" dir="8100000" algn="bl" rotWithShape="0">
              <a:srgbClr val="000000">
                <a:alpha val="7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41" name="Text 38"/>
          <p:cNvSpPr/>
          <p:nvPr/>
        </p:nvSpPr>
        <p:spPr>
          <a:xfrm>
            <a:off x="4663440" y="932688"/>
            <a:ext cx="41148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0B1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Carte Xbar-R — System Suitability (%RSD)</a:t>
            </a:r>
            <a:endParaRPr lang="en-US" sz="1100" dirty="0"/>
          </a:p>
        </p:txBody>
      </p:sp>
      <p:sp>
        <p:nvSpPr>
          <p:cNvPr id="42" name="Shape 39"/>
          <p:cNvSpPr/>
          <p:nvPr/>
        </p:nvSpPr>
        <p:spPr>
          <a:xfrm>
            <a:off x="4663440" y="1335024"/>
            <a:ext cx="4114800" cy="0"/>
          </a:xfrm>
          <a:prstGeom prst="line">
            <a:avLst/>
          </a:prstGeom>
          <a:noFill/>
          <a:ln w="12700">
            <a:solidFill>
              <a:srgbClr val="922B21"/>
            </a:solidFill>
            <a:prstDash val="dash"/>
          </a:ln>
        </p:spPr>
        <p:txBody>
          <a:bodyPr/>
          <a:lstStyle/>
          <a:p>
            <a:endParaRPr lang="fr-FR"/>
          </a:p>
        </p:txBody>
      </p:sp>
      <p:sp>
        <p:nvSpPr>
          <p:cNvPr id="43" name="Shape 40"/>
          <p:cNvSpPr/>
          <p:nvPr/>
        </p:nvSpPr>
        <p:spPr>
          <a:xfrm>
            <a:off x="4663440" y="1956816"/>
            <a:ext cx="4114800" cy="0"/>
          </a:xfrm>
          <a:prstGeom prst="line">
            <a:avLst/>
          </a:prstGeom>
          <a:noFill/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4" name="Shape 41"/>
          <p:cNvSpPr/>
          <p:nvPr/>
        </p:nvSpPr>
        <p:spPr>
          <a:xfrm>
            <a:off x="4663440" y="2578608"/>
            <a:ext cx="4114800" cy="0"/>
          </a:xfrm>
          <a:prstGeom prst="line">
            <a:avLst/>
          </a:prstGeom>
          <a:noFill/>
          <a:ln w="12700">
            <a:solidFill>
              <a:srgbClr val="AAAAAA"/>
            </a:solidFill>
            <a:prstDash val="dash"/>
          </a:ln>
        </p:spPr>
        <p:txBody>
          <a:bodyPr/>
          <a:lstStyle/>
          <a:p>
            <a:endParaRPr lang="fr-FR"/>
          </a:p>
        </p:txBody>
      </p:sp>
      <p:sp>
        <p:nvSpPr>
          <p:cNvPr id="45" name="Text 42"/>
          <p:cNvSpPr/>
          <p:nvPr/>
        </p:nvSpPr>
        <p:spPr>
          <a:xfrm>
            <a:off x="8485632" y="1261872"/>
            <a:ext cx="713232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922B2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UCL 1.80%</a:t>
            </a:r>
            <a:endParaRPr lang="en-US" sz="800" dirty="0"/>
          </a:p>
        </p:txBody>
      </p:sp>
      <p:sp>
        <p:nvSpPr>
          <p:cNvPr id="46" name="Text 43"/>
          <p:cNvSpPr/>
          <p:nvPr/>
        </p:nvSpPr>
        <p:spPr>
          <a:xfrm>
            <a:off x="8485632" y="1883664"/>
            <a:ext cx="713232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1D6A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 0.78%</a:t>
            </a:r>
            <a:endParaRPr lang="en-US" sz="800" dirty="0"/>
          </a:p>
        </p:txBody>
      </p:sp>
      <p:sp>
        <p:nvSpPr>
          <p:cNvPr id="47" name="Text 44"/>
          <p:cNvSpPr/>
          <p:nvPr/>
        </p:nvSpPr>
        <p:spPr>
          <a:xfrm>
            <a:off x="8485632" y="2505456"/>
            <a:ext cx="713232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LCL 0.00%</a:t>
            </a:r>
            <a:endParaRPr lang="en-US" sz="800" dirty="0"/>
          </a:p>
        </p:txBody>
      </p:sp>
      <p:sp>
        <p:nvSpPr>
          <p:cNvPr id="48" name="Shape 45"/>
          <p:cNvSpPr/>
          <p:nvPr/>
        </p:nvSpPr>
        <p:spPr>
          <a:xfrm>
            <a:off x="4736592" y="1892808"/>
            <a:ext cx="128016" cy="128016"/>
          </a:xfrm>
          <a:prstGeom prst="ellipse">
            <a:avLst/>
          </a:prstGeom>
          <a:solidFill>
            <a:srgbClr val="1ABC9C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9" name="Shape 46"/>
          <p:cNvSpPr/>
          <p:nvPr/>
        </p:nvSpPr>
        <p:spPr>
          <a:xfrm>
            <a:off x="4800600" y="1956816"/>
            <a:ext cx="333756" cy="0"/>
          </a:xfrm>
          <a:prstGeom prst="line">
            <a:avLst/>
          </a:prstGeom>
          <a:noFill/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0" name="Shape 47"/>
          <p:cNvSpPr/>
          <p:nvPr/>
        </p:nvSpPr>
        <p:spPr>
          <a:xfrm>
            <a:off x="5070348" y="1819656"/>
            <a:ext cx="128016" cy="128016"/>
          </a:xfrm>
          <a:prstGeom prst="ellipse">
            <a:avLst/>
          </a:prstGeom>
          <a:solidFill>
            <a:srgbClr val="1ABC9C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1" name="Shape 48"/>
          <p:cNvSpPr/>
          <p:nvPr/>
        </p:nvSpPr>
        <p:spPr>
          <a:xfrm>
            <a:off x="5134356" y="1883664"/>
            <a:ext cx="333756" cy="109728"/>
          </a:xfrm>
          <a:prstGeom prst="line">
            <a:avLst/>
          </a:prstGeom>
          <a:noFill/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2" name="Shape 49"/>
          <p:cNvSpPr/>
          <p:nvPr/>
        </p:nvSpPr>
        <p:spPr>
          <a:xfrm>
            <a:off x="5404104" y="1929384"/>
            <a:ext cx="128016" cy="128016"/>
          </a:xfrm>
          <a:prstGeom prst="ellipse">
            <a:avLst/>
          </a:prstGeom>
          <a:solidFill>
            <a:srgbClr val="1ABC9C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3" name="Shape 50"/>
          <p:cNvSpPr/>
          <p:nvPr/>
        </p:nvSpPr>
        <p:spPr>
          <a:xfrm>
            <a:off x="5468112" y="1993392"/>
            <a:ext cx="333756" cy="0"/>
          </a:xfrm>
          <a:prstGeom prst="line">
            <a:avLst/>
          </a:prstGeom>
          <a:noFill/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4" name="Shape 51"/>
          <p:cNvSpPr/>
          <p:nvPr/>
        </p:nvSpPr>
        <p:spPr>
          <a:xfrm>
            <a:off x="5737860" y="1856232"/>
            <a:ext cx="128016" cy="128016"/>
          </a:xfrm>
          <a:prstGeom prst="ellipse">
            <a:avLst/>
          </a:prstGeom>
          <a:solidFill>
            <a:srgbClr val="1ABC9C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5" name="Shape 52"/>
          <p:cNvSpPr/>
          <p:nvPr/>
        </p:nvSpPr>
        <p:spPr>
          <a:xfrm>
            <a:off x="5801868" y="1920240"/>
            <a:ext cx="333756" cy="54864"/>
          </a:xfrm>
          <a:prstGeom prst="line">
            <a:avLst/>
          </a:prstGeom>
          <a:noFill/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6" name="Shape 53"/>
          <p:cNvSpPr/>
          <p:nvPr/>
        </p:nvSpPr>
        <p:spPr>
          <a:xfrm>
            <a:off x="6071616" y="1911096"/>
            <a:ext cx="128016" cy="128016"/>
          </a:xfrm>
          <a:prstGeom prst="ellipse">
            <a:avLst/>
          </a:prstGeom>
          <a:solidFill>
            <a:srgbClr val="1ABC9C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7" name="Shape 54"/>
          <p:cNvSpPr/>
          <p:nvPr/>
        </p:nvSpPr>
        <p:spPr>
          <a:xfrm>
            <a:off x="6135624" y="1975104"/>
            <a:ext cx="333756" cy="0"/>
          </a:xfrm>
          <a:prstGeom prst="line">
            <a:avLst/>
          </a:prstGeom>
          <a:noFill/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8" name="Shape 55"/>
          <p:cNvSpPr/>
          <p:nvPr/>
        </p:nvSpPr>
        <p:spPr>
          <a:xfrm>
            <a:off x="6405372" y="1837944"/>
            <a:ext cx="128016" cy="128016"/>
          </a:xfrm>
          <a:prstGeom prst="ellipse">
            <a:avLst/>
          </a:prstGeom>
          <a:solidFill>
            <a:srgbClr val="1ABC9C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9" name="Shape 56"/>
          <p:cNvSpPr/>
          <p:nvPr/>
        </p:nvSpPr>
        <p:spPr>
          <a:xfrm>
            <a:off x="6469380" y="1901952"/>
            <a:ext cx="333756" cy="109728"/>
          </a:xfrm>
          <a:prstGeom prst="line">
            <a:avLst/>
          </a:prstGeom>
          <a:noFill/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0" name="Shape 57"/>
          <p:cNvSpPr/>
          <p:nvPr/>
        </p:nvSpPr>
        <p:spPr>
          <a:xfrm>
            <a:off x="6739128" y="1947672"/>
            <a:ext cx="128016" cy="128016"/>
          </a:xfrm>
          <a:prstGeom prst="ellipse">
            <a:avLst/>
          </a:prstGeom>
          <a:solidFill>
            <a:srgbClr val="1ABC9C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1" name="Shape 58"/>
          <p:cNvSpPr/>
          <p:nvPr/>
        </p:nvSpPr>
        <p:spPr>
          <a:xfrm>
            <a:off x="6803136" y="2011680"/>
            <a:ext cx="333756" cy="0"/>
          </a:xfrm>
          <a:prstGeom prst="line">
            <a:avLst/>
          </a:prstGeom>
          <a:noFill/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2" name="Shape 59"/>
          <p:cNvSpPr/>
          <p:nvPr/>
        </p:nvSpPr>
        <p:spPr>
          <a:xfrm>
            <a:off x="7072884" y="1874520"/>
            <a:ext cx="128016" cy="128016"/>
          </a:xfrm>
          <a:prstGeom prst="ellipse">
            <a:avLst/>
          </a:prstGeom>
          <a:solidFill>
            <a:srgbClr val="1ABC9C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3" name="Shape 60"/>
          <p:cNvSpPr/>
          <p:nvPr/>
        </p:nvSpPr>
        <p:spPr>
          <a:xfrm>
            <a:off x="7136892" y="1938528"/>
            <a:ext cx="333756" cy="18288"/>
          </a:xfrm>
          <a:prstGeom prst="line">
            <a:avLst/>
          </a:prstGeom>
          <a:noFill/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4" name="Shape 61"/>
          <p:cNvSpPr/>
          <p:nvPr/>
        </p:nvSpPr>
        <p:spPr>
          <a:xfrm>
            <a:off x="7406640" y="1892808"/>
            <a:ext cx="128016" cy="128016"/>
          </a:xfrm>
          <a:prstGeom prst="ellipse">
            <a:avLst/>
          </a:prstGeom>
          <a:solidFill>
            <a:srgbClr val="1ABC9C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5" name="Shape 62"/>
          <p:cNvSpPr/>
          <p:nvPr/>
        </p:nvSpPr>
        <p:spPr>
          <a:xfrm>
            <a:off x="7470648" y="1956816"/>
            <a:ext cx="333756" cy="0"/>
          </a:xfrm>
          <a:prstGeom prst="line">
            <a:avLst/>
          </a:prstGeom>
          <a:noFill/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6" name="Shape 63"/>
          <p:cNvSpPr/>
          <p:nvPr/>
        </p:nvSpPr>
        <p:spPr>
          <a:xfrm>
            <a:off x="7740396" y="1819656"/>
            <a:ext cx="128016" cy="128016"/>
          </a:xfrm>
          <a:prstGeom prst="ellipse">
            <a:avLst/>
          </a:prstGeom>
          <a:solidFill>
            <a:srgbClr val="1ABC9C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7" name="Shape 64"/>
          <p:cNvSpPr/>
          <p:nvPr/>
        </p:nvSpPr>
        <p:spPr>
          <a:xfrm>
            <a:off x="7804404" y="1883664"/>
            <a:ext cx="333756" cy="91440"/>
          </a:xfrm>
          <a:prstGeom prst="line">
            <a:avLst/>
          </a:prstGeom>
          <a:noFill/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8" name="Shape 65"/>
          <p:cNvSpPr/>
          <p:nvPr/>
        </p:nvSpPr>
        <p:spPr>
          <a:xfrm>
            <a:off x="8074152" y="1911096"/>
            <a:ext cx="128016" cy="128016"/>
          </a:xfrm>
          <a:prstGeom prst="ellipse">
            <a:avLst/>
          </a:prstGeom>
          <a:solidFill>
            <a:srgbClr val="1ABC9C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9" name="Shape 66"/>
          <p:cNvSpPr/>
          <p:nvPr/>
        </p:nvSpPr>
        <p:spPr>
          <a:xfrm>
            <a:off x="8138160" y="1975104"/>
            <a:ext cx="333756" cy="0"/>
          </a:xfrm>
          <a:prstGeom prst="line">
            <a:avLst/>
          </a:prstGeom>
          <a:noFill/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0" name="Shape 67"/>
          <p:cNvSpPr/>
          <p:nvPr/>
        </p:nvSpPr>
        <p:spPr>
          <a:xfrm>
            <a:off x="8407908" y="1856232"/>
            <a:ext cx="128016" cy="128016"/>
          </a:xfrm>
          <a:prstGeom prst="ellipse">
            <a:avLst/>
          </a:prstGeom>
          <a:solidFill>
            <a:srgbClr val="1ABC9C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graphicFrame>
        <p:nvGraphicFramePr>
          <p:cNvPr id="71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590288" y="3328416"/>
          <a:ext cx="3310128" cy="1219200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4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Indicateur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Valeur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RSD moyen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1D6A39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0.78 %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LCL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7F8C8D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0.00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UCL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922B2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1.80 %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Hors contr.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1D6A39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2" name="Shape 68"/>
          <p:cNvSpPr/>
          <p:nvPr/>
        </p:nvSpPr>
        <p:spPr>
          <a:xfrm>
            <a:off x="0" y="4846320"/>
            <a:ext cx="9144000" cy="292608"/>
          </a:xfrm>
          <a:prstGeom prst="rect">
            <a:avLst/>
          </a:prstGeom>
          <a:solidFill>
            <a:srgbClr val="163452"/>
          </a:solidFill>
          <a:ln w="12700">
            <a:solidFill>
              <a:srgbClr val="16345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3" name="Text 69"/>
          <p:cNvSpPr/>
          <p:nvPr/>
        </p:nvSpPr>
        <p:spPr>
          <a:xfrm>
            <a:off x="274320" y="4873752"/>
            <a:ext cx="7315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Dashboard Statistique HPLC  |  Surveillance Analytique  |  Cpk – SPC – OOT</a:t>
            </a:r>
            <a:endParaRPr lang="en-US" sz="800" dirty="0"/>
          </a:p>
        </p:txBody>
      </p:sp>
      <p:sp>
        <p:nvSpPr>
          <p:cNvPr id="74" name="Text 70"/>
          <p:cNvSpPr/>
          <p:nvPr/>
        </p:nvSpPr>
        <p:spPr>
          <a:xfrm>
            <a:off x="8503920" y="4873752"/>
            <a:ext cx="457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/ 10</a:t>
            </a:r>
            <a:endParaRPr lang="en-US" sz="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04672"/>
          </a:xfrm>
          <a:prstGeom prst="rect">
            <a:avLst/>
          </a:prstGeom>
          <a:solidFill>
            <a:srgbClr val="0B1F36"/>
          </a:solidFill>
          <a:ln w="12700">
            <a:solidFill>
              <a:srgbClr val="0B1F3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64592" cy="804672"/>
          </a:xfrm>
          <a:prstGeom prst="rect">
            <a:avLst/>
          </a:prstGeom>
          <a:solidFill>
            <a:srgbClr val="1ABC9C"/>
          </a:solidFill>
          <a:ln w="12700">
            <a:solidFill>
              <a:srgbClr val="1ABC9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292608" y="73152"/>
            <a:ext cx="850392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Surveillance des tendances OOT — Out Of Trend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292608" y="493776"/>
            <a:ext cx="85039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Détection de dérives statistiques avant dépassement des spécifications — Nelson Rules</a:t>
            </a:r>
            <a:endParaRPr lang="en-US" sz="1000" dirty="0"/>
          </a:p>
        </p:txBody>
      </p:sp>
      <p:sp>
        <p:nvSpPr>
          <p:cNvPr id="6" name="Shape 4"/>
          <p:cNvSpPr/>
          <p:nvPr/>
        </p:nvSpPr>
        <p:spPr>
          <a:xfrm>
            <a:off x="256032" y="896112"/>
            <a:ext cx="8631936" cy="438912"/>
          </a:xfrm>
          <a:prstGeom prst="rect">
            <a:avLst/>
          </a:prstGeom>
          <a:solidFill>
            <a:srgbClr val="D6EAF8"/>
          </a:solidFill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256032" y="896112"/>
            <a:ext cx="54864" cy="438912"/>
          </a:xfrm>
          <a:prstGeom prst="rect">
            <a:avLst/>
          </a:prstGeom>
          <a:solidFill>
            <a:srgbClr val="2E86C1"/>
          </a:solidFill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384048" y="932688"/>
            <a:ext cx="832104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A52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 signal OOT correspond à une dérive statistique détectée avant tout dépassement de spécification — action préventive avant l'OOS</a:t>
            </a:r>
            <a:endParaRPr lang="en-US" sz="1050" dirty="0"/>
          </a:p>
        </p:txBody>
      </p:sp>
      <p:graphicFrame>
        <p:nvGraphicFramePr>
          <p:cNvPr id="9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256032" y="1408176"/>
          <a:ext cx="8631936" cy="731520"/>
        </p:xfrm>
        <a:graphic>
          <a:graphicData uri="http://schemas.openxmlformats.org/drawingml/2006/table">
            <a:tbl>
              <a:tblPr/>
              <a:tblGrid>
                <a:gridCol w="1280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77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284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Date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Paramètre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Signal OOT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Action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12/02/2025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Résolution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F39C1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Trend — Nelson Rule 3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Investigation lancée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09/06/2025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Impureté A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D354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Drift détecté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Surveillance renforcée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" name="Text 7"/>
          <p:cNvSpPr/>
          <p:nvPr/>
        </p:nvSpPr>
        <p:spPr>
          <a:xfrm>
            <a:off x="256032" y="2395728"/>
            <a:ext cx="4114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0B1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Causes identifiées</a:t>
            </a:r>
            <a:endParaRPr lang="en-US" sz="1150" dirty="0"/>
          </a:p>
        </p:txBody>
      </p:sp>
      <p:sp>
        <p:nvSpPr>
          <p:cNvPr id="11" name="Shape 8"/>
          <p:cNvSpPr/>
          <p:nvPr/>
        </p:nvSpPr>
        <p:spPr>
          <a:xfrm>
            <a:off x="256032" y="2779776"/>
            <a:ext cx="164592" cy="164592"/>
          </a:xfrm>
          <a:prstGeom prst="ellipse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9"/>
          <p:cNvSpPr/>
          <p:nvPr/>
        </p:nvSpPr>
        <p:spPr>
          <a:xfrm>
            <a:off x="493776" y="2743200"/>
            <a:ext cx="374904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Vieillissement de la colonne chromatographique (&gt; 1 000 injections)</a:t>
            </a:r>
            <a:endParaRPr lang="en-US" sz="1000" dirty="0"/>
          </a:p>
        </p:txBody>
      </p:sp>
      <p:sp>
        <p:nvSpPr>
          <p:cNvPr id="13" name="Shape 10"/>
          <p:cNvSpPr/>
          <p:nvPr/>
        </p:nvSpPr>
        <p:spPr>
          <a:xfrm>
            <a:off x="256032" y="3200400"/>
            <a:ext cx="164592" cy="164592"/>
          </a:xfrm>
          <a:prstGeom prst="ellipse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1"/>
          <p:cNvSpPr/>
          <p:nvPr/>
        </p:nvSpPr>
        <p:spPr>
          <a:xfrm>
            <a:off x="493776" y="3163824"/>
            <a:ext cx="374904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Dérive lente du détecteur UV (énergie lampe : 68 %, seuil alerte 70 %)</a:t>
            </a:r>
            <a:endParaRPr lang="en-US" sz="1000" dirty="0"/>
          </a:p>
        </p:txBody>
      </p:sp>
      <p:sp>
        <p:nvSpPr>
          <p:cNvPr id="15" name="Shape 12"/>
          <p:cNvSpPr/>
          <p:nvPr/>
        </p:nvSpPr>
        <p:spPr>
          <a:xfrm>
            <a:off x="256032" y="3621024"/>
            <a:ext cx="164592" cy="164592"/>
          </a:xfrm>
          <a:prstGeom prst="ellipse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3"/>
          <p:cNvSpPr/>
          <p:nvPr/>
        </p:nvSpPr>
        <p:spPr>
          <a:xfrm>
            <a:off x="493776" y="3584448"/>
            <a:ext cx="374904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Variabilité des lots de phase mobile : à investiguer</a:t>
            </a:r>
            <a:endParaRPr lang="en-US" sz="1000" dirty="0"/>
          </a:p>
        </p:txBody>
      </p:sp>
      <p:graphicFrame>
        <p:nvGraphicFramePr>
          <p:cNvPr id="17" name="Chart 0"/>
          <p:cNvGraphicFramePr/>
          <p:nvPr/>
        </p:nvGraphicFramePr>
        <p:xfrm>
          <a:off x="4480560" y="2340864"/>
          <a:ext cx="4389120" cy="228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Shape 14"/>
          <p:cNvSpPr/>
          <p:nvPr/>
        </p:nvSpPr>
        <p:spPr>
          <a:xfrm>
            <a:off x="0" y="4846320"/>
            <a:ext cx="9144000" cy="292608"/>
          </a:xfrm>
          <a:prstGeom prst="rect">
            <a:avLst/>
          </a:prstGeom>
          <a:solidFill>
            <a:srgbClr val="163452"/>
          </a:solidFill>
          <a:ln w="12700">
            <a:solidFill>
              <a:srgbClr val="16345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5"/>
          <p:cNvSpPr/>
          <p:nvPr/>
        </p:nvSpPr>
        <p:spPr>
          <a:xfrm>
            <a:off x="274320" y="4873752"/>
            <a:ext cx="7315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Dashboard Statistique HPLC  |  Surveillance Analytique  |  Cpk – SPC – OOT</a:t>
            </a:r>
            <a:endParaRPr lang="en-US" sz="800" dirty="0"/>
          </a:p>
        </p:txBody>
      </p:sp>
      <p:sp>
        <p:nvSpPr>
          <p:cNvPr id="20" name="Text 16"/>
          <p:cNvSpPr/>
          <p:nvPr/>
        </p:nvSpPr>
        <p:spPr>
          <a:xfrm>
            <a:off x="8503920" y="4873752"/>
            <a:ext cx="457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/ 10</a:t>
            </a:r>
            <a:endParaRPr lang="en-US" sz="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4F6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04672"/>
          </a:xfrm>
          <a:prstGeom prst="rect">
            <a:avLst/>
          </a:prstGeom>
          <a:solidFill>
            <a:srgbClr val="0B1F36"/>
          </a:solidFill>
          <a:ln w="12700">
            <a:solidFill>
              <a:srgbClr val="0B1F3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64592" cy="804672"/>
          </a:xfrm>
          <a:prstGeom prst="rect">
            <a:avLst/>
          </a:prstGeom>
          <a:solidFill>
            <a:srgbClr val="1ABC9C"/>
          </a:solidFill>
          <a:ln w="12700">
            <a:solidFill>
              <a:srgbClr val="1ABC9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292608" y="73152"/>
            <a:ext cx="850392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Performance instrumentale &amp; analystes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292608" y="493776"/>
            <a:ext cx="85039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Identification des sources de variabilité — HPLC-01 / 02 / 03  et  Analystes A / B / C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256032" y="896112"/>
            <a:ext cx="4114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0B1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Indicateurs instrumentaux</a:t>
            </a:r>
            <a:endParaRPr lang="en-US" sz="1200" dirty="0"/>
          </a:p>
        </p:txBody>
      </p:sp>
      <p:graphicFrame>
        <p:nvGraphicFramePr>
          <p:cNvPr id="7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256032" y="1225296"/>
          <a:ext cx="4151376" cy="975360"/>
        </p:xfrm>
        <a:graphic>
          <a:graphicData uri="http://schemas.openxmlformats.org/drawingml/2006/table">
            <a:tbl>
              <a:tblPr/>
              <a:tblGrid>
                <a:gridCol w="1463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6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Instrument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Cpk Assay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Statut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HPLC-01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1D6A39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1.62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1D6A39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Conforme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HPLC-02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2E86C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1.48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2E86C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Conforme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HPLC-03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D354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1.29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D354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 surveiller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Shape 5"/>
          <p:cNvSpPr/>
          <p:nvPr/>
        </p:nvSpPr>
        <p:spPr>
          <a:xfrm>
            <a:off x="256032" y="2395728"/>
            <a:ext cx="4151376" cy="512064"/>
          </a:xfrm>
          <a:prstGeom prst="rect">
            <a:avLst/>
          </a:prstGeom>
          <a:solidFill>
            <a:srgbClr val="FDEBD0"/>
          </a:solidFill>
          <a:ln w="12700">
            <a:solidFill>
              <a:srgbClr val="D3540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Shape 6"/>
          <p:cNvSpPr/>
          <p:nvPr/>
        </p:nvSpPr>
        <p:spPr>
          <a:xfrm>
            <a:off x="256032" y="2395728"/>
            <a:ext cx="54864" cy="512064"/>
          </a:xfrm>
          <a:prstGeom prst="rect">
            <a:avLst/>
          </a:prstGeom>
          <a:solidFill>
            <a:srgbClr val="D35400"/>
          </a:solidFill>
          <a:ln w="12700">
            <a:solidFill>
              <a:srgbClr val="D3540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7"/>
          <p:cNvSpPr/>
          <p:nvPr/>
        </p:nvSpPr>
        <p:spPr>
          <a:xfrm>
            <a:off x="384048" y="2432304"/>
            <a:ext cx="393192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D354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HPLC-03 : Cpk &lt; 1.33 → recalibration + maintenance préventive recommandées (Métrologie, délai : 2 semaines)</a:t>
            </a:r>
            <a:endParaRPr lang="en-US" sz="950" dirty="0"/>
          </a:p>
        </p:txBody>
      </p:sp>
      <p:sp>
        <p:nvSpPr>
          <p:cNvPr id="11" name="Text 8"/>
          <p:cNvSpPr/>
          <p:nvPr/>
        </p:nvSpPr>
        <p:spPr>
          <a:xfrm>
            <a:off x="4754880" y="896112"/>
            <a:ext cx="4114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0B1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Indicateurs analystes</a:t>
            </a:r>
            <a:endParaRPr lang="en-US" sz="1200" dirty="0"/>
          </a:p>
        </p:txBody>
      </p:sp>
      <p:graphicFrame>
        <p:nvGraphicFramePr>
          <p:cNvPr id="13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754880" y="1225296"/>
          <a:ext cx="4151376" cy="975360"/>
        </p:xfrm>
        <a:graphic>
          <a:graphicData uri="http://schemas.openxmlformats.org/drawingml/2006/table">
            <a:tbl>
              <a:tblPr/>
              <a:tblGrid>
                <a:gridCol w="1463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10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Analyste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Cpk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Biais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Analyste A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1D6A39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1.55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1D6A39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Neutre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Analyste B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2E86C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1.48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2E86C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Neutre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Analyste C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39C1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1.32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F39C1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Légère dérive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2" name="Shape 9"/>
          <p:cNvSpPr/>
          <p:nvPr/>
        </p:nvSpPr>
        <p:spPr>
          <a:xfrm>
            <a:off x="4754880" y="2395728"/>
            <a:ext cx="4151376" cy="512064"/>
          </a:xfrm>
          <a:prstGeom prst="rect">
            <a:avLst/>
          </a:prstGeom>
          <a:solidFill>
            <a:srgbClr val="D5F5E3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Shape 10"/>
          <p:cNvSpPr/>
          <p:nvPr/>
        </p:nvSpPr>
        <p:spPr>
          <a:xfrm>
            <a:off x="4754880" y="2395728"/>
            <a:ext cx="54864" cy="512064"/>
          </a:xfrm>
          <a:prstGeom prst="rect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1"/>
          <p:cNvSpPr/>
          <p:nvPr/>
        </p:nvSpPr>
        <p:spPr>
          <a:xfrm>
            <a:off x="4882896" y="2432304"/>
            <a:ext cx="393192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1D6A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Aucune dérive majeure liée à l'analyste — Analyste C : légère dérive à surveiller lors de la prochaine session de formation</a:t>
            </a:r>
            <a:endParaRPr lang="en-US" sz="950" dirty="0"/>
          </a:p>
        </p:txBody>
      </p:sp>
      <p:sp>
        <p:nvSpPr>
          <p:cNvPr id="16" name="Text 12"/>
          <p:cNvSpPr/>
          <p:nvPr/>
        </p:nvSpPr>
        <p:spPr>
          <a:xfrm>
            <a:off x="256032" y="3072384"/>
            <a:ext cx="8631936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0B1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Indicateurs de performance qualité (12 mois)</a:t>
            </a:r>
            <a:endParaRPr lang="en-US" sz="1200" dirty="0"/>
          </a:p>
        </p:txBody>
      </p:sp>
      <p:sp>
        <p:nvSpPr>
          <p:cNvPr id="17" name="Shape 13"/>
          <p:cNvSpPr/>
          <p:nvPr/>
        </p:nvSpPr>
        <p:spPr>
          <a:xfrm>
            <a:off x="256032" y="3401568"/>
            <a:ext cx="2048256" cy="91440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8E8"/>
            </a:solidFill>
            <a:prstDash val="solid"/>
          </a:ln>
          <a:effectLst>
            <a:outerShdw blurRad="508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8" name="Shape 14"/>
          <p:cNvSpPr/>
          <p:nvPr/>
        </p:nvSpPr>
        <p:spPr>
          <a:xfrm>
            <a:off x="256032" y="3401568"/>
            <a:ext cx="54864" cy="914400"/>
          </a:xfrm>
          <a:prstGeom prst="rect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5"/>
          <p:cNvSpPr/>
          <p:nvPr/>
        </p:nvSpPr>
        <p:spPr>
          <a:xfrm>
            <a:off x="365760" y="3493008"/>
            <a:ext cx="1883664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7F8C8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OOS (12 mois)</a:t>
            </a:r>
            <a:endParaRPr lang="en-US" sz="900" dirty="0"/>
          </a:p>
        </p:txBody>
      </p:sp>
      <p:sp>
        <p:nvSpPr>
          <p:cNvPr id="20" name="Text 16"/>
          <p:cNvSpPr/>
          <p:nvPr/>
        </p:nvSpPr>
        <p:spPr>
          <a:xfrm>
            <a:off x="365760" y="3712464"/>
            <a:ext cx="1883664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27AE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</a:t>
            </a:r>
            <a:endParaRPr lang="en-US" sz="2200" dirty="0"/>
          </a:p>
        </p:txBody>
      </p:sp>
      <p:sp>
        <p:nvSpPr>
          <p:cNvPr id="21" name="Shape 17"/>
          <p:cNvSpPr/>
          <p:nvPr/>
        </p:nvSpPr>
        <p:spPr>
          <a:xfrm>
            <a:off x="2432304" y="3401568"/>
            <a:ext cx="2048256" cy="91440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8E8"/>
            </a:solidFill>
            <a:prstDash val="solid"/>
          </a:ln>
          <a:effectLst>
            <a:outerShdw blurRad="508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2" name="Shape 18"/>
          <p:cNvSpPr/>
          <p:nvPr/>
        </p:nvSpPr>
        <p:spPr>
          <a:xfrm>
            <a:off x="2432304" y="3401568"/>
            <a:ext cx="54864" cy="914400"/>
          </a:xfrm>
          <a:prstGeom prst="rect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19"/>
          <p:cNvSpPr/>
          <p:nvPr/>
        </p:nvSpPr>
        <p:spPr>
          <a:xfrm>
            <a:off x="2542032" y="3493008"/>
            <a:ext cx="1883664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7F8C8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OOT détectés</a:t>
            </a:r>
            <a:endParaRPr lang="en-US" sz="900" dirty="0"/>
          </a:p>
        </p:txBody>
      </p:sp>
      <p:sp>
        <p:nvSpPr>
          <p:cNvPr id="24" name="Text 20"/>
          <p:cNvSpPr/>
          <p:nvPr/>
        </p:nvSpPr>
        <p:spPr>
          <a:xfrm>
            <a:off x="2542032" y="3712464"/>
            <a:ext cx="1883664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27AE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2200" dirty="0"/>
          </a:p>
        </p:txBody>
      </p:sp>
      <p:sp>
        <p:nvSpPr>
          <p:cNvPr id="25" name="Shape 21"/>
          <p:cNvSpPr/>
          <p:nvPr/>
        </p:nvSpPr>
        <p:spPr>
          <a:xfrm>
            <a:off x="4608576" y="3401568"/>
            <a:ext cx="2048256" cy="91440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8E8"/>
            </a:solidFill>
            <a:prstDash val="solid"/>
          </a:ln>
          <a:effectLst>
            <a:outerShdw blurRad="508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6" name="Shape 22"/>
          <p:cNvSpPr/>
          <p:nvPr/>
        </p:nvSpPr>
        <p:spPr>
          <a:xfrm>
            <a:off x="4608576" y="3401568"/>
            <a:ext cx="54864" cy="914400"/>
          </a:xfrm>
          <a:prstGeom prst="rect">
            <a:avLst/>
          </a:prstGeom>
          <a:solidFill>
            <a:srgbClr val="2E86C1"/>
          </a:solidFill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3"/>
          <p:cNvSpPr/>
          <p:nvPr/>
        </p:nvSpPr>
        <p:spPr>
          <a:xfrm>
            <a:off x="4718304" y="3493008"/>
            <a:ext cx="1883664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7F8C8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Investigations</a:t>
            </a:r>
            <a:endParaRPr lang="en-US" sz="900" dirty="0"/>
          </a:p>
        </p:txBody>
      </p:sp>
      <p:sp>
        <p:nvSpPr>
          <p:cNvPr id="28" name="Text 24"/>
          <p:cNvSpPr/>
          <p:nvPr/>
        </p:nvSpPr>
        <p:spPr>
          <a:xfrm>
            <a:off x="4718304" y="3712464"/>
            <a:ext cx="1883664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2E86C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2200" dirty="0"/>
          </a:p>
        </p:txBody>
      </p:sp>
      <p:sp>
        <p:nvSpPr>
          <p:cNvPr id="29" name="Shape 25"/>
          <p:cNvSpPr/>
          <p:nvPr/>
        </p:nvSpPr>
        <p:spPr>
          <a:xfrm>
            <a:off x="6784848" y="3401568"/>
            <a:ext cx="2048256" cy="91440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8E8"/>
            </a:solidFill>
            <a:prstDash val="solid"/>
          </a:ln>
          <a:effectLst>
            <a:outerShdw blurRad="508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0" name="Shape 26"/>
          <p:cNvSpPr/>
          <p:nvPr/>
        </p:nvSpPr>
        <p:spPr>
          <a:xfrm>
            <a:off x="6784848" y="3401568"/>
            <a:ext cx="54864" cy="914400"/>
          </a:xfrm>
          <a:prstGeom prst="rect">
            <a:avLst/>
          </a:prstGeom>
          <a:solidFill>
            <a:srgbClr val="2E86C1"/>
          </a:solidFill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Text 27"/>
          <p:cNvSpPr/>
          <p:nvPr/>
        </p:nvSpPr>
        <p:spPr>
          <a:xfrm>
            <a:off x="6894576" y="3493008"/>
            <a:ext cx="1883664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7F8C8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Re-tests</a:t>
            </a:r>
            <a:endParaRPr lang="en-US" sz="900" dirty="0"/>
          </a:p>
        </p:txBody>
      </p:sp>
      <p:sp>
        <p:nvSpPr>
          <p:cNvPr id="32" name="Text 28"/>
          <p:cNvSpPr/>
          <p:nvPr/>
        </p:nvSpPr>
        <p:spPr>
          <a:xfrm>
            <a:off x="6894576" y="3712464"/>
            <a:ext cx="1883664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2E86C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2200" dirty="0"/>
          </a:p>
        </p:txBody>
      </p:sp>
      <p:sp>
        <p:nvSpPr>
          <p:cNvPr id="33" name="Shape 29"/>
          <p:cNvSpPr/>
          <p:nvPr/>
        </p:nvSpPr>
        <p:spPr>
          <a:xfrm>
            <a:off x="0" y="4846320"/>
            <a:ext cx="9144000" cy="292608"/>
          </a:xfrm>
          <a:prstGeom prst="rect">
            <a:avLst/>
          </a:prstGeom>
          <a:solidFill>
            <a:srgbClr val="163452"/>
          </a:solidFill>
          <a:ln w="12700">
            <a:solidFill>
              <a:srgbClr val="16345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Text 30"/>
          <p:cNvSpPr/>
          <p:nvPr/>
        </p:nvSpPr>
        <p:spPr>
          <a:xfrm>
            <a:off x="274320" y="4873752"/>
            <a:ext cx="7315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Dashboard Statistique HPLC  |  Surveillance Analytique  |  Cpk – SPC – OOT</a:t>
            </a:r>
            <a:endParaRPr lang="en-US" sz="800" dirty="0"/>
          </a:p>
        </p:txBody>
      </p:sp>
      <p:sp>
        <p:nvSpPr>
          <p:cNvPr id="35" name="Text 31"/>
          <p:cNvSpPr/>
          <p:nvPr/>
        </p:nvSpPr>
        <p:spPr>
          <a:xfrm>
            <a:off x="8503920" y="4873752"/>
            <a:ext cx="457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 / 10</a:t>
            </a:r>
            <a:endParaRPr lang="en-US" sz="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04672"/>
          </a:xfrm>
          <a:prstGeom prst="rect">
            <a:avLst/>
          </a:prstGeom>
          <a:solidFill>
            <a:srgbClr val="0B1F36"/>
          </a:solidFill>
          <a:ln w="12700">
            <a:solidFill>
              <a:srgbClr val="0B1F3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64592" cy="804672"/>
          </a:xfrm>
          <a:prstGeom prst="rect">
            <a:avLst/>
          </a:prstGeom>
          <a:solidFill>
            <a:srgbClr val="1ABC9C"/>
          </a:solidFill>
          <a:ln w="12700">
            <a:solidFill>
              <a:srgbClr val="1ABC9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292608" y="73152"/>
            <a:ext cx="850392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Analyse prédictive — Régression et projection Cpk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292608" y="493776"/>
            <a:ext cx="85039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Modélisation statistique de l'évolution des indices — Minitab : Stat &gt; Regression &gt; Fitted Line Plot</a:t>
            </a:r>
            <a:endParaRPr lang="en-US" sz="1000" dirty="0"/>
          </a:p>
        </p:txBody>
      </p:sp>
      <p:sp>
        <p:nvSpPr>
          <p:cNvPr id="6" name="Shape 4"/>
          <p:cNvSpPr/>
          <p:nvPr/>
        </p:nvSpPr>
        <p:spPr>
          <a:xfrm>
            <a:off x="256032" y="896112"/>
            <a:ext cx="4206240" cy="246888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  <a:effectLst>
            <a:outerShdw blurRad="50800" dist="25400" dir="8100000" algn="bl" rotWithShape="0">
              <a:srgbClr val="000000">
                <a:alpha val="7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347472" y="932688"/>
            <a:ext cx="40233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0B1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Résultats régression — Résolution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274320" y="1261872"/>
            <a:ext cx="4133088" cy="310896"/>
          </a:xfrm>
          <a:prstGeom prst="rect">
            <a:avLst/>
          </a:prstGeom>
          <a:solidFill>
            <a:srgbClr val="F4F6F7"/>
          </a:solidFill>
          <a:ln w="12700">
            <a:solidFill>
              <a:srgbClr val="EEEE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365760" y="1280160"/>
            <a:ext cx="21945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Valeur initiale (T1)</a:t>
            </a:r>
            <a:endParaRPr lang="en-US" sz="950" dirty="0"/>
          </a:p>
        </p:txBody>
      </p:sp>
      <p:sp>
        <p:nvSpPr>
          <p:cNvPr id="10" name="Text 8"/>
          <p:cNvSpPr/>
          <p:nvPr/>
        </p:nvSpPr>
        <p:spPr>
          <a:xfrm>
            <a:off x="2615184" y="1280160"/>
            <a:ext cx="166420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1A52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Cpk = 1.55</a:t>
            </a:r>
            <a:endParaRPr lang="en-US" sz="950" dirty="0"/>
          </a:p>
        </p:txBody>
      </p:sp>
      <p:sp>
        <p:nvSpPr>
          <p:cNvPr id="11" name="Shape 9"/>
          <p:cNvSpPr/>
          <p:nvPr/>
        </p:nvSpPr>
        <p:spPr>
          <a:xfrm>
            <a:off x="274320" y="1591056"/>
            <a:ext cx="4133088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EEEE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365760" y="1609344"/>
            <a:ext cx="21945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Valeur actuelle (T8)</a:t>
            </a:r>
            <a:endParaRPr lang="en-US" sz="950" dirty="0"/>
          </a:p>
        </p:txBody>
      </p:sp>
      <p:sp>
        <p:nvSpPr>
          <p:cNvPr id="13" name="Text 11"/>
          <p:cNvSpPr/>
          <p:nvPr/>
        </p:nvSpPr>
        <p:spPr>
          <a:xfrm>
            <a:off x="2615184" y="1609344"/>
            <a:ext cx="166420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1A52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Cpk = 1.29</a:t>
            </a:r>
            <a:endParaRPr lang="en-US" sz="950" dirty="0"/>
          </a:p>
        </p:txBody>
      </p:sp>
      <p:sp>
        <p:nvSpPr>
          <p:cNvPr id="14" name="Shape 12"/>
          <p:cNvSpPr/>
          <p:nvPr/>
        </p:nvSpPr>
        <p:spPr>
          <a:xfrm>
            <a:off x="274320" y="1920240"/>
            <a:ext cx="4133088" cy="310896"/>
          </a:xfrm>
          <a:prstGeom prst="rect">
            <a:avLst/>
          </a:prstGeom>
          <a:solidFill>
            <a:srgbClr val="F4F6F7"/>
          </a:solidFill>
          <a:ln w="12700">
            <a:solidFill>
              <a:srgbClr val="EEEE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365760" y="1938528"/>
            <a:ext cx="21945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Pente de régression</a:t>
            </a:r>
            <a:endParaRPr lang="en-US" sz="950" dirty="0"/>
          </a:p>
        </p:txBody>
      </p:sp>
      <p:sp>
        <p:nvSpPr>
          <p:cNvPr id="16" name="Text 14"/>
          <p:cNvSpPr/>
          <p:nvPr/>
        </p:nvSpPr>
        <p:spPr>
          <a:xfrm>
            <a:off x="2615184" y="1938528"/>
            <a:ext cx="166420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1A52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−0.015 Cpk / mois</a:t>
            </a:r>
            <a:endParaRPr lang="en-US" sz="950" dirty="0"/>
          </a:p>
        </p:txBody>
      </p:sp>
      <p:sp>
        <p:nvSpPr>
          <p:cNvPr id="17" name="Shape 15"/>
          <p:cNvSpPr/>
          <p:nvPr/>
        </p:nvSpPr>
        <p:spPr>
          <a:xfrm>
            <a:off x="274320" y="2249424"/>
            <a:ext cx="4133088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EEEE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365760" y="2267712"/>
            <a:ext cx="21945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R² ajusté</a:t>
            </a:r>
            <a:endParaRPr lang="en-US" sz="950" dirty="0"/>
          </a:p>
        </p:txBody>
      </p:sp>
      <p:sp>
        <p:nvSpPr>
          <p:cNvPr id="19" name="Text 17"/>
          <p:cNvSpPr/>
          <p:nvPr/>
        </p:nvSpPr>
        <p:spPr>
          <a:xfrm>
            <a:off x="2615184" y="2267712"/>
            <a:ext cx="166420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1A52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0.94  (excellent)</a:t>
            </a:r>
            <a:endParaRPr lang="en-US" sz="950" dirty="0"/>
          </a:p>
        </p:txBody>
      </p:sp>
      <p:sp>
        <p:nvSpPr>
          <p:cNvPr id="20" name="Shape 18"/>
          <p:cNvSpPr/>
          <p:nvPr/>
        </p:nvSpPr>
        <p:spPr>
          <a:xfrm>
            <a:off x="274320" y="2578608"/>
            <a:ext cx="4133088" cy="310896"/>
          </a:xfrm>
          <a:prstGeom prst="rect">
            <a:avLst/>
          </a:prstGeom>
          <a:solidFill>
            <a:srgbClr val="F4F6F7"/>
          </a:solidFill>
          <a:ln w="12700">
            <a:solidFill>
              <a:srgbClr val="EEEE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365760" y="2596896"/>
            <a:ext cx="21945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Projection T+12 mois</a:t>
            </a:r>
            <a:endParaRPr lang="en-US" sz="950" dirty="0"/>
          </a:p>
        </p:txBody>
      </p:sp>
      <p:sp>
        <p:nvSpPr>
          <p:cNvPr id="22" name="Text 20"/>
          <p:cNvSpPr/>
          <p:nvPr/>
        </p:nvSpPr>
        <p:spPr>
          <a:xfrm>
            <a:off x="2615184" y="2596896"/>
            <a:ext cx="166420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D354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Cpk ≈ 1.11  ⚠</a:t>
            </a:r>
            <a:endParaRPr lang="en-US" sz="950" dirty="0"/>
          </a:p>
        </p:txBody>
      </p:sp>
      <p:sp>
        <p:nvSpPr>
          <p:cNvPr id="23" name="Shape 21"/>
          <p:cNvSpPr/>
          <p:nvPr/>
        </p:nvSpPr>
        <p:spPr>
          <a:xfrm>
            <a:off x="274320" y="2907792"/>
            <a:ext cx="4133088" cy="310896"/>
          </a:xfrm>
          <a:prstGeom prst="rect">
            <a:avLst/>
          </a:prstGeom>
          <a:solidFill>
            <a:srgbClr val="FFFFFF"/>
          </a:solidFill>
          <a:ln w="12700">
            <a:solidFill>
              <a:srgbClr val="EEEE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Text 22"/>
          <p:cNvSpPr/>
          <p:nvPr/>
        </p:nvSpPr>
        <p:spPr>
          <a:xfrm>
            <a:off x="365760" y="2926080"/>
            <a:ext cx="21945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Franchissement 1.33</a:t>
            </a:r>
            <a:endParaRPr lang="en-US" sz="950" dirty="0"/>
          </a:p>
        </p:txBody>
      </p:sp>
      <p:sp>
        <p:nvSpPr>
          <p:cNvPr id="25" name="Text 23"/>
          <p:cNvSpPr/>
          <p:nvPr/>
        </p:nvSpPr>
        <p:spPr>
          <a:xfrm>
            <a:off x="2615184" y="2926080"/>
            <a:ext cx="166420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1A52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~8 mois</a:t>
            </a:r>
            <a:endParaRPr lang="en-US" sz="950" dirty="0"/>
          </a:p>
        </p:txBody>
      </p:sp>
      <p:sp>
        <p:nvSpPr>
          <p:cNvPr id="26" name="Shape 24"/>
          <p:cNvSpPr/>
          <p:nvPr/>
        </p:nvSpPr>
        <p:spPr>
          <a:xfrm>
            <a:off x="274320" y="3236976"/>
            <a:ext cx="4133088" cy="310896"/>
          </a:xfrm>
          <a:prstGeom prst="rect">
            <a:avLst/>
          </a:prstGeom>
          <a:solidFill>
            <a:srgbClr val="F4F6F7"/>
          </a:solidFill>
          <a:ln w="12700">
            <a:solidFill>
              <a:srgbClr val="EEEE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5"/>
          <p:cNvSpPr/>
          <p:nvPr/>
        </p:nvSpPr>
        <p:spPr>
          <a:xfrm>
            <a:off x="365760" y="3255264"/>
            <a:ext cx="21945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Franchissement 1.00</a:t>
            </a:r>
            <a:endParaRPr lang="en-US" sz="950" dirty="0"/>
          </a:p>
        </p:txBody>
      </p:sp>
      <p:sp>
        <p:nvSpPr>
          <p:cNvPr id="28" name="Text 26"/>
          <p:cNvSpPr/>
          <p:nvPr/>
        </p:nvSpPr>
        <p:spPr>
          <a:xfrm>
            <a:off x="2615184" y="3255264"/>
            <a:ext cx="166420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1A52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~29 mois</a:t>
            </a:r>
            <a:endParaRPr lang="en-US" sz="950" dirty="0"/>
          </a:p>
        </p:txBody>
      </p:sp>
      <p:graphicFrame>
        <p:nvGraphicFramePr>
          <p:cNvPr id="29" name="Chart 0"/>
          <p:cNvGraphicFramePr/>
          <p:nvPr/>
        </p:nvGraphicFramePr>
        <p:xfrm>
          <a:off x="4572000" y="859536"/>
          <a:ext cx="4389120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" name="Shape 27"/>
          <p:cNvSpPr/>
          <p:nvPr/>
        </p:nvSpPr>
        <p:spPr>
          <a:xfrm>
            <a:off x="256032" y="3456432"/>
            <a:ext cx="8631936" cy="548640"/>
          </a:xfrm>
          <a:prstGeom prst="rect">
            <a:avLst/>
          </a:prstGeom>
          <a:solidFill>
            <a:srgbClr val="FDEBD0"/>
          </a:solidFill>
          <a:ln w="12700">
            <a:solidFill>
              <a:srgbClr val="D3540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Shape 28"/>
          <p:cNvSpPr/>
          <p:nvPr/>
        </p:nvSpPr>
        <p:spPr>
          <a:xfrm>
            <a:off x="256032" y="3456432"/>
            <a:ext cx="54864" cy="548640"/>
          </a:xfrm>
          <a:prstGeom prst="rect">
            <a:avLst/>
          </a:prstGeom>
          <a:solidFill>
            <a:srgbClr val="D35400"/>
          </a:solidFill>
          <a:ln w="12700">
            <a:solidFill>
              <a:srgbClr val="D3540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pic>
        <p:nvPicPr>
          <p:cNvPr id="32" name="Image 0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760" y="3584448"/>
            <a:ext cx="256032" cy="256032"/>
          </a:xfrm>
          <a:prstGeom prst="rect">
            <a:avLst/>
          </a:prstGeom>
        </p:spPr>
      </p:pic>
      <p:sp>
        <p:nvSpPr>
          <p:cNvPr id="33" name="Text 29"/>
          <p:cNvSpPr/>
          <p:nvPr/>
        </p:nvSpPr>
        <p:spPr>
          <a:xfrm>
            <a:off x="694944" y="3511296"/>
            <a:ext cx="804672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D354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ALERTE PRÉDICTIVE : Sans action corrective, Cpk Résolution passera sous 1.33 dans ~8 mois. Remplacement colonne requis immédiatement.</a:t>
            </a:r>
            <a:endParaRPr lang="en-US" sz="1100" dirty="0"/>
          </a:p>
        </p:txBody>
      </p:sp>
      <p:sp>
        <p:nvSpPr>
          <p:cNvPr id="34" name="Shape 30"/>
          <p:cNvSpPr/>
          <p:nvPr/>
        </p:nvSpPr>
        <p:spPr>
          <a:xfrm>
            <a:off x="0" y="4846320"/>
            <a:ext cx="9144000" cy="292608"/>
          </a:xfrm>
          <a:prstGeom prst="rect">
            <a:avLst/>
          </a:prstGeom>
          <a:solidFill>
            <a:srgbClr val="163452"/>
          </a:solidFill>
          <a:ln w="12700">
            <a:solidFill>
              <a:srgbClr val="16345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5" name="Text 31"/>
          <p:cNvSpPr/>
          <p:nvPr/>
        </p:nvSpPr>
        <p:spPr>
          <a:xfrm>
            <a:off x="274320" y="4873752"/>
            <a:ext cx="7315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Dashboard Statistique HPLC  |  Surveillance Analytique  |  Cpk – SPC – OOT</a:t>
            </a:r>
            <a:endParaRPr lang="en-US" sz="800" dirty="0"/>
          </a:p>
        </p:txBody>
      </p:sp>
      <p:sp>
        <p:nvSpPr>
          <p:cNvPr id="36" name="Text 32"/>
          <p:cNvSpPr/>
          <p:nvPr/>
        </p:nvSpPr>
        <p:spPr>
          <a:xfrm>
            <a:off x="8503920" y="4873752"/>
            <a:ext cx="457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 / 10</a:t>
            </a:r>
            <a:endParaRPr lang="en-US" sz="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4F6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04672"/>
          </a:xfrm>
          <a:prstGeom prst="rect">
            <a:avLst/>
          </a:prstGeom>
          <a:solidFill>
            <a:srgbClr val="0B1F36"/>
          </a:solidFill>
          <a:ln w="12700">
            <a:solidFill>
              <a:srgbClr val="0B1F3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64592" cy="804672"/>
          </a:xfrm>
          <a:prstGeom prst="rect">
            <a:avLst/>
          </a:prstGeom>
          <a:solidFill>
            <a:srgbClr val="1ABC9C"/>
          </a:solidFill>
          <a:ln w="12700">
            <a:solidFill>
              <a:srgbClr val="1ABC9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292608" y="73152"/>
            <a:ext cx="850392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Plan d'actions correctives et préventives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292608" y="493776"/>
            <a:ext cx="85039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Actions issues des analyses Cpk, SPC et OOT — Suivi responsabilités et délais</a:t>
            </a:r>
            <a:endParaRPr lang="en-US" sz="1000" dirty="0"/>
          </a:p>
        </p:txBody>
      </p:sp>
      <p:graphicFrame>
        <p:nvGraphicFramePr>
          <p:cNvPr id="9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256032" y="896112"/>
          <a:ext cx="8631936" cy="1950720"/>
        </p:xfrm>
        <a:graphic>
          <a:graphicData uri="http://schemas.openxmlformats.org/drawingml/2006/table">
            <a:tbl>
              <a:tblPr/>
              <a:tblGrid>
                <a:gridCol w="411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3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3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91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Action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Responsable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Délai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Statut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Remplacement colonne chromatographique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QC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7F8C8D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Immédiat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D354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En cours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B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Maintenance préventive HPLC-03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Métrologie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7F8C8D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 semaines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2E86C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Planifié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A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Remplacement lampe UV (énergie 68 %)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QC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7F8C8D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Semaine 45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2E86C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Planifié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A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Surveillance SPC mensuelle (Cpk Résolution)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QA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7F8C8D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Continu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27AE6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Actif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F5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Supervision formation Analyste C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QC Manager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7F8C8D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 mois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2E86C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Planifié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A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Re-validation partielle si Cpk &lt; 1.33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QA + QC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7F8C8D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Si déclenché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39C1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Conditionnel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9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Revue capabilité trimestrielle T1 2026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QA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7F8C8D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Janvier 2026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2E86C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Planifié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A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Shape 4"/>
          <p:cNvSpPr/>
          <p:nvPr/>
        </p:nvSpPr>
        <p:spPr>
          <a:xfrm>
            <a:off x="0" y="4846320"/>
            <a:ext cx="9144000" cy="292608"/>
          </a:xfrm>
          <a:prstGeom prst="rect">
            <a:avLst/>
          </a:prstGeom>
          <a:solidFill>
            <a:srgbClr val="163452"/>
          </a:solidFill>
          <a:ln w="12700">
            <a:solidFill>
              <a:srgbClr val="16345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5"/>
          <p:cNvSpPr/>
          <p:nvPr/>
        </p:nvSpPr>
        <p:spPr>
          <a:xfrm>
            <a:off x="274320" y="4873752"/>
            <a:ext cx="7315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Dashboard Statistique HPLC  |  Surveillance Analytique  |  Cpk – SPC – OOT</a:t>
            </a:r>
            <a:endParaRPr lang="en-US" sz="800" dirty="0"/>
          </a:p>
        </p:txBody>
      </p:sp>
      <p:sp>
        <p:nvSpPr>
          <p:cNvPr id="6" name="Text 6"/>
          <p:cNvSpPr/>
          <p:nvPr/>
        </p:nvSpPr>
        <p:spPr>
          <a:xfrm>
            <a:off x="8503920" y="4873752"/>
            <a:ext cx="457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 / 10</a:t>
            </a:r>
            <a:endParaRPr lang="en-US" sz="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04672"/>
          </a:xfrm>
          <a:prstGeom prst="rect">
            <a:avLst/>
          </a:prstGeom>
          <a:solidFill>
            <a:srgbClr val="0B1F36"/>
          </a:solidFill>
          <a:ln w="12700">
            <a:solidFill>
              <a:srgbClr val="0B1F3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64592" cy="804672"/>
          </a:xfrm>
          <a:prstGeom prst="rect">
            <a:avLst/>
          </a:prstGeom>
          <a:solidFill>
            <a:srgbClr val="1ABC9C"/>
          </a:solidFill>
          <a:ln w="12700">
            <a:solidFill>
              <a:srgbClr val="1ABC9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292608" y="73152"/>
            <a:ext cx="850392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Décision qualité — Synthèse et conclusion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292608" y="493776"/>
            <a:ext cx="85039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Bilan de la revue de capabilité — Système analytique METH-HPLC-CARD-001</a:t>
            </a:r>
            <a:endParaRPr lang="en-US" sz="1000" dirty="0"/>
          </a:p>
        </p:txBody>
      </p:sp>
      <p:sp>
        <p:nvSpPr>
          <p:cNvPr id="6" name="Shape 4"/>
          <p:cNvSpPr/>
          <p:nvPr/>
        </p:nvSpPr>
        <p:spPr>
          <a:xfrm>
            <a:off x="256032" y="896112"/>
            <a:ext cx="4242816" cy="1170432"/>
          </a:xfrm>
          <a:prstGeom prst="rect">
            <a:avLst/>
          </a:prstGeom>
          <a:solidFill>
            <a:srgbClr val="D5F5E3"/>
          </a:solidFill>
          <a:ln w="12700">
            <a:solidFill>
              <a:srgbClr val="1D6A39"/>
            </a:solidFill>
            <a:prstDash val="solid"/>
          </a:ln>
          <a:effectLst>
            <a:outerShdw blurRad="38100" dist="12700" dir="8100000" algn="bl" rotWithShape="0">
              <a:srgbClr val="000000">
                <a:alpha val="7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256032" y="896112"/>
            <a:ext cx="54864" cy="1170432"/>
          </a:xfrm>
          <a:prstGeom prst="rect">
            <a:avLst/>
          </a:prstGeom>
          <a:solidFill>
            <a:srgbClr val="1D6A39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384048" y="969264"/>
            <a:ext cx="329184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1D6A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☑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786384" y="969264"/>
            <a:ext cx="3602736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D6A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Système analytique statistiquement maîtrisé</a:t>
            </a:r>
            <a:endParaRPr lang="en-US" sz="1050" dirty="0"/>
          </a:p>
        </p:txBody>
      </p:sp>
      <p:sp>
        <p:nvSpPr>
          <p:cNvPr id="10" name="Text 8"/>
          <p:cNvSpPr/>
          <p:nvPr/>
        </p:nvSpPr>
        <p:spPr>
          <a:xfrm>
            <a:off x="786384" y="1408176"/>
            <a:ext cx="3602736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5/6 Cpk ≥ 1.33 — 0 OOS en 12 mois</a:t>
            </a:r>
            <a:endParaRPr lang="en-US" sz="950" dirty="0"/>
          </a:p>
        </p:txBody>
      </p:sp>
      <p:sp>
        <p:nvSpPr>
          <p:cNvPr id="11" name="Shape 9"/>
          <p:cNvSpPr/>
          <p:nvPr/>
        </p:nvSpPr>
        <p:spPr>
          <a:xfrm>
            <a:off x="4663440" y="896112"/>
            <a:ext cx="4242816" cy="1170432"/>
          </a:xfrm>
          <a:prstGeom prst="rect">
            <a:avLst/>
          </a:prstGeom>
          <a:solidFill>
            <a:srgbClr val="D5F5E3"/>
          </a:solidFill>
          <a:ln w="12700">
            <a:solidFill>
              <a:srgbClr val="1D6A39"/>
            </a:solidFill>
            <a:prstDash val="solid"/>
          </a:ln>
          <a:effectLst>
            <a:outerShdw blurRad="38100" dist="12700" dir="8100000" algn="bl" rotWithShape="0">
              <a:srgbClr val="000000">
                <a:alpha val="7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2" name="Shape 10"/>
          <p:cNvSpPr/>
          <p:nvPr/>
        </p:nvSpPr>
        <p:spPr>
          <a:xfrm>
            <a:off x="4663440" y="896112"/>
            <a:ext cx="54864" cy="1170432"/>
          </a:xfrm>
          <a:prstGeom prst="rect">
            <a:avLst/>
          </a:prstGeom>
          <a:solidFill>
            <a:srgbClr val="1D6A39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4791456" y="969264"/>
            <a:ext cx="329184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1D6A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☑</a:t>
            </a:r>
            <a:endParaRPr lang="en-US" sz="1800" dirty="0"/>
          </a:p>
        </p:txBody>
      </p:sp>
      <p:sp>
        <p:nvSpPr>
          <p:cNvPr id="14" name="Text 12"/>
          <p:cNvSpPr/>
          <p:nvPr/>
        </p:nvSpPr>
        <p:spPr>
          <a:xfrm>
            <a:off x="5193792" y="969264"/>
            <a:ext cx="3602736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D6A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Surveillance statistique SPC maintenue</a:t>
            </a:r>
            <a:endParaRPr lang="en-US" sz="1050" dirty="0"/>
          </a:p>
        </p:txBody>
      </p:sp>
      <p:sp>
        <p:nvSpPr>
          <p:cNvPr id="15" name="Text 13"/>
          <p:cNvSpPr/>
          <p:nvPr/>
        </p:nvSpPr>
        <p:spPr>
          <a:xfrm>
            <a:off x="5193792" y="1408176"/>
            <a:ext cx="3602736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Cartes I-MR et Xbar-R actives</a:t>
            </a:r>
            <a:endParaRPr lang="en-US" sz="950" dirty="0"/>
          </a:p>
        </p:txBody>
      </p:sp>
      <p:sp>
        <p:nvSpPr>
          <p:cNvPr id="16" name="Shape 14"/>
          <p:cNvSpPr/>
          <p:nvPr/>
        </p:nvSpPr>
        <p:spPr>
          <a:xfrm>
            <a:off x="256032" y="2194560"/>
            <a:ext cx="4242816" cy="1170432"/>
          </a:xfrm>
          <a:prstGeom prst="rect">
            <a:avLst/>
          </a:prstGeom>
          <a:solidFill>
            <a:srgbClr val="FEF9E7"/>
          </a:solidFill>
          <a:ln w="12700">
            <a:solidFill>
              <a:srgbClr val="F39C12"/>
            </a:solidFill>
            <a:prstDash val="solid"/>
          </a:ln>
          <a:effectLst>
            <a:outerShdw blurRad="38100" dist="12700" dir="8100000" algn="bl" rotWithShape="0">
              <a:srgbClr val="000000">
                <a:alpha val="7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7" name="Shape 15"/>
          <p:cNvSpPr/>
          <p:nvPr/>
        </p:nvSpPr>
        <p:spPr>
          <a:xfrm>
            <a:off x="256032" y="2194560"/>
            <a:ext cx="54864" cy="1170432"/>
          </a:xfrm>
          <a:prstGeom prst="rect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384048" y="2267712"/>
            <a:ext cx="329184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39C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☑</a:t>
            </a:r>
            <a:endParaRPr lang="en-US" sz="1800" dirty="0"/>
          </a:p>
        </p:txBody>
      </p:sp>
      <p:sp>
        <p:nvSpPr>
          <p:cNvPr id="19" name="Text 17"/>
          <p:cNvSpPr/>
          <p:nvPr/>
        </p:nvSpPr>
        <p:spPr>
          <a:xfrm>
            <a:off x="786384" y="2267712"/>
            <a:ext cx="3602736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F39C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Action corrective requise — Résolution Cpk = 1.29</a:t>
            </a:r>
            <a:endParaRPr lang="en-US" sz="1050" dirty="0"/>
          </a:p>
        </p:txBody>
      </p:sp>
      <p:sp>
        <p:nvSpPr>
          <p:cNvPr id="20" name="Text 18"/>
          <p:cNvSpPr/>
          <p:nvPr/>
        </p:nvSpPr>
        <p:spPr>
          <a:xfrm>
            <a:off x="786384" y="2706624"/>
            <a:ext cx="3602736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Remplacement colonne planifié immédiatement</a:t>
            </a:r>
            <a:endParaRPr lang="en-US" sz="950" dirty="0"/>
          </a:p>
        </p:txBody>
      </p:sp>
      <p:sp>
        <p:nvSpPr>
          <p:cNvPr id="21" name="Shape 19"/>
          <p:cNvSpPr/>
          <p:nvPr/>
        </p:nvSpPr>
        <p:spPr>
          <a:xfrm>
            <a:off x="4663440" y="2194560"/>
            <a:ext cx="4242816" cy="1170432"/>
          </a:xfrm>
          <a:prstGeom prst="rect">
            <a:avLst/>
          </a:prstGeom>
          <a:solidFill>
            <a:srgbClr val="FADBD8"/>
          </a:solidFill>
          <a:ln w="12700">
            <a:solidFill>
              <a:srgbClr val="922B21"/>
            </a:solidFill>
            <a:prstDash val="solid"/>
          </a:ln>
          <a:effectLst>
            <a:outerShdw blurRad="38100" dist="12700" dir="8100000" algn="bl" rotWithShape="0">
              <a:srgbClr val="000000">
                <a:alpha val="7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2" name="Shape 20"/>
          <p:cNvSpPr/>
          <p:nvPr/>
        </p:nvSpPr>
        <p:spPr>
          <a:xfrm>
            <a:off x="4663440" y="2194560"/>
            <a:ext cx="54864" cy="1170432"/>
          </a:xfrm>
          <a:prstGeom prst="rect">
            <a:avLst/>
          </a:prstGeom>
          <a:solidFill>
            <a:srgbClr val="922B21"/>
          </a:solidFill>
          <a:ln w="12700">
            <a:solidFill>
              <a:srgbClr val="922B2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4791456" y="2267712"/>
            <a:ext cx="329184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922B2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☐</a:t>
            </a:r>
            <a:endParaRPr lang="en-US" sz="1800" dirty="0"/>
          </a:p>
        </p:txBody>
      </p:sp>
      <p:sp>
        <p:nvSpPr>
          <p:cNvPr id="24" name="Text 22"/>
          <p:cNvSpPr/>
          <p:nvPr/>
        </p:nvSpPr>
        <p:spPr>
          <a:xfrm>
            <a:off x="5193792" y="2267712"/>
            <a:ext cx="3602736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922B2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Action corrective majeure non requise</a:t>
            </a:r>
            <a:endParaRPr lang="en-US" sz="1050" dirty="0"/>
          </a:p>
        </p:txBody>
      </p:sp>
      <p:sp>
        <p:nvSpPr>
          <p:cNvPr id="25" name="Text 23"/>
          <p:cNvSpPr/>
          <p:nvPr/>
        </p:nvSpPr>
        <p:spPr>
          <a:xfrm>
            <a:off x="5193792" y="2706624"/>
            <a:ext cx="3602736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Aucune re-validation globale déclenchée</a:t>
            </a:r>
            <a:endParaRPr lang="en-US" sz="950" dirty="0"/>
          </a:p>
        </p:txBody>
      </p:sp>
      <p:sp>
        <p:nvSpPr>
          <p:cNvPr id="26" name="Shape 24"/>
          <p:cNvSpPr/>
          <p:nvPr/>
        </p:nvSpPr>
        <p:spPr>
          <a:xfrm>
            <a:off x="256032" y="3493008"/>
            <a:ext cx="4242816" cy="1170432"/>
          </a:xfrm>
          <a:prstGeom prst="rect">
            <a:avLst/>
          </a:prstGeom>
          <a:solidFill>
            <a:srgbClr val="D5F5E3"/>
          </a:solidFill>
          <a:ln w="12700">
            <a:solidFill>
              <a:srgbClr val="1D6A39"/>
            </a:solidFill>
            <a:prstDash val="solid"/>
          </a:ln>
          <a:effectLst>
            <a:outerShdw blurRad="38100" dist="12700" dir="8100000" algn="bl" rotWithShape="0">
              <a:srgbClr val="000000">
                <a:alpha val="7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7" name="Shape 25"/>
          <p:cNvSpPr/>
          <p:nvPr/>
        </p:nvSpPr>
        <p:spPr>
          <a:xfrm>
            <a:off x="256032" y="3493008"/>
            <a:ext cx="54864" cy="1170432"/>
          </a:xfrm>
          <a:prstGeom prst="rect">
            <a:avLst/>
          </a:prstGeom>
          <a:solidFill>
            <a:srgbClr val="1D6A39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Text 26"/>
          <p:cNvSpPr/>
          <p:nvPr/>
        </p:nvSpPr>
        <p:spPr>
          <a:xfrm>
            <a:off x="384048" y="3566160"/>
            <a:ext cx="329184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1D6A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☑</a:t>
            </a:r>
            <a:endParaRPr lang="en-US" sz="1800" dirty="0"/>
          </a:p>
        </p:txBody>
      </p:sp>
      <p:sp>
        <p:nvSpPr>
          <p:cNvPr id="29" name="Text 27"/>
          <p:cNvSpPr/>
          <p:nvPr/>
        </p:nvSpPr>
        <p:spPr>
          <a:xfrm>
            <a:off x="786384" y="3566160"/>
            <a:ext cx="3602736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D6A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Plan d'actions CAPA documenté et assigné</a:t>
            </a:r>
            <a:endParaRPr lang="en-US" sz="1050" dirty="0"/>
          </a:p>
        </p:txBody>
      </p:sp>
      <p:sp>
        <p:nvSpPr>
          <p:cNvPr id="30" name="Text 28"/>
          <p:cNvSpPr/>
          <p:nvPr/>
        </p:nvSpPr>
        <p:spPr>
          <a:xfrm>
            <a:off x="786384" y="4005072"/>
            <a:ext cx="3602736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 actions — responsables et délais définis</a:t>
            </a:r>
            <a:endParaRPr lang="en-US" sz="950" dirty="0"/>
          </a:p>
        </p:txBody>
      </p:sp>
      <p:sp>
        <p:nvSpPr>
          <p:cNvPr id="31" name="Shape 29"/>
          <p:cNvSpPr/>
          <p:nvPr/>
        </p:nvSpPr>
        <p:spPr>
          <a:xfrm>
            <a:off x="4663440" y="3493008"/>
            <a:ext cx="4242816" cy="1170432"/>
          </a:xfrm>
          <a:prstGeom prst="rect">
            <a:avLst/>
          </a:prstGeom>
          <a:solidFill>
            <a:srgbClr val="D6EAF8"/>
          </a:solidFill>
          <a:ln w="12700">
            <a:solidFill>
              <a:srgbClr val="2E86C1"/>
            </a:solidFill>
            <a:prstDash val="solid"/>
          </a:ln>
          <a:effectLst>
            <a:outerShdw blurRad="38100" dist="12700" dir="8100000" algn="bl" rotWithShape="0">
              <a:srgbClr val="000000">
                <a:alpha val="7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2" name="Shape 30"/>
          <p:cNvSpPr/>
          <p:nvPr/>
        </p:nvSpPr>
        <p:spPr>
          <a:xfrm>
            <a:off x="4663440" y="3493008"/>
            <a:ext cx="54864" cy="1170432"/>
          </a:xfrm>
          <a:prstGeom prst="rect">
            <a:avLst/>
          </a:prstGeom>
          <a:solidFill>
            <a:srgbClr val="2E86C1"/>
          </a:solidFill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3" name="Text 31"/>
          <p:cNvSpPr/>
          <p:nvPr/>
        </p:nvSpPr>
        <p:spPr>
          <a:xfrm>
            <a:off x="4791456" y="3566160"/>
            <a:ext cx="329184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2E86C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☑</a:t>
            </a:r>
            <a:endParaRPr lang="en-US" sz="1800" dirty="0"/>
          </a:p>
        </p:txBody>
      </p:sp>
      <p:sp>
        <p:nvSpPr>
          <p:cNvPr id="34" name="Text 32"/>
          <p:cNvSpPr/>
          <p:nvPr/>
        </p:nvSpPr>
        <p:spPr>
          <a:xfrm>
            <a:off x="5193792" y="3566160"/>
            <a:ext cx="3602736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2E86C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Prochaine revue de capabilité : T1 2026 (Janvier)</a:t>
            </a:r>
            <a:endParaRPr lang="en-US" sz="1050" dirty="0"/>
          </a:p>
        </p:txBody>
      </p:sp>
      <p:sp>
        <p:nvSpPr>
          <p:cNvPr id="35" name="Text 33"/>
          <p:cNvSpPr/>
          <p:nvPr/>
        </p:nvSpPr>
        <p:spPr>
          <a:xfrm>
            <a:off x="5193792" y="4005072"/>
            <a:ext cx="3602736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Revue qualité trimestrielle</a:t>
            </a:r>
            <a:endParaRPr lang="en-US" sz="950" dirty="0"/>
          </a:p>
        </p:txBody>
      </p:sp>
      <p:sp>
        <p:nvSpPr>
          <p:cNvPr id="36" name="Shape 34"/>
          <p:cNvSpPr/>
          <p:nvPr/>
        </p:nvSpPr>
        <p:spPr>
          <a:xfrm>
            <a:off x="256032" y="4626864"/>
            <a:ext cx="8631936" cy="219456"/>
          </a:xfrm>
          <a:prstGeom prst="rect">
            <a:avLst/>
          </a:prstGeom>
          <a:solidFill>
            <a:srgbClr val="D6EAF8"/>
          </a:solidFill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7" name="Text 35"/>
          <p:cNvSpPr/>
          <p:nvPr/>
        </p:nvSpPr>
        <p:spPr>
          <a:xfrm>
            <a:off x="347472" y="4645152"/>
            <a:ext cx="832104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1A52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Approuvé par : Dr. A. Martin — Responsable Contrôle Qualité  |  Date : 15/11/2025  |  Prochaine revue : Janvier 2026</a:t>
            </a:r>
            <a:endParaRPr lang="en-US" sz="900" dirty="0"/>
          </a:p>
        </p:txBody>
      </p:sp>
      <p:sp>
        <p:nvSpPr>
          <p:cNvPr id="38" name="Shape 36"/>
          <p:cNvSpPr/>
          <p:nvPr/>
        </p:nvSpPr>
        <p:spPr>
          <a:xfrm>
            <a:off x="0" y="4846320"/>
            <a:ext cx="9144000" cy="292608"/>
          </a:xfrm>
          <a:prstGeom prst="rect">
            <a:avLst/>
          </a:prstGeom>
          <a:solidFill>
            <a:srgbClr val="163452"/>
          </a:solidFill>
          <a:ln w="12700">
            <a:solidFill>
              <a:srgbClr val="16345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9" name="Text 37"/>
          <p:cNvSpPr/>
          <p:nvPr/>
        </p:nvSpPr>
        <p:spPr>
          <a:xfrm>
            <a:off x="274320" y="4873752"/>
            <a:ext cx="7315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Dashboard Statistique HPLC  |  Surveillance Analytique  |  Cpk – SPC – OOT</a:t>
            </a:r>
            <a:endParaRPr lang="en-US" sz="800" dirty="0"/>
          </a:p>
        </p:txBody>
      </p:sp>
      <p:sp>
        <p:nvSpPr>
          <p:cNvPr id="40" name="Text 38"/>
          <p:cNvSpPr/>
          <p:nvPr/>
        </p:nvSpPr>
        <p:spPr>
          <a:xfrm>
            <a:off x="8503920" y="4873752"/>
            <a:ext cx="457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 / 10</a:t>
            </a:r>
            <a:endParaRPr lang="en-US" sz="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1078</Words>
  <Application>Microsoft Office PowerPoint</Application>
  <PresentationFormat>Affichage à l'écran (16:9)</PresentationFormat>
  <Paragraphs>267</Paragraphs>
  <Slides>10</Slides>
  <Notes>10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rachid berkani</cp:lastModifiedBy>
  <cp:revision>4</cp:revision>
  <dcterms:created xsi:type="dcterms:W3CDTF">2026-03-14T09:17:38Z</dcterms:created>
  <dcterms:modified xsi:type="dcterms:W3CDTF">2026-03-14T09:38:36Z</dcterms:modified>
</cp:coreProperties>
</file>