
<file path=[Content_Types].xml><?xml version="1.0" encoding="utf-8"?>
<Types xmlns="http://schemas.openxmlformats.org/package/2006/content-types"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notesSlides/notesSlide14.xml" ContentType="application/vnd.openxmlformats-officedocument.presentationml.notesSlide+xml"/>
  <Override PartName="/ppt/charts/chart2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3.xml" ContentType="application/vnd.openxmlformats-officedocument.drawingml.chart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9" d="100"/>
          <a:sy n="109" d="100"/>
        </p:scale>
        <p:origin x="706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1"/>
  <c:style val="2"/>
  <c:chart>
    <c:title>
      <c:tx>
        <c:rich>
          <a:bodyPr/>
          <a:lstStyle/>
          <a:p>
            <a:pPr>
              <a:defRPr sz="1100" b="0" i="0" u="none" strike="noStrike">
                <a:solidFill>
                  <a:srgbClr val="000000"/>
                </a:solidFill>
                <a:latin typeface="Arial"/>
              </a:defRPr>
            </a:pPr>
            <a:r>
              <a:rPr sz="1100" b="0" i="0" u="none" strike="noStrike">
                <a:solidFill>
                  <a:srgbClr val="000000"/>
                </a:solidFill>
                <a:latin typeface="Arial"/>
              </a:rPr>
              <a:t>Pareto OOS — Cardiostat® 2024 (50 OOS analysés)</a:t>
            </a:r>
          </a:p>
        </c:rich>
      </c:tx>
      <c:overlay val="0"/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Nb OOS</c:v>
                </c:pt>
              </c:strCache>
            </c:strRef>
          </c:tx>
          <c:spPr>
            <a:solidFill>
              <a:srgbClr val="1B3A6B"/>
            </a:solidFill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FFA4-4F4A-AB6A-11BDAAADCB45}"/>
              </c:ext>
            </c:extLst>
          </c:dPt>
          <c:dPt>
            <c:idx val="1"/>
            <c:invertIfNegative val="0"/>
            <c:bubble3D val="0"/>
            <c:spPr>
              <a:solidFill>
                <a:srgbClr val="2E5FA3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3-FFA4-4F4A-AB6A-11BDAAADCB45}"/>
              </c:ext>
            </c:extLst>
          </c:dPt>
          <c:dPt>
            <c:idx val="2"/>
            <c:invertIfNegative val="0"/>
            <c:bubble3D val="0"/>
            <c:spPr>
              <a:solidFill>
                <a:srgbClr val="3A6FBF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5-FFA4-4F4A-AB6A-11BDAAADCB45}"/>
              </c:ext>
            </c:extLst>
          </c:dPt>
          <c:dPt>
            <c:idx val="3"/>
            <c:invertIfNegative val="0"/>
            <c:bubble3D val="0"/>
            <c:spPr>
              <a:solidFill>
                <a:srgbClr val="4A85D4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7-FFA4-4F4A-AB6A-11BDAAADCB45}"/>
              </c:ext>
            </c:extLst>
          </c:dPt>
          <c:dPt>
            <c:idx val="4"/>
            <c:invertIfNegative val="0"/>
            <c:bubble3D val="0"/>
            <c:spPr>
              <a:solidFill>
                <a:srgbClr val="5A9BE0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9-FFA4-4F4A-AB6A-11BDAAADCB45}"/>
              </c:ext>
            </c:extLst>
          </c:dPt>
          <c:dPt>
            <c:idx val="5"/>
            <c:invertIfNegative val="0"/>
            <c:bubble3D val="0"/>
            <c:spPr>
              <a:solidFill>
                <a:srgbClr val="7DB3ED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B-FFA4-4F4A-AB6A-11BDAAADCB45}"/>
              </c:ext>
            </c:extLst>
          </c:dPt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0" i="0" u="none" strike="noStrike">
                    <a:solidFill>
                      <a:srgbClr val="FFFFFF"/>
                    </a:solidFill>
                    <a:latin typeface="Arial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Colonne HPLC</c:v>
                </c:pt>
                <c:pt idx="1">
                  <c:v>Erreur standard</c:v>
                </c:pt>
                <c:pt idx="2">
                  <c:v>Pompe HPLC</c:v>
                </c:pt>
                <c:pt idx="3">
                  <c:v>Erreur analyste</c:v>
                </c:pt>
                <c:pt idx="4">
                  <c:v>Matière 1ère</c:v>
                </c:pt>
                <c:pt idx="5">
                  <c:v>Autre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32</c:v>
                </c:pt>
                <c:pt idx="1">
                  <c:v>24</c:v>
                </c:pt>
                <c:pt idx="2">
                  <c:v>18</c:v>
                </c:pt>
                <c:pt idx="3">
                  <c:v>14</c:v>
                </c:pt>
                <c:pt idx="4">
                  <c:v>8</c:v>
                </c:pt>
                <c:pt idx="5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FFA4-4F4A-AB6A-11BDAAADCB4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094734554"/>
        <c:axId val="2094734552"/>
      </c:barChart>
      <c:catAx>
        <c:axId val="209473455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64748B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</c:scaling>
        <c:delete val="0"/>
        <c:axPos val="b"/>
        <c:majorGridlines>
          <c:spPr>
            <a:ln w="6350" cap="flat">
              <a:solidFill>
                <a:srgbClr val="E2E8F0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64748B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  <c:showDLblsOverMax val="1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1"/>
  <c:style val="2"/>
  <c:chart>
    <c:title>
      <c:tx>
        <c:rich>
          <a:bodyPr/>
          <a:lstStyle/>
          <a:p>
            <a:pPr>
              <a:defRPr sz="1000" b="0" i="0" u="none" strike="noStrike">
                <a:solidFill>
                  <a:srgbClr val="000000"/>
                </a:solidFill>
                <a:latin typeface="Arial"/>
              </a:defRPr>
            </a:pPr>
            <a:r>
              <a:rPr sz="1000" b="0" i="0" u="none" strike="noStrike">
                <a:solidFill>
                  <a:srgbClr val="000000"/>
                </a:solidFill>
                <a:latin typeface="Arial"/>
              </a:rPr>
              <a:t>Carte I-MR — Impureté A Cardiostat® (lot 24 = OOS 0,28 %)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Impureté A (%)</c:v>
                </c:pt>
              </c:strCache>
            </c:strRef>
          </c:tx>
          <c:spPr>
            <a:ln w="25400" cap="flat">
              <a:solidFill>
                <a:srgbClr val="2E5FA3"/>
              </a:solidFill>
              <a:prstDash val="solid"/>
              <a:round/>
            </a:ln>
            <a:effectLst/>
          </c:spPr>
          <c:marker>
            <c:symbol val="circle"/>
            <c:size val="6"/>
            <c:spPr>
              <a:solidFill>
                <a:srgbClr val="2E5FA3"/>
              </a:solidFill>
              <a:ln w="9525" cap="flat">
                <a:solidFill>
                  <a:srgbClr val="2E5FA3"/>
                </a:solidFill>
                <a:prstDash val="solid"/>
                <a:round/>
              </a:ln>
              <a:effectLst/>
            </c:spPr>
          </c:marker>
          <c:cat>
            <c:strRef>
              <c:f>Sheet1!$A$2:$A$26</c:f>
              <c:strCache>
                <c:ptCount val="25"/>
                <c:pt idx="0">
                  <c:v>L1</c:v>
                </c:pt>
                <c:pt idx="1">
                  <c:v>L2</c:v>
                </c:pt>
                <c:pt idx="2">
                  <c:v>L3</c:v>
                </c:pt>
                <c:pt idx="3">
                  <c:v>L4</c:v>
                </c:pt>
                <c:pt idx="4">
                  <c:v>L5</c:v>
                </c:pt>
                <c:pt idx="5">
                  <c:v>L6</c:v>
                </c:pt>
                <c:pt idx="6">
                  <c:v>L7</c:v>
                </c:pt>
                <c:pt idx="7">
                  <c:v>L8</c:v>
                </c:pt>
                <c:pt idx="8">
                  <c:v>L9</c:v>
                </c:pt>
                <c:pt idx="9">
                  <c:v>L10</c:v>
                </c:pt>
                <c:pt idx="10">
                  <c:v>L11</c:v>
                </c:pt>
                <c:pt idx="11">
                  <c:v>L12</c:v>
                </c:pt>
                <c:pt idx="12">
                  <c:v>L13</c:v>
                </c:pt>
                <c:pt idx="13">
                  <c:v>L14</c:v>
                </c:pt>
                <c:pt idx="14">
                  <c:v>L15</c:v>
                </c:pt>
                <c:pt idx="15">
                  <c:v>L16</c:v>
                </c:pt>
                <c:pt idx="16">
                  <c:v>L17</c:v>
                </c:pt>
                <c:pt idx="17">
                  <c:v>L18</c:v>
                </c:pt>
                <c:pt idx="18">
                  <c:v>L19</c:v>
                </c:pt>
                <c:pt idx="19">
                  <c:v>L20</c:v>
                </c:pt>
                <c:pt idx="20">
                  <c:v>L21</c:v>
                </c:pt>
                <c:pt idx="21">
                  <c:v>L22</c:v>
                </c:pt>
                <c:pt idx="22">
                  <c:v>L23</c:v>
                </c:pt>
                <c:pt idx="23">
                  <c:v>L24</c:v>
                </c:pt>
                <c:pt idx="24">
                  <c:v>L25</c:v>
                </c:pt>
              </c:strCache>
            </c:strRef>
          </c:cat>
          <c:val>
            <c:numRef>
              <c:f>Sheet1!$B$2:$B$26</c:f>
              <c:numCache>
                <c:formatCode>General</c:formatCode>
                <c:ptCount val="25"/>
                <c:pt idx="0">
                  <c:v>0.12</c:v>
                </c:pt>
                <c:pt idx="1">
                  <c:v>0.13</c:v>
                </c:pt>
                <c:pt idx="2">
                  <c:v>0.11</c:v>
                </c:pt>
                <c:pt idx="3">
                  <c:v>0.14000000000000001</c:v>
                </c:pt>
                <c:pt idx="4">
                  <c:v>0.12</c:v>
                </c:pt>
                <c:pt idx="5">
                  <c:v>0.13</c:v>
                </c:pt>
                <c:pt idx="6">
                  <c:v>0.1</c:v>
                </c:pt>
                <c:pt idx="7">
                  <c:v>0.14000000000000001</c:v>
                </c:pt>
                <c:pt idx="8">
                  <c:v>0.12</c:v>
                </c:pt>
                <c:pt idx="9">
                  <c:v>0.11</c:v>
                </c:pt>
                <c:pt idx="10">
                  <c:v>0.13</c:v>
                </c:pt>
                <c:pt idx="11">
                  <c:v>0.12</c:v>
                </c:pt>
                <c:pt idx="12">
                  <c:v>0.14000000000000001</c:v>
                </c:pt>
                <c:pt idx="13">
                  <c:v>0.11</c:v>
                </c:pt>
                <c:pt idx="14">
                  <c:v>0.13</c:v>
                </c:pt>
                <c:pt idx="15">
                  <c:v>0.12</c:v>
                </c:pt>
                <c:pt idx="16">
                  <c:v>0.14000000000000001</c:v>
                </c:pt>
                <c:pt idx="17">
                  <c:v>0.13</c:v>
                </c:pt>
                <c:pt idx="18">
                  <c:v>0.11</c:v>
                </c:pt>
                <c:pt idx="19">
                  <c:v>0.13</c:v>
                </c:pt>
                <c:pt idx="20">
                  <c:v>0.12</c:v>
                </c:pt>
                <c:pt idx="21">
                  <c:v>0.14000000000000001</c:v>
                </c:pt>
                <c:pt idx="22">
                  <c:v>0.13</c:v>
                </c:pt>
                <c:pt idx="23">
                  <c:v>0.28000000000000003</c:v>
                </c:pt>
                <c:pt idx="24">
                  <c:v>0.11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F15-4ACF-8ED4-52842332BBF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UCL = 0,19 %</c:v>
                </c:pt>
              </c:strCache>
            </c:strRef>
          </c:tx>
          <c:spPr>
            <a:ln w="25400" cap="flat">
              <a:solidFill>
                <a:srgbClr val="C0392B"/>
              </a:solidFill>
              <a:prstDash val="solid"/>
              <a:round/>
            </a:ln>
            <a:effectLst/>
          </c:spPr>
          <c:marker>
            <c:symbol val="circle"/>
            <c:size val="6"/>
            <c:spPr>
              <a:solidFill>
                <a:srgbClr val="C0392B"/>
              </a:solidFill>
              <a:ln w="9525" cap="flat">
                <a:solidFill>
                  <a:srgbClr val="C0392B"/>
                </a:solidFill>
                <a:prstDash val="solid"/>
                <a:round/>
              </a:ln>
              <a:effectLst/>
            </c:spPr>
          </c:marker>
          <c:cat>
            <c:strRef>
              <c:f>Sheet1!$A$2:$A$26</c:f>
              <c:strCache>
                <c:ptCount val="25"/>
                <c:pt idx="0">
                  <c:v>L1</c:v>
                </c:pt>
                <c:pt idx="1">
                  <c:v>L2</c:v>
                </c:pt>
                <c:pt idx="2">
                  <c:v>L3</c:v>
                </c:pt>
                <c:pt idx="3">
                  <c:v>L4</c:v>
                </c:pt>
                <c:pt idx="4">
                  <c:v>L5</c:v>
                </c:pt>
                <c:pt idx="5">
                  <c:v>L6</c:v>
                </c:pt>
                <c:pt idx="6">
                  <c:v>L7</c:v>
                </c:pt>
                <c:pt idx="7">
                  <c:v>L8</c:v>
                </c:pt>
                <c:pt idx="8">
                  <c:v>L9</c:v>
                </c:pt>
                <c:pt idx="9">
                  <c:v>L10</c:v>
                </c:pt>
                <c:pt idx="10">
                  <c:v>L11</c:v>
                </c:pt>
                <c:pt idx="11">
                  <c:v>L12</c:v>
                </c:pt>
                <c:pt idx="12">
                  <c:v>L13</c:v>
                </c:pt>
                <c:pt idx="13">
                  <c:v>L14</c:v>
                </c:pt>
                <c:pt idx="14">
                  <c:v>L15</c:v>
                </c:pt>
                <c:pt idx="15">
                  <c:v>L16</c:v>
                </c:pt>
                <c:pt idx="16">
                  <c:v>L17</c:v>
                </c:pt>
                <c:pt idx="17">
                  <c:v>L18</c:v>
                </c:pt>
                <c:pt idx="18">
                  <c:v>L19</c:v>
                </c:pt>
                <c:pt idx="19">
                  <c:v>L20</c:v>
                </c:pt>
                <c:pt idx="20">
                  <c:v>L21</c:v>
                </c:pt>
                <c:pt idx="21">
                  <c:v>L22</c:v>
                </c:pt>
                <c:pt idx="22">
                  <c:v>L23</c:v>
                </c:pt>
                <c:pt idx="23">
                  <c:v>L24</c:v>
                </c:pt>
                <c:pt idx="24">
                  <c:v>L25</c:v>
                </c:pt>
              </c:strCache>
            </c:strRef>
          </c:cat>
          <c:val>
            <c:numRef>
              <c:f>Sheet1!$C$2:$C$26</c:f>
              <c:numCache>
                <c:formatCode>General</c:formatCode>
                <c:ptCount val="25"/>
                <c:pt idx="0">
                  <c:v>0.19</c:v>
                </c:pt>
                <c:pt idx="1">
                  <c:v>0.19</c:v>
                </c:pt>
                <c:pt idx="2">
                  <c:v>0.19</c:v>
                </c:pt>
                <c:pt idx="3">
                  <c:v>0.19</c:v>
                </c:pt>
                <c:pt idx="4">
                  <c:v>0.19</c:v>
                </c:pt>
                <c:pt idx="5">
                  <c:v>0.19</c:v>
                </c:pt>
                <c:pt idx="6">
                  <c:v>0.19</c:v>
                </c:pt>
                <c:pt idx="7">
                  <c:v>0.19</c:v>
                </c:pt>
                <c:pt idx="8">
                  <c:v>0.19</c:v>
                </c:pt>
                <c:pt idx="9">
                  <c:v>0.19</c:v>
                </c:pt>
                <c:pt idx="10">
                  <c:v>0.19</c:v>
                </c:pt>
                <c:pt idx="11">
                  <c:v>0.19</c:v>
                </c:pt>
                <c:pt idx="12">
                  <c:v>0.19</c:v>
                </c:pt>
                <c:pt idx="13">
                  <c:v>0.19</c:v>
                </c:pt>
                <c:pt idx="14">
                  <c:v>0.19</c:v>
                </c:pt>
                <c:pt idx="15">
                  <c:v>0.19</c:v>
                </c:pt>
                <c:pt idx="16">
                  <c:v>0.19</c:v>
                </c:pt>
                <c:pt idx="17">
                  <c:v>0.19</c:v>
                </c:pt>
                <c:pt idx="18">
                  <c:v>0.19</c:v>
                </c:pt>
                <c:pt idx="19">
                  <c:v>0.19</c:v>
                </c:pt>
                <c:pt idx="20">
                  <c:v>0.19</c:v>
                </c:pt>
                <c:pt idx="21">
                  <c:v>0.19</c:v>
                </c:pt>
                <c:pt idx="22">
                  <c:v>0.19</c:v>
                </c:pt>
                <c:pt idx="23">
                  <c:v>0.19</c:v>
                </c:pt>
                <c:pt idx="24">
                  <c:v>0.19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F15-4ACF-8ED4-52842332BBF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Moyenne = 0,13 %</c:v>
                </c:pt>
              </c:strCache>
            </c:strRef>
          </c:tx>
          <c:spPr>
            <a:ln w="25400" cap="flat">
              <a:solidFill>
                <a:srgbClr val="64748B"/>
              </a:solidFill>
              <a:prstDash val="solid"/>
              <a:round/>
            </a:ln>
            <a:effectLst/>
          </c:spPr>
          <c:marker>
            <c:symbol val="circle"/>
            <c:size val="6"/>
            <c:spPr>
              <a:solidFill>
                <a:srgbClr val="64748B"/>
              </a:solidFill>
              <a:ln w="9525" cap="flat">
                <a:solidFill>
                  <a:srgbClr val="64748B"/>
                </a:solidFill>
                <a:prstDash val="solid"/>
                <a:round/>
              </a:ln>
              <a:effectLst/>
            </c:spPr>
          </c:marker>
          <c:cat>
            <c:strRef>
              <c:f>Sheet1!$A$2:$A$26</c:f>
              <c:strCache>
                <c:ptCount val="25"/>
                <c:pt idx="0">
                  <c:v>L1</c:v>
                </c:pt>
                <c:pt idx="1">
                  <c:v>L2</c:v>
                </c:pt>
                <c:pt idx="2">
                  <c:v>L3</c:v>
                </c:pt>
                <c:pt idx="3">
                  <c:v>L4</c:v>
                </c:pt>
                <c:pt idx="4">
                  <c:v>L5</c:v>
                </c:pt>
                <c:pt idx="5">
                  <c:v>L6</c:v>
                </c:pt>
                <c:pt idx="6">
                  <c:v>L7</c:v>
                </c:pt>
                <c:pt idx="7">
                  <c:v>L8</c:v>
                </c:pt>
                <c:pt idx="8">
                  <c:v>L9</c:v>
                </c:pt>
                <c:pt idx="9">
                  <c:v>L10</c:v>
                </c:pt>
                <c:pt idx="10">
                  <c:v>L11</c:v>
                </c:pt>
                <c:pt idx="11">
                  <c:v>L12</c:v>
                </c:pt>
                <c:pt idx="12">
                  <c:v>L13</c:v>
                </c:pt>
                <c:pt idx="13">
                  <c:v>L14</c:v>
                </c:pt>
                <c:pt idx="14">
                  <c:v>L15</c:v>
                </c:pt>
                <c:pt idx="15">
                  <c:v>L16</c:v>
                </c:pt>
                <c:pt idx="16">
                  <c:v>L17</c:v>
                </c:pt>
                <c:pt idx="17">
                  <c:v>L18</c:v>
                </c:pt>
                <c:pt idx="18">
                  <c:v>L19</c:v>
                </c:pt>
                <c:pt idx="19">
                  <c:v>L20</c:v>
                </c:pt>
                <c:pt idx="20">
                  <c:v>L21</c:v>
                </c:pt>
                <c:pt idx="21">
                  <c:v>L22</c:v>
                </c:pt>
                <c:pt idx="22">
                  <c:v>L23</c:v>
                </c:pt>
                <c:pt idx="23">
                  <c:v>L24</c:v>
                </c:pt>
                <c:pt idx="24">
                  <c:v>L25</c:v>
                </c:pt>
              </c:strCache>
            </c:strRef>
          </c:cat>
          <c:val>
            <c:numRef>
              <c:f>Sheet1!$D$2:$D$26</c:f>
              <c:numCache>
                <c:formatCode>General</c:formatCode>
                <c:ptCount val="25"/>
                <c:pt idx="0">
                  <c:v>0.13</c:v>
                </c:pt>
                <c:pt idx="1">
                  <c:v>0.13</c:v>
                </c:pt>
                <c:pt idx="2">
                  <c:v>0.13</c:v>
                </c:pt>
                <c:pt idx="3">
                  <c:v>0.13</c:v>
                </c:pt>
                <c:pt idx="4">
                  <c:v>0.13</c:v>
                </c:pt>
                <c:pt idx="5">
                  <c:v>0.13</c:v>
                </c:pt>
                <c:pt idx="6">
                  <c:v>0.13</c:v>
                </c:pt>
                <c:pt idx="7">
                  <c:v>0.13</c:v>
                </c:pt>
                <c:pt idx="8">
                  <c:v>0.13</c:v>
                </c:pt>
                <c:pt idx="9">
                  <c:v>0.13</c:v>
                </c:pt>
                <c:pt idx="10">
                  <c:v>0.13</c:v>
                </c:pt>
                <c:pt idx="11">
                  <c:v>0.13</c:v>
                </c:pt>
                <c:pt idx="12">
                  <c:v>0.13</c:v>
                </c:pt>
                <c:pt idx="13">
                  <c:v>0.13</c:v>
                </c:pt>
                <c:pt idx="14">
                  <c:v>0.13</c:v>
                </c:pt>
                <c:pt idx="15">
                  <c:v>0.13</c:v>
                </c:pt>
                <c:pt idx="16">
                  <c:v>0.13</c:v>
                </c:pt>
                <c:pt idx="17">
                  <c:v>0.13</c:v>
                </c:pt>
                <c:pt idx="18">
                  <c:v>0.13</c:v>
                </c:pt>
                <c:pt idx="19">
                  <c:v>0.13</c:v>
                </c:pt>
                <c:pt idx="20">
                  <c:v>0.13</c:v>
                </c:pt>
                <c:pt idx="21">
                  <c:v>0.13</c:v>
                </c:pt>
                <c:pt idx="22">
                  <c:v>0.13</c:v>
                </c:pt>
                <c:pt idx="23">
                  <c:v>0.13</c:v>
                </c:pt>
                <c:pt idx="24">
                  <c:v>0.13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EF15-4ACF-8ED4-52842332BB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94734554"/>
        <c:axId val="2094734552"/>
      </c:line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64748B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  <c:max val="0.32"/>
          <c:min val="0.06"/>
        </c:scaling>
        <c:delete val="0"/>
        <c:axPos val="l"/>
        <c:majorGridlines>
          <c:spPr>
            <a:ln w="6350" cap="flat">
              <a:solidFill>
                <a:srgbClr val="E2E8F0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64748B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</c:legend>
    <c:plotVisOnly val="1"/>
    <c:dispBlanksAs val="span"/>
    <c:showDLblsOverMax val="1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1"/>
  <c:style val="2"/>
  <c:chart>
    <c:title>
      <c:tx>
        <c:rich>
          <a:bodyPr/>
          <a:lstStyle/>
          <a:p>
            <a:pPr>
              <a:defRPr sz="1000" b="0" i="0" u="none" strike="noStrike">
                <a:solidFill>
                  <a:srgbClr val="000000"/>
                </a:solidFill>
                <a:latin typeface="Arial"/>
              </a:defRPr>
            </a:pPr>
            <a:r>
              <a:rPr lang="fr-FR" sz="1000" b="0" i="0" u="none" strike="noStrike">
                <a:solidFill>
                  <a:srgbClr val="000000"/>
                </a:solidFill>
                <a:latin typeface="Arial"/>
              </a:rPr>
              <a:t>Évolution Ppk — Cardiostat® Impureté A post-CAPA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Ppk post-CAPA</c:v>
                </c:pt>
              </c:strCache>
            </c:strRef>
          </c:tx>
          <c:spPr>
            <a:ln w="31750" cap="flat">
              <a:solidFill>
                <a:srgbClr val="1E8449"/>
              </a:solidFill>
              <a:prstDash val="solid"/>
              <a:round/>
            </a:ln>
            <a:effectLst/>
          </c:spPr>
          <c:marker>
            <c:symbol val="circle"/>
            <c:size val="6"/>
            <c:spPr>
              <a:solidFill>
                <a:srgbClr val="1E8449"/>
              </a:solidFill>
              <a:ln w="9525" cap="flat">
                <a:solidFill>
                  <a:srgbClr val="1E8449"/>
                </a:solidFill>
                <a:prstDash val="solid"/>
                <a:round/>
              </a:ln>
              <a:effectLst/>
            </c:spPr>
          </c:marker>
          <c:cat>
            <c:strRef>
              <c:f>Sheet1!$A$2:$A$8</c:f>
              <c:strCache>
                <c:ptCount val="7"/>
                <c:pt idx="0">
                  <c:v>J0</c:v>
                </c:pt>
                <c:pt idx="1">
                  <c:v>J+30</c:v>
                </c:pt>
                <c:pt idx="2">
                  <c:v>J+60</c:v>
                </c:pt>
                <c:pt idx="3">
                  <c:v>J+90</c:v>
                </c:pt>
                <c:pt idx="4">
                  <c:v>J+120</c:v>
                </c:pt>
                <c:pt idx="5">
                  <c:v>J+150</c:v>
                </c:pt>
                <c:pt idx="6">
                  <c:v>J+180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0.82</c:v>
                </c:pt>
                <c:pt idx="1">
                  <c:v>0.95</c:v>
                </c:pt>
                <c:pt idx="2">
                  <c:v>1.1000000000000001</c:v>
                </c:pt>
                <c:pt idx="3">
                  <c:v>1.28</c:v>
                </c:pt>
                <c:pt idx="4">
                  <c:v>1.38</c:v>
                </c:pt>
                <c:pt idx="5">
                  <c:v>1.48</c:v>
                </c:pt>
                <c:pt idx="6">
                  <c:v>1.54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4F27-4F51-AD26-E4F4174AB1D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Cible ≥ 1,33</c:v>
                </c:pt>
              </c:strCache>
            </c:strRef>
          </c:tx>
          <c:spPr>
            <a:ln w="31750" cap="flat">
              <a:solidFill>
                <a:srgbClr val="FF6B6B"/>
              </a:solidFill>
              <a:prstDash val="solid"/>
              <a:round/>
            </a:ln>
            <a:effectLst/>
          </c:spPr>
          <c:marker>
            <c:symbol val="circle"/>
            <c:size val="6"/>
            <c:spPr>
              <a:solidFill>
                <a:srgbClr val="FF6B6B"/>
              </a:solidFill>
              <a:ln w="9525" cap="flat">
                <a:solidFill>
                  <a:srgbClr val="FF6B6B"/>
                </a:solidFill>
                <a:prstDash val="solid"/>
                <a:round/>
              </a:ln>
              <a:effectLst/>
            </c:spPr>
          </c:marker>
          <c:cat>
            <c:strRef>
              <c:f>Sheet1!$A$2:$A$8</c:f>
              <c:strCache>
                <c:ptCount val="7"/>
                <c:pt idx="0">
                  <c:v>J0</c:v>
                </c:pt>
                <c:pt idx="1">
                  <c:v>J+30</c:v>
                </c:pt>
                <c:pt idx="2">
                  <c:v>J+60</c:v>
                </c:pt>
                <c:pt idx="3">
                  <c:v>J+90</c:v>
                </c:pt>
                <c:pt idx="4">
                  <c:v>J+120</c:v>
                </c:pt>
                <c:pt idx="5">
                  <c:v>J+150</c:v>
                </c:pt>
                <c:pt idx="6">
                  <c:v>J+180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1.33</c:v>
                </c:pt>
                <c:pt idx="1">
                  <c:v>1.33</c:v>
                </c:pt>
                <c:pt idx="2">
                  <c:v>1.33</c:v>
                </c:pt>
                <c:pt idx="3">
                  <c:v>1.33</c:v>
                </c:pt>
                <c:pt idx="4">
                  <c:v>1.33</c:v>
                </c:pt>
                <c:pt idx="5">
                  <c:v>1.33</c:v>
                </c:pt>
                <c:pt idx="6">
                  <c:v>1.33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4F27-4F51-AD26-E4F4174AB1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94734554"/>
        <c:axId val="2094734552"/>
      </c:line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64748B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  <c:max val="1.8"/>
          <c:min val="0.5"/>
        </c:scaling>
        <c:delete val="0"/>
        <c:axPos val="l"/>
        <c:majorGridlines>
          <c:spPr>
            <a:ln w="6350" cap="flat">
              <a:solidFill>
                <a:srgbClr val="E2E8F0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64748B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</c:legend>
    <c:plotVisOnly val="1"/>
    <c:dispBlanksAs val="span"/>
    <c:showDLblsOverMax val="1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4998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F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3108960" cy="514350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3108960" y="0"/>
            <a:ext cx="64008" cy="5143500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Shape 2"/>
          <p:cNvSpPr/>
          <p:nvPr/>
        </p:nvSpPr>
        <p:spPr>
          <a:xfrm>
            <a:off x="201168" y="566928"/>
            <a:ext cx="2697480" cy="548640"/>
          </a:xfrm>
          <a:prstGeom prst="rect">
            <a:avLst/>
          </a:prstGeom>
          <a:solidFill>
            <a:srgbClr val="0D2B5C"/>
          </a:solidFill>
          <a:ln w="10160">
            <a:solidFill>
              <a:srgbClr val="D6E4F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" name="Text 3"/>
          <p:cNvSpPr/>
          <p:nvPr/>
        </p:nvSpPr>
        <p:spPr>
          <a:xfrm>
            <a:off x="201168" y="566928"/>
            <a:ext cx="26974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D6E4F0"/>
                </a:solidFill>
              </a:rPr>
              <a:t>FDA</a:t>
            </a:r>
            <a:endParaRPr lang="en-US" sz="1400" dirty="0"/>
          </a:p>
        </p:txBody>
      </p:sp>
      <p:sp>
        <p:nvSpPr>
          <p:cNvPr id="6" name="Shape 4"/>
          <p:cNvSpPr/>
          <p:nvPr/>
        </p:nvSpPr>
        <p:spPr>
          <a:xfrm>
            <a:off x="201168" y="1225296"/>
            <a:ext cx="2697480" cy="548640"/>
          </a:xfrm>
          <a:prstGeom prst="rect">
            <a:avLst/>
          </a:prstGeom>
          <a:solidFill>
            <a:srgbClr val="0D2B5C"/>
          </a:solidFill>
          <a:ln w="10160">
            <a:solidFill>
              <a:srgbClr val="D6E4F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Text 5"/>
          <p:cNvSpPr/>
          <p:nvPr/>
        </p:nvSpPr>
        <p:spPr>
          <a:xfrm>
            <a:off x="201168" y="1225296"/>
            <a:ext cx="26974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D6E4F0"/>
                </a:solidFill>
              </a:rPr>
              <a:t>EMA</a:t>
            </a:r>
            <a:endParaRPr lang="en-US" sz="1400" dirty="0"/>
          </a:p>
        </p:txBody>
      </p:sp>
      <p:sp>
        <p:nvSpPr>
          <p:cNvPr id="8" name="Shape 6"/>
          <p:cNvSpPr/>
          <p:nvPr/>
        </p:nvSpPr>
        <p:spPr>
          <a:xfrm>
            <a:off x="201168" y="1883664"/>
            <a:ext cx="2697480" cy="548640"/>
          </a:xfrm>
          <a:prstGeom prst="rect">
            <a:avLst/>
          </a:prstGeom>
          <a:solidFill>
            <a:srgbClr val="0D2B5C"/>
          </a:solidFill>
          <a:ln w="10160">
            <a:solidFill>
              <a:srgbClr val="D6E4F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201168" y="1883664"/>
            <a:ext cx="26974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D6E4F0"/>
                </a:solidFill>
              </a:rPr>
              <a:t>ICH Q9</a:t>
            </a:r>
            <a:endParaRPr lang="en-US" sz="1400" dirty="0"/>
          </a:p>
        </p:txBody>
      </p:sp>
      <p:sp>
        <p:nvSpPr>
          <p:cNvPr id="10" name="Shape 8"/>
          <p:cNvSpPr/>
          <p:nvPr/>
        </p:nvSpPr>
        <p:spPr>
          <a:xfrm>
            <a:off x="201168" y="2542032"/>
            <a:ext cx="2697480" cy="548640"/>
          </a:xfrm>
          <a:prstGeom prst="rect">
            <a:avLst/>
          </a:prstGeom>
          <a:solidFill>
            <a:srgbClr val="0D2B5C"/>
          </a:solidFill>
          <a:ln w="10160">
            <a:solidFill>
              <a:srgbClr val="D6E4F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9"/>
          <p:cNvSpPr/>
          <p:nvPr/>
        </p:nvSpPr>
        <p:spPr>
          <a:xfrm>
            <a:off x="201168" y="2542032"/>
            <a:ext cx="26974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D6E4F0"/>
                </a:solidFill>
              </a:rPr>
              <a:t>ICH Q10</a:t>
            </a:r>
            <a:endParaRPr lang="en-US" sz="1400" dirty="0"/>
          </a:p>
        </p:txBody>
      </p:sp>
      <p:sp>
        <p:nvSpPr>
          <p:cNvPr id="12" name="Shape 10"/>
          <p:cNvSpPr/>
          <p:nvPr/>
        </p:nvSpPr>
        <p:spPr>
          <a:xfrm>
            <a:off x="201168" y="3200400"/>
            <a:ext cx="2697480" cy="548640"/>
          </a:xfrm>
          <a:prstGeom prst="rect">
            <a:avLst/>
          </a:prstGeom>
          <a:solidFill>
            <a:srgbClr val="0D2B5C"/>
          </a:solidFill>
          <a:ln w="10160">
            <a:solidFill>
              <a:srgbClr val="D6E4F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Text 11"/>
          <p:cNvSpPr/>
          <p:nvPr/>
        </p:nvSpPr>
        <p:spPr>
          <a:xfrm>
            <a:off x="201168" y="3200400"/>
            <a:ext cx="26974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D6E4F0"/>
                </a:solidFill>
              </a:rPr>
              <a:t>21 CFR 211</a:t>
            </a:r>
            <a:endParaRPr lang="en-US" sz="1400" dirty="0"/>
          </a:p>
        </p:txBody>
      </p:sp>
      <p:sp>
        <p:nvSpPr>
          <p:cNvPr id="14" name="Shape 12"/>
          <p:cNvSpPr/>
          <p:nvPr/>
        </p:nvSpPr>
        <p:spPr>
          <a:xfrm>
            <a:off x="201168" y="3858768"/>
            <a:ext cx="2697480" cy="548640"/>
          </a:xfrm>
          <a:prstGeom prst="rect">
            <a:avLst/>
          </a:prstGeom>
          <a:solidFill>
            <a:srgbClr val="0D2B5C"/>
          </a:solidFill>
          <a:ln w="10160">
            <a:solidFill>
              <a:srgbClr val="D6E4F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 13"/>
          <p:cNvSpPr/>
          <p:nvPr/>
        </p:nvSpPr>
        <p:spPr>
          <a:xfrm>
            <a:off x="201168" y="3858768"/>
            <a:ext cx="26974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D6E4F0"/>
                </a:solidFill>
              </a:rPr>
              <a:t>21 CFR Part 11</a:t>
            </a:r>
            <a:endParaRPr lang="en-US" sz="1400" dirty="0"/>
          </a:p>
        </p:txBody>
      </p:sp>
      <p:sp>
        <p:nvSpPr>
          <p:cNvPr id="16" name="Text 14"/>
          <p:cNvSpPr/>
          <p:nvPr/>
        </p:nvSpPr>
        <p:spPr>
          <a:xfrm>
            <a:off x="3337560" y="502920"/>
            <a:ext cx="562356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kern="0" spc="300" dirty="0">
                <a:solidFill>
                  <a:srgbClr val="D4870A"/>
                </a:solidFill>
              </a:rPr>
              <a:t>COLLECTION QUALITÉ PHARMACEUTIQUE</a:t>
            </a:r>
            <a:endParaRPr lang="en-US" sz="1050" dirty="0"/>
          </a:p>
        </p:txBody>
      </p:sp>
      <p:sp>
        <p:nvSpPr>
          <p:cNvPr id="17" name="Text 15"/>
          <p:cNvSpPr/>
          <p:nvPr/>
        </p:nvSpPr>
        <p:spPr>
          <a:xfrm>
            <a:off x="3337560" y="868680"/>
            <a:ext cx="5623560" cy="1691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05000"/>
              </a:lnSpc>
              <a:buNone/>
            </a:pPr>
            <a:r>
              <a:rPr lang="en-US" sz="5200" b="1" dirty="0">
                <a:solidFill>
                  <a:srgbClr val="FFFFFF"/>
                </a:solidFill>
              </a:rPr>
              <a:t>OOS, OOT</a:t>
            </a:r>
            <a:endParaRPr lang="en-US" sz="52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5200" b="1" dirty="0">
                <a:solidFill>
                  <a:srgbClr val="FFFFFF"/>
                </a:solidFill>
              </a:rPr>
              <a:t>&amp; CAPA</a:t>
            </a:r>
            <a:endParaRPr lang="en-US" sz="5200" dirty="0"/>
          </a:p>
        </p:txBody>
      </p:sp>
      <p:sp>
        <p:nvSpPr>
          <p:cNvPr id="18" name="Text 16"/>
          <p:cNvSpPr/>
          <p:nvPr/>
        </p:nvSpPr>
        <p:spPr>
          <a:xfrm>
            <a:off x="3337560" y="2560320"/>
            <a:ext cx="562356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D6E4F0"/>
                </a:solidFill>
              </a:rPr>
              <a:t>en Industrie Pharmaceutique</a:t>
            </a:r>
            <a:endParaRPr lang="en-US" sz="1800" dirty="0"/>
          </a:p>
        </p:txBody>
      </p:sp>
      <p:sp>
        <p:nvSpPr>
          <p:cNvPr id="19" name="Text 17"/>
          <p:cNvSpPr/>
          <p:nvPr/>
        </p:nvSpPr>
        <p:spPr>
          <a:xfrm>
            <a:off x="3337560" y="2999232"/>
            <a:ext cx="562356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i="1" dirty="0">
                <a:solidFill>
                  <a:srgbClr val="9BBBD4"/>
                </a:solidFill>
              </a:rPr>
              <a:t>Investigation · Statistiques · Conformité Réglementaire avec Minitab®</a:t>
            </a:r>
            <a:endParaRPr lang="en-US" sz="1200" dirty="0"/>
          </a:p>
        </p:txBody>
      </p:sp>
      <p:sp>
        <p:nvSpPr>
          <p:cNvPr id="20" name="Shape 18"/>
          <p:cNvSpPr/>
          <p:nvPr/>
        </p:nvSpPr>
        <p:spPr>
          <a:xfrm>
            <a:off x="3337560" y="3438144"/>
            <a:ext cx="5486400" cy="0"/>
          </a:xfrm>
          <a:prstGeom prst="line">
            <a:avLst/>
          </a:prstGeom>
          <a:noFill/>
          <a:ln w="1905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3337560" y="3547872"/>
            <a:ext cx="562356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FFFFFF"/>
                </a:solidFill>
              </a:rPr>
              <a:t>Rachid BERKANI</a:t>
            </a:r>
            <a:endParaRPr lang="en-US" sz="2200" dirty="0"/>
          </a:p>
        </p:txBody>
      </p:sp>
      <p:sp>
        <p:nvSpPr>
          <p:cNvPr id="22" name="Text 20"/>
          <p:cNvSpPr/>
          <p:nvPr/>
        </p:nvSpPr>
        <p:spPr>
          <a:xfrm>
            <a:off x="3337560" y="3986784"/>
            <a:ext cx="562356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D6E4F0"/>
                </a:solidFill>
              </a:rPr>
              <a:t>Expert Qualité &amp; Statistiques</a:t>
            </a:r>
            <a:endParaRPr lang="en-US" sz="1300" dirty="0"/>
          </a:p>
        </p:txBody>
      </p:sp>
      <p:sp>
        <p:nvSpPr>
          <p:cNvPr id="23" name="Text 21"/>
          <p:cNvSpPr/>
          <p:nvPr/>
        </p:nvSpPr>
        <p:spPr>
          <a:xfrm>
            <a:off x="8321040" y="4846320"/>
            <a:ext cx="7315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4748B"/>
                </a:solidFill>
              </a:rPr>
              <a:t>1 / 39</a:t>
            </a:r>
            <a:endParaRPr lang="en-US" sz="9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§2.1 — Boucle d'Investigation en 3 Phases (FDA Guidance OOS 2006)</a:t>
            </a:r>
            <a:endParaRPr lang="en-US" sz="1200" dirty="0"/>
          </a:p>
        </p:txBody>
      </p:sp>
      <p:sp>
        <p:nvSpPr>
          <p:cNvPr id="4" name="Shape 2"/>
          <p:cNvSpPr/>
          <p:nvPr/>
        </p:nvSpPr>
        <p:spPr>
          <a:xfrm>
            <a:off x="274320" y="594360"/>
            <a:ext cx="2670048" cy="4041648"/>
          </a:xfrm>
          <a:prstGeom prst="rect">
            <a:avLst/>
          </a:prstGeom>
          <a:solidFill>
            <a:srgbClr val="F4F6F9"/>
          </a:solidFill>
          <a:ln w="25400">
            <a:solidFill>
              <a:srgbClr val="C0392B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274320" y="594360"/>
            <a:ext cx="2670048" cy="475488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Shape 4"/>
          <p:cNvSpPr/>
          <p:nvPr/>
        </p:nvSpPr>
        <p:spPr>
          <a:xfrm>
            <a:off x="384048" y="667512"/>
            <a:ext cx="347472" cy="347472"/>
          </a:xfrm>
          <a:prstGeom prst="ellipse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Text 5"/>
          <p:cNvSpPr/>
          <p:nvPr/>
        </p:nvSpPr>
        <p:spPr>
          <a:xfrm>
            <a:off x="384048" y="667512"/>
            <a:ext cx="34747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C0392B"/>
                </a:solidFill>
              </a:rPr>
              <a:t>1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786384" y="649224"/>
            <a:ext cx="2084832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</a:rPr>
              <a:t>Phase 1 — Investigation Laboratoire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384048" y="1143000"/>
            <a:ext cx="2468880" cy="34015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5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• Revue documentaire complète (SOP, cahiers, calculs)</a:t>
            </a:r>
            <a:endParaRPr lang="en-US" sz="105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• Vérification instruments : étalonnage, maintenance, SST</a:t>
            </a:r>
            <a:endParaRPr lang="en-US" sz="105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• Traçabilité réactifs, standards, dates de péremption</a:t>
            </a:r>
            <a:endParaRPr lang="en-US" sz="105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• Entretien factuel avec l'analyste impliqué</a:t>
            </a:r>
            <a:endParaRPr lang="en-US" sz="105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• Revue Audit Trail (21 CFR Part 11)</a:t>
            </a:r>
            <a:endParaRPr lang="en-US" sz="105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• Durée max : 30 jours ouvrés · Aucun retest sans autorisation QA</a:t>
            </a:r>
            <a:endParaRPr lang="en-US" sz="1050" dirty="0"/>
          </a:p>
        </p:txBody>
      </p:sp>
      <p:sp>
        <p:nvSpPr>
          <p:cNvPr id="10" name="Shape 8"/>
          <p:cNvSpPr/>
          <p:nvPr/>
        </p:nvSpPr>
        <p:spPr>
          <a:xfrm>
            <a:off x="3246120" y="594360"/>
            <a:ext cx="2670048" cy="4041648"/>
          </a:xfrm>
          <a:prstGeom prst="rect">
            <a:avLst/>
          </a:prstGeom>
          <a:solidFill>
            <a:srgbClr val="F4F6F9"/>
          </a:solidFill>
          <a:ln w="25400">
            <a:solidFill>
              <a:srgbClr val="D4870A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1" name="Shape 9"/>
          <p:cNvSpPr/>
          <p:nvPr/>
        </p:nvSpPr>
        <p:spPr>
          <a:xfrm>
            <a:off x="3246120" y="594360"/>
            <a:ext cx="2670048" cy="475488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2" name="Shape 10"/>
          <p:cNvSpPr/>
          <p:nvPr/>
        </p:nvSpPr>
        <p:spPr>
          <a:xfrm>
            <a:off x="3355848" y="667512"/>
            <a:ext cx="347472" cy="347472"/>
          </a:xfrm>
          <a:prstGeom prst="ellipse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Text 11"/>
          <p:cNvSpPr/>
          <p:nvPr/>
        </p:nvSpPr>
        <p:spPr>
          <a:xfrm>
            <a:off x="3355848" y="667512"/>
            <a:ext cx="34747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D4870A"/>
                </a:solidFill>
              </a:rPr>
              <a:t>2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3758184" y="649224"/>
            <a:ext cx="2084832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</a:rPr>
              <a:t>Phase 2 — Investigation Élargie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3355848" y="1143000"/>
            <a:ext cx="2468880" cy="34015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5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• Déclenchée si Phase 1 non conclusive</a:t>
            </a:r>
            <a:endParaRPr lang="en-US" sz="105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• Autorisation QA écrite préalable obligatoire</a:t>
            </a:r>
            <a:endParaRPr lang="en-US" sz="105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• Réanalyse échantillon d'origine + nouveaux sous-échantillons</a:t>
            </a:r>
            <a:endParaRPr lang="en-US" sz="105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• Investigation procédé de fabrication</a:t>
            </a:r>
            <a:endParaRPr lang="en-US" sz="105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• Tests statistiques Shapiro-Wilk → Grubbs → t-test</a:t>
            </a:r>
            <a:endParaRPr lang="en-US" sz="105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• Plan de retest prédéfini (anti testing into compliance)</a:t>
            </a:r>
            <a:endParaRPr lang="en-US" sz="1050" dirty="0"/>
          </a:p>
        </p:txBody>
      </p:sp>
      <p:sp>
        <p:nvSpPr>
          <p:cNvPr id="16" name="Shape 14"/>
          <p:cNvSpPr/>
          <p:nvPr/>
        </p:nvSpPr>
        <p:spPr>
          <a:xfrm>
            <a:off x="6217920" y="594360"/>
            <a:ext cx="2651760" cy="4041648"/>
          </a:xfrm>
          <a:prstGeom prst="rect">
            <a:avLst/>
          </a:prstGeom>
          <a:solidFill>
            <a:srgbClr val="F4F6F9"/>
          </a:solidFill>
          <a:ln w="25400">
            <a:solidFill>
              <a:srgbClr val="1E8449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7" name="Shape 15"/>
          <p:cNvSpPr/>
          <p:nvPr/>
        </p:nvSpPr>
        <p:spPr>
          <a:xfrm>
            <a:off x="6217920" y="594360"/>
            <a:ext cx="2651760" cy="475488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8" name="Shape 16"/>
          <p:cNvSpPr/>
          <p:nvPr/>
        </p:nvSpPr>
        <p:spPr>
          <a:xfrm>
            <a:off x="6327648" y="667512"/>
            <a:ext cx="347472" cy="347472"/>
          </a:xfrm>
          <a:prstGeom prst="ellipse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Text 17"/>
          <p:cNvSpPr/>
          <p:nvPr/>
        </p:nvSpPr>
        <p:spPr>
          <a:xfrm>
            <a:off x="6327648" y="667512"/>
            <a:ext cx="34747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1E8449"/>
                </a:solidFill>
              </a:rPr>
              <a:t>3</a:t>
            </a:r>
            <a:endParaRPr lang="en-US" sz="1400" dirty="0"/>
          </a:p>
        </p:txBody>
      </p:sp>
      <p:sp>
        <p:nvSpPr>
          <p:cNvPr id="20" name="Text 18"/>
          <p:cNvSpPr/>
          <p:nvPr/>
        </p:nvSpPr>
        <p:spPr>
          <a:xfrm>
            <a:off x="6729984" y="649224"/>
            <a:ext cx="2066544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</a:rPr>
              <a:t>Phase 3 — CAPA &amp; Clôture</a:t>
            </a:r>
            <a:endParaRPr lang="en-US" sz="1100" dirty="0"/>
          </a:p>
        </p:txBody>
      </p:sp>
      <p:sp>
        <p:nvSpPr>
          <p:cNvPr id="21" name="Text 19"/>
          <p:cNvSpPr/>
          <p:nvPr/>
        </p:nvSpPr>
        <p:spPr>
          <a:xfrm>
            <a:off x="6327648" y="1143000"/>
            <a:ext cx="2450592" cy="34015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5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• Cause racine identifiée ET prouvée (5P, Ishikawa, FMEA)</a:t>
            </a:r>
            <a:endParaRPr lang="en-US" sz="105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• Plan d'actions SMART : Correctif + Préventif</a:t>
            </a:r>
            <a:endParaRPr lang="en-US" sz="105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• Effectiveness Check : J+30 · J+90 · J+180</a:t>
            </a:r>
            <a:endParaRPr lang="en-US" sz="105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• Ppk post-CAPA ≥ 1,33 avant clôture</a:t>
            </a:r>
            <a:endParaRPr lang="en-US" sz="105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• Limites MSP recalculées sur ≥ 20 lots</a:t>
            </a:r>
            <a:endParaRPr lang="en-US" sz="105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• Intégration APR/PQR et matrice maturité</a:t>
            </a:r>
            <a:endParaRPr lang="en-US" sz="1050" dirty="0"/>
          </a:p>
        </p:txBody>
      </p:sp>
      <p:sp>
        <p:nvSpPr>
          <p:cNvPr id="22" name="Shape 20"/>
          <p:cNvSpPr/>
          <p:nvPr/>
        </p:nvSpPr>
        <p:spPr>
          <a:xfrm>
            <a:off x="2944368" y="2615184"/>
            <a:ext cx="301752" cy="0"/>
          </a:xfrm>
          <a:prstGeom prst="line">
            <a:avLst/>
          </a:prstGeom>
          <a:noFill/>
          <a:ln w="25400">
            <a:solidFill>
              <a:srgbClr val="64748B"/>
            </a:solidFill>
            <a:prstDash val="solid"/>
            <a:tailEnd type="arrow"/>
          </a:ln>
        </p:spPr>
        <p:txBody>
          <a:bodyPr/>
          <a:lstStyle/>
          <a:p>
            <a:endParaRPr lang="fr-FR"/>
          </a:p>
        </p:txBody>
      </p:sp>
      <p:sp>
        <p:nvSpPr>
          <p:cNvPr id="23" name="Shape 21"/>
          <p:cNvSpPr/>
          <p:nvPr/>
        </p:nvSpPr>
        <p:spPr>
          <a:xfrm>
            <a:off x="5916168" y="2615184"/>
            <a:ext cx="301752" cy="0"/>
          </a:xfrm>
          <a:prstGeom prst="line">
            <a:avLst/>
          </a:prstGeom>
          <a:noFill/>
          <a:ln w="25400">
            <a:solidFill>
              <a:srgbClr val="64748B"/>
            </a:solidFill>
            <a:prstDash val="solid"/>
            <a:tailEnd type="arrow"/>
          </a:ln>
        </p:spPr>
        <p:txBody>
          <a:bodyPr/>
          <a:lstStyle/>
          <a:p>
            <a:endParaRPr lang="fr-FR"/>
          </a:p>
        </p:txBody>
      </p:sp>
      <p:sp>
        <p:nvSpPr>
          <p:cNvPr id="24" name="Shape 22"/>
          <p:cNvSpPr/>
          <p:nvPr/>
        </p:nvSpPr>
        <p:spPr>
          <a:xfrm>
            <a:off x="274320" y="4681728"/>
            <a:ext cx="8595360" cy="384048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5" name="Text 23"/>
          <p:cNvSpPr/>
          <p:nvPr/>
        </p:nvSpPr>
        <p:spPr>
          <a:xfrm>
            <a:off x="411480" y="4681728"/>
            <a:ext cx="83210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FFFFFF"/>
                </a:solidFill>
              </a:rPr>
              <a:t>📁  Dossier du Chapitre — inclus dans cet ouvrage</a:t>
            </a:r>
            <a:endParaRPr lang="en-US" sz="1150" dirty="0"/>
          </a:p>
        </p:txBody>
      </p:sp>
      <p:sp>
        <p:nvSpPr>
          <p:cNvPr id="26" name="Shape 24"/>
          <p:cNvSpPr/>
          <p:nvPr/>
        </p:nvSpPr>
        <p:spPr>
          <a:xfrm>
            <a:off x="274320" y="5102352"/>
            <a:ext cx="2084832" cy="566928"/>
          </a:xfrm>
          <a:prstGeom prst="rect">
            <a:avLst/>
          </a:prstGeom>
          <a:solidFill>
            <a:srgbClr val="F4F6F9"/>
          </a:solidFill>
          <a:ln w="1016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7" name="Text 25"/>
          <p:cNvSpPr/>
          <p:nvPr/>
        </p:nvSpPr>
        <p:spPr>
          <a:xfrm>
            <a:off x="347472" y="5138928"/>
            <a:ext cx="1956816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5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📊 Données 24 lots Impureté A (Excel)</a:t>
            </a:r>
            <a:endParaRPr lang="en-US" sz="1000" dirty="0"/>
          </a:p>
        </p:txBody>
      </p:sp>
      <p:sp>
        <p:nvSpPr>
          <p:cNvPr id="28" name="Shape 26"/>
          <p:cNvSpPr/>
          <p:nvPr/>
        </p:nvSpPr>
        <p:spPr>
          <a:xfrm>
            <a:off x="2450592" y="5102352"/>
            <a:ext cx="2084832" cy="566928"/>
          </a:xfrm>
          <a:prstGeom prst="rect">
            <a:avLst/>
          </a:prstGeom>
          <a:solidFill>
            <a:srgbClr val="F4F6F9"/>
          </a:solidFill>
          <a:ln w="1016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9" name="Text 27"/>
          <p:cNvSpPr/>
          <p:nvPr/>
        </p:nvSpPr>
        <p:spPr>
          <a:xfrm>
            <a:off x="2523744" y="5138928"/>
            <a:ext cx="1956816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5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📋 Template LIR Phase 1 &amp; 2 (Word)</a:t>
            </a:r>
            <a:endParaRPr lang="en-US" sz="1000" dirty="0"/>
          </a:p>
        </p:txBody>
      </p:sp>
      <p:sp>
        <p:nvSpPr>
          <p:cNvPr id="30" name="Shape 28"/>
          <p:cNvSpPr/>
          <p:nvPr/>
        </p:nvSpPr>
        <p:spPr>
          <a:xfrm>
            <a:off x="4626864" y="5102352"/>
            <a:ext cx="2084832" cy="566928"/>
          </a:xfrm>
          <a:prstGeom prst="rect">
            <a:avLst/>
          </a:prstGeom>
          <a:solidFill>
            <a:srgbClr val="F4F6F9"/>
          </a:solidFill>
          <a:ln w="1016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1" name="Text 29"/>
          <p:cNvSpPr/>
          <p:nvPr/>
        </p:nvSpPr>
        <p:spPr>
          <a:xfrm>
            <a:off x="4700016" y="5138928"/>
            <a:ext cx="1956816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5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✅ Checklist investigation 48 pts</a:t>
            </a:r>
            <a:endParaRPr lang="en-US" sz="1000" dirty="0"/>
          </a:p>
        </p:txBody>
      </p:sp>
      <p:sp>
        <p:nvSpPr>
          <p:cNvPr id="32" name="Shape 30"/>
          <p:cNvSpPr/>
          <p:nvPr/>
        </p:nvSpPr>
        <p:spPr>
          <a:xfrm>
            <a:off x="6803136" y="5102352"/>
            <a:ext cx="2084832" cy="566928"/>
          </a:xfrm>
          <a:prstGeom prst="rect">
            <a:avLst/>
          </a:prstGeom>
          <a:solidFill>
            <a:srgbClr val="F4F6F9"/>
          </a:solidFill>
          <a:ln w="1016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3" name="Text 31"/>
          <p:cNvSpPr/>
          <p:nvPr/>
        </p:nvSpPr>
        <p:spPr>
          <a:xfrm>
            <a:off x="6876288" y="5138928"/>
            <a:ext cx="1956816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5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📄 SOP Investigation OOS</a:t>
            </a:r>
            <a:endParaRPr lang="en-US" sz="1000" dirty="0"/>
          </a:p>
        </p:txBody>
      </p:sp>
      <p:sp>
        <p:nvSpPr>
          <p:cNvPr id="34" name="Shape 32"/>
          <p:cNvSpPr/>
          <p:nvPr/>
        </p:nvSpPr>
        <p:spPr>
          <a:xfrm>
            <a:off x="0" y="4919472"/>
            <a:ext cx="9144000" cy="22402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5" name="Text 33"/>
          <p:cNvSpPr/>
          <p:nvPr/>
        </p:nvSpPr>
        <p:spPr>
          <a:xfrm>
            <a:off x="274320" y="4919472"/>
            <a:ext cx="7772400" cy="224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ABBDD"/>
                </a:solidFill>
              </a:rPr>
              <a:t>OOS, OOT &amp; CAPA en Industrie Pharmaceutique  ·  Rachid BERKANI  ·  Expert Qualité &amp; Statistiques</a:t>
            </a:r>
            <a:endParaRPr lang="en-US" sz="850" dirty="0"/>
          </a:p>
        </p:txBody>
      </p:sp>
      <p:sp>
        <p:nvSpPr>
          <p:cNvPr id="36" name="Text 34"/>
          <p:cNvSpPr/>
          <p:nvPr/>
        </p:nvSpPr>
        <p:spPr>
          <a:xfrm>
            <a:off x="8046720" y="4919472"/>
            <a:ext cx="1051560" cy="2240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AABBDD"/>
                </a:solidFill>
              </a:rPr>
              <a:t>10 / 39</a:t>
            </a:r>
            <a:endParaRPr lang="en-US" sz="85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4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§2.2 — Plan d'Échantillonnage, Règles de Retest et Interprétation Statistique</a:t>
            </a:r>
            <a:endParaRPr lang="en-US" sz="1200" dirty="0"/>
          </a:p>
        </p:txBody>
      </p:sp>
      <p:sp>
        <p:nvSpPr>
          <p:cNvPr id="4" name="Shape 2"/>
          <p:cNvSpPr/>
          <p:nvPr/>
        </p:nvSpPr>
        <p:spPr>
          <a:xfrm>
            <a:off x="274320" y="594360"/>
            <a:ext cx="4160520" cy="4160520"/>
          </a:xfrm>
          <a:prstGeom prst="rect">
            <a:avLst/>
          </a:prstGeom>
          <a:solidFill>
            <a:srgbClr val="D6E4F0"/>
          </a:solidFill>
          <a:ln w="19050">
            <a:solidFill>
              <a:srgbClr val="2E5FA3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274320" y="594360"/>
            <a:ext cx="64008" cy="4160520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402336" y="667512"/>
            <a:ext cx="395935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2E5FA3"/>
                </a:solidFill>
              </a:rPr>
              <a:t>§2.2.1-2.2.4 — Cadre réglementaire &amp; plans</a:t>
            </a:r>
            <a:endParaRPr lang="en-US" sz="1200" dirty="0"/>
          </a:p>
        </p:txBody>
      </p:sp>
      <p:sp>
        <p:nvSpPr>
          <p:cNvPr id="7" name="Text 5"/>
          <p:cNvSpPr/>
          <p:nvPr/>
        </p:nvSpPr>
        <p:spPr>
          <a:xfrm>
            <a:off x="402336" y="1051560"/>
            <a:ext cx="3959352" cy="3611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FDA Guidance 2006 : le nombre de retests doit être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prédéfini dans la SOP — jamais calculé a posteriori.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Plans d'échantillonnage selon le type de lot :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• Lots homogènes : n = 3 sous-échantillons minimum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• Lots hétérogènes : n selon analyse risque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• Tests microbiologiques : règles EMEA spécifiques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Matrice de décision (règle des 2/3) :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Si 2/3 retests conformes ET CV &lt; 2 % → Lot libérable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Si 1/3 retests OOS → Investigation Phase 2 obligatoire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Testing into compliance = violation 21 CFR 211.192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→ Observation FDA 483 systématique</a:t>
            </a:r>
            <a:endParaRPr lang="en-US" sz="1050" dirty="0"/>
          </a:p>
        </p:txBody>
      </p:sp>
      <p:sp>
        <p:nvSpPr>
          <p:cNvPr id="8" name="Shape 6"/>
          <p:cNvSpPr/>
          <p:nvPr/>
        </p:nvSpPr>
        <p:spPr>
          <a:xfrm>
            <a:off x="4663440" y="594360"/>
            <a:ext cx="4160520" cy="4160520"/>
          </a:xfrm>
          <a:prstGeom prst="rect">
            <a:avLst/>
          </a:prstGeom>
          <a:solidFill>
            <a:srgbClr val="EBF5EB"/>
          </a:solidFill>
          <a:ln w="19050">
            <a:solidFill>
              <a:srgbClr val="1E8449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9" name="Shape 7"/>
          <p:cNvSpPr/>
          <p:nvPr/>
        </p:nvSpPr>
        <p:spPr>
          <a:xfrm>
            <a:off x="4663440" y="594360"/>
            <a:ext cx="64008" cy="4160520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" name="Text 8"/>
          <p:cNvSpPr/>
          <p:nvPr/>
        </p:nvSpPr>
        <p:spPr>
          <a:xfrm>
            <a:off x="4791456" y="667512"/>
            <a:ext cx="395935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E8449"/>
                </a:solidFill>
              </a:rPr>
              <a:t>§2.2.5 — Interprétation statistique des retests (section développée)</a:t>
            </a:r>
            <a:endParaRPr lang="en-US" sz="1200" dirty="0"/>
          </a:p>
        </p:txBody>
      </p:sp>
      <p:sp>
        <p:nvSpPr>
          <p:cNvPr id="11" name="Text 9"/>
          <p:cNvSpPr/>
          <p:nvPr/>
        </p:nvSpPr>
        <p:spPr>
          <a:xfrm>
            <a:off x="4791456" y="1051560"/>
            <a:ext cx="3959352" cy="3611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Critère de cohérence :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CV = (s / x̄) × 100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Si CV &lt; 2 % → résultats cohérents (HPLC dosage)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Test de Student (t-test 1 échantillon) :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Minitab® : Stat &gt; Basic Statistics &gt; 1-Sample t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• Si p-value &gt; 0,05 : résultat initial ≠ retests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  → probable erreur analytique isolée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• Si p-value &lt; 0,05 : différence significative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  → OOS confirmé, Phase 2 obligatoire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Règle ABSOLUE : si au moins UN retest est OOS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→ lot confirmé non conforme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→ Phase 2 obligatoire, aucune exception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Référence : FDA Guidance OOS 2006, Section IV.C</a:t>
            </a:r>
            <a:endParaRPr lang="en-US" sz="1050" dirty="0"/>
          </a:p>
        </p:txBody>
      </p:sp>
      <p:sp>
        <p:nvSpPr>
          <p:cNvPr id="12" name="Shape 10"/>
          <p:cNvSpPr/>
          <p:nvPr/>
        </p:nvSpPr>
        <p:spPr>
          <a:xfrm>
            <a:off x="0" y="4919472"/>
            <a:ext cx="9144000" cy="22402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Text 11"/>
          <p:cNvSpPr/>
          <p:nvPr/>
        </p:nvSpPr>
        <p:spPr>
          <a:xfrm>
            <a:off x="274320" y="4919472"/>
            <a:ext cx="7772400" cy="224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ABBDD"/>
                </a:solidFill>
              </a:rPr>
              <a:t>OOS, OOT &amp; CAPA en Industrie Pharmaceutique  ·  Rachid BERKANI  ·  Expert Qualité &amp; Statistiques</a:t>
            </a:r>
            <a:endParaRPr lang="en-US" sz="850" dirty="0"/>
          </a:p>
        </p:txBody>
      </p:sp>
      <p:sp>
        <p:nvSpPr>
          <p:cNvPr id="14" name="Text 12"/>
          <p:cNvSpPr/>
          <p:nvPr/>
        </p:nvSpPr>
        <p:spPr>
          <a:xfrm>
            <a:off x="8046720" y="4919472"/>
            <a:ext cx="1051560" cy="2240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AABBDD"/>
                </a:solidFill>
              </a:rPr>
              <a:t>11 / 39</a:t>
            </a:r>
            <a:endParaRPr lang="en-US" sz="85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§2.3-2.4 — Vérification de Normalité (Shapiro-Wilk) puis Test de Grubbs</a:t>
            </a:r>
            <a:endParaRPr lang="en-US" sz="1200" dirty="0"/>
          </a:p>
        </p:txBody>
      </p:sp>
      <p:sp>
        <p:nvSpPr>
          <p:cNvPr id="4" name="Shape 2"/>
          <p:cNvSpPr/>
          <p:nvPr/>
        </p:nvSpPr>
        <p:spPr>
          <a:xfrm>
            <a:off x="274320" y="594360"/>
            <a:ext cx="4160520" cy="4187952"/>
          </a:xfrm>
          <a:prstGeom prst="rect">
            <a:avLst/>
          </a:prstGeom>
          <a:solidFill>
            <a:srgbClr val="FFFFFF"/>
          </a:solidFill>
          <a:ln w="19050">
            <a:solidFill>
              <a:srgbClr val="2E5FA3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384048" y="685800"/>
            <a:ext cx="475488" cy="475488"/>
          </a:xfrm>
          <a:prstGeom prst="ellipse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384048" y="685800"/>
            <a:ext cx="475488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</a:rPr>
              <a:t>1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960120" y="704088"/>
            <a:ext cx="335584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2E5FA3"/>
                </a:solidFill>
              </a:rPr>
              <a:t>§2.3 — Shapiro-Wilk (Préalable OBLIGATOIRE)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402336" y="1143000"/>
            <a:ext cx="3922776" cy="35295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8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Le test de Grubbs suppose la normalité.</a:t>
            </a:r>
            <a:endParaRPr lang="en-US" sz="1050" dirty="0"/>
          </a:p>
          <a:p>
            <a:pPr marL="0" indent="0">
              <a:lnSpc>
                <a:spcPct val="138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Sans vérification préalable → conclusion invalide.</a:t>
            </a:r>
            <a:endParaRPr lang="en-US" sz="1050" dirty="0"/>
          </a:p>
          <a:p>
            <a:pPr marL="0" indent="0">
              <a:lnSpc>
                <a:spcPct val="138000"/>
              </a:lnSpc>
              <a:buNone/>
            </a:pPr>
            <a:endParaRPr lang="en-US" sz="1050" dirty="0"/>
          </a:p>
          <a:p>
            <a:pPr marL="0" indent="0">
              <a:lnSpc>
                <a:spcPct val="138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Minitab® : Stat &gt; Basic Statistics &gt; Normality Test</a:t>
            </a:r>
            <a:endParaRPr lang="en-US" sz="1050" dirty="0"/>
          </a:p>
          <a:p>
            <a:pPr marL="0" indent="0">
              <a:lnSpc>
                <a:spcPct val="138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→ Sélectionner Shapiro-Wilk (n &lt; 50)</a:t>
            </a:r>
            <a:endParaRPr lang="en-US" sz="1050" dirty="0"/>
          </a:p>
          <a:p>
            <a:pPr marL="0" indent="0">
              <a:lnSpc>
                <a:spcPct val="138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→ Sélectionner Anderson-Darling (n ≥ 20)</a:t>
            </a:r>
            <a:endParaRPr lang="en-US" sz="1050" dirty="0"/>
          </a:p>
          <a:p>
            <a:pPr marL="0" indent="0">
              <a:lnSpc>
                <a:spcPct val="138000"/>
              </a:lnSpc>
              <a:buNone/>
            </a:pPr>
            <a:endParaRPr lang="en-US" sz="1050" dirty="0"/>
          </a:p>
          <a:p>
            <a:pPr marL="0" indent="0">
              <a:lnSpc>
                <a:spcPct val="138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H₀ : données normales</a:t>
            </a:r>
            <a:endParaRPr lang="en-US" sz="1050" dirty="0"/>
          </a:p>
          <a:p>
            <a:pPr marL="0" indent="0">
              <a:lnSpc>
                <a:spcPct val="138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• p-value &gt; 0,05 → normalité confirmée → Grubbs applicable</a:t>
            </a:r>
            <a:endParaRPr lang="en-US" sz="1050" dirty="0"/>
          </a:p>
          <a:p>
            <a:pPr marL="0" indent="0">
              <a:lnSpc>
                <a:spcPct val="138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• p-value &lt; 0,05 → transformation Box-Cox ou test non-paramétrique</a:t>
            </a:r>
            <a:endParaRPr lang="en-US" sz="1050" dirty="0"/>
          </a:p>
          <a:p>
            <a:pPr marL="0" indent="0">
              <a:lnSpc>
                <a:spcPct val="138000"/>
              </a:lnSpc>
              <a:buNone/>
            </a:pPr>
            <a:endParaRPr lang="en-US" sz="1050" dirty="0"/>
          </a:p>
          <a:p>
            <a:pPr marL="0" indent="0">
              <a:lnSpc>
                <a:spcPct val="138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§2.3.3-2.3.4 — Comparaison Shapiro-Wilk vs Anderson-Darling :</a:t>
            </a:r>
            <a:endParaRPr lang="en-US" sz="1050" dirty="0"/>
          </a:p>
          <a:p>
            <a:pPr marL="0" indent="0">
              <a:lnSpc>
                <a:spcPct val="138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SW : plus puissant pour n &lt; 50, recommandé USP &lt;1010&gt;</a:t>
            </a:r>
            <a:endParaRPr lang="en-US" sz="1050" dirty="0"/>
          </a:p>
          <a:p>
            <a:pPr marL="0" indent="0">
              <a:lnSpc>
                <a:spcPct val="138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AD : meilleur pour les queues de distribution</a:t>
            </a:r>
            <a:endParaRPr lang="en-US" sz="1050" dirty="0"/>
          </a:p>
          <a:p>
            <a:pPr marL="0" indent="0">
              <a:lnSpc>
                <a:spcPct val="138000"/>
              </a:lnSpc>
              <a:buNone/>
            </a:pPr>
            <a:endParaRPr lang="en-US" sz="1050" dirty="0"/>
          </a:p>
          <a:p>
            <a:pPr marL="0" indent="0">
              <a:lnSpc>
                <a:spcPct val="138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§2.3.5 — Si données non normales :</a:t>
            </a:r>
            <a:endParaRPr lang="en-US" sz="1050" dirty="0"/>
          </a:p>
          <a:p>
            <a:pPr marL="0" indent="0">
              <a:lnSpc>
                <a:spcPct val="138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Transformation log ou Box-Cox → retester</a:t>
            </a:r>
            <a:endParaRPr lang="en-US" sz="1050" dirty="0"/>
          </a:p>
          <a:p>
            <a:pPr marL="0" indent="0">
              <a:lnSpc>
                <a:spcPct val="138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Ou utiliser test de Dixon, Cochran</a:t>
            </a:r>
            <a:endParaRPr lang="en-US" sz="1050" dirty="0"/>
          </a:p>
        </p:txBody>
      </p:sp>
      <p:sp>
        <p:nvSpPr>
          <p:cNvPr id="9" name="Shape 7"/>
          <p:cNvSpPr/>
          <p:nvPr/>
        </p:nvSpPr>
        <p:spPr>
          <a:xfrm>
            <a:off x="4663440" y="594360"/>
            <a:ext cx="4160520" cy="4187952"/>
          </a:xfrm>
          <a:prstGeom prst="rect">
            <a:avLst/>
          </a:prstGeom>
          <a:solidFill>
            <a:srgbClr val="FFFFFF"/>
          </a:solidFill>
          <a:ln w="19050">
            <a:solidFill>
              <a:srgbClr val="C0392B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0" name="Shape 8"/>
          <p:cNvSpPr/>
          <p:nvPr/>
        </p:nvSpPr>
        <p:spPr>
          <a:xfrm>
            <a:off x="4773168" y="685800"/>
            <a:ext cx="475488" cy="475488"/>
          </a:xfrm>
          <a:prstGeom prst="ellipse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9"/>
          <p:cNvSpPr/>
          <p:nvPr/>
        </p:nvSpPr>
        <p:spPr>
          <a:xfrm>
            <a:off x="4773168" y="685800"/>
            <a:ext cx="475488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</a:rPr>
              <a:t>2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5349240" y="704088"/>
            <a:ext cx="335584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C0392B"/>
                </a:solidFill>
              </a:rPr>
              <a:t>§2.4 — Test de Grubbs (Détection valeur aberrante)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4791456" y="1143000"/>
            <a:ext cx="3922776" cy="35295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8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Formule : G = |Xᵢ – X̄| / s</a:t>
            </a:r>
            <a:endParaRPr lang="en-US" sz="1050" dirty="0"/>
          </a:p>
          <a:p>
            <a:pPr marL="0" indent="0">
              <a:lnSpc>
                <a:spcPct val="138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Comparer G calculé à G critique (table α = 0,05, n)</a:t>
            </a:r>
            <a:endParaRPr lang="en-US" sz="1050" dirty="0"/>
          </a:p>
          <a:p>
            <a:pPr marL="0" indent="0">
              <a:lnSpc>
                <a:spcPct val="138000"/>
              </a:lnSpc>
              <a:buNone/>
            </a:pPr>
            <a:endParaRPr lang="en-US" sz="1050" dirty="0"/>
          </a:p>
          <a:p>
            <a:pPr marL="0" indent="0">
              <a:lnSpc>
                <a:spcPct val="138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Minitab® : Stat &gt; Quality Tools &gt; Outlier Test</a:t>
            </a:r>
            <a:endParaRPr lang="en-US" sz="1050" dirty="0"/>
          </a:p>
          <a:p>
            <a:pPr marL="0" indent="0">
              <a:lnSpc>
                <a:spcPct val="138000"/>
              </a:lnSpc>
              <a:buNone/>
            </a:pPr>
            <a:endParaRPr lang="en-US" sz="1050" dirty="0"/>
          </a:p>
          <a:p>
            <a:pPr marL="0" indent="0">
              <a:lnSpc>
                <a:spcPct val="138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Exemple Cardiostat® — Impureté A (n = 7) :</a:t>
            </a:r>
            <a:endParaRPr lang="en-US" sz="1050" dirty="0"/>
          </a:p>
          <a:p>
            <a:pPr marL="0" indent="0">
              <a:lnSpc>
                <a:spcPct val="138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Données : 0,12 ; 0,13 ; 0,11 ; 0,14 ; 0,12 ; 0,13 ; 0,28 %</a:t>
            </a:r>
            <a:endParaRPr lang="en-US" sz="1050" dirty="0"/>
          </a:p>
          <a:p>
            <a:pPr marL="0" indent="0">
              <a:lnSpc>
                <a:spcPct val="138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G calculé = (0,28 – 0,132) / 0,058 = 2,55</a:t>
            </a:r>
            <a:endParaRPr lang="en-US" sz="1050" dirty="0"/>
          </a:p>
          <a:p>
            <a:pPr marL="0" indent="0">
              <a:lnSpc>
                <a:spcPct val="138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G critique (n=7, α=0,05) = 2,02</a:t>
            </a:r>
            <a:endParaRPr lang="en-US" sz="1050" dirty="0"/>
          </a:p>
          <a:p>
            <a:pPr marL="0" indent="0">
              <a:lnSpc>
                <a:spcPct val="138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G &gt; G critique → valeur 0,28 % aberrante confirmée</a:t>
            </a:r>
            <a:endParaRPr lang="en-US" sz="1050" dirty="0"/>
          </a:p>
          <a:p>
            <a:pPr marL="0" indent="0">
              <a:lnSpc>
                <a:spcPct val="138000"/>
              </a:lnSpc>
              <a:buNone/>
            </a:pPr>
            <a:endParaRPr lang="en-US" sz="1050" dirty="0"/>
          </a:p>
          <a:p>
            <a:pPr marL="0" indent="0">
              <a:lnSpc>
                <a:spcPct val="138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⚠  Valeur aberrante statistique ≠ résultat invalidé !</a:t>
            </a:r>
            <a:endParaRPr lang="en-US" sz="1050" dirty="0"/>
          </a:p>
          <a:p>
            <a:pPr marL="0" indent="0">
              <a:lnSpc>
                <a:spcPct val="138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L'invalidation requiert une CAUSE ASSIGNABLE</a:t>
            </a:r>
            <a:endParaRPr lang="en-US" sz="1050" dirty="0"/>
          </a:p>
          <a:p>
            <a:pPr marL="0" indent="0">
              <a:lnSpc>
                <a:spcPct val="138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prouvée et documentée (FDA 2006, §IV.B)</a:t>
            </a:r>
            <a:endParaRPr lang="en-US" sz="1050" dirty="0"/>
          </a:p>
          <a:p>
            <a:pPr marL="0" indent="0">
              <a:lnSpc>
                <a:spcPct val="138000"/>
              </a:lnSpc>
              <a:buNone/>
            </a:pPr>
            <a:endParaRPr lang="en-US" sz="1050" dirty="0"/>
          </a:p>
          <a:p>
            <a:pPr marL="0" indent="0">
              <a:lnSpc>
                <a:spcPct val="138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§2.4.4 — Précautions :</a:t>
            </a:r>
            <a:endParaRPr lang="en-US" sz="1050" dirty="0"/>
          </a:p>
          <a:p>
            <a:pPr marL="0" indent="0">
              <a:lnSpc>
                <a:spcPct val="138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• Ne pas appliquer si n &lt; 5 (manque de puissance)</a:t>
            </a:r>
            <a:endParaRPr lang="en-US" sz="1050" dirty="0"/>
          </a:p>
          <a:p>
            <a:pPr marL="0" indent="0">
              <a:lnSpc>
                <a:spcPct val="138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• Max 1 valeur aberrante par jeu de données</a:t>
            </a:r>
            <a:endParaRPr lang="en-US" sz="1050" dirty="0"/>
          </a:p>
          <a:p>
            <a:pPr marL="0" indent="0">
              <a:lnSpc>
                <a:spcPct val="138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• Référence : FDA OOS Guidance 2006</a:t>
            </a:r>
            <a:endParaRPr lang="en-US" sz="1050" dirty="0"/>
          </a:p>
        </p:txBody>
      </p:sp>
      <p:sp>
        <p:nvSpPr>
          <p:cNvPr id="14" name="Shape 12"/>
          <p:cNvSpPr/>
          <p:nvPr/>
        </p:nvSpPr>
        <p:spPr>
          <a:xfrm>
            <a:off x="0" y="4919472"/>
            <a:ext cx="9144000" cy="22402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 13"/>
          <p:cNvSpPr/>
          <p:nvPr/>
        </p:nvSpPr>
        <p:spPr>
          <a:xfrm>
            <a:off x="274320" y="4919472"/>
            <a:ext cx="7772400" cy="224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ABBDD"/>
                </a:solidFill>
              </a:rPr>
              <a:t>OOS, OOT &amp; CAPA en Industrie Pharmaceutique  ·  Rachid BERKANI  ·  Expert Qualité &amp; Statistiques</a:t>
            </a:r>
            <a:endParaRPr lang="en-US" sz="850" dirty="0"/>
          </a:p>
        </p:txBody>
      </p:sp>
      <p:sp>
        <p:nvSpPr>
          <p:cNvPr id="16" name="Text 14"/>
          <p:cNvSpPr/>
          <p:nvPr/>
        </p:nvSpPr>
        <p:spPr>
          <a:xfrm>
            <a:off x="8046720" y="4919472"/>
            <a:ext cx="1051560" cy="2240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AABBDD"/>
                </a:solidFill>
              </a:rPr>
              <a:t>12 / 39</a:t>
            </a:r>
            <a:endParaRPr lang="en-US" sz="85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4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§2.5 — Diagramme de Pareto des causes d'OOS — Priorisation CAPA (Principe 80/20)</a:t>
            </a:r>
            <a:endParaRPr lang="en-US" sz="1200" dirty="0"/>
          </a:p>
        </p:txBody>
      </p:sp>
      <p:graphicFrame>
        <p:nvGraphicFramePr>
          <p:cNvPr id="4" name="Chart 0"/>
          <p:cNvGraphicFramePr/>
          <p:nvPr/>
        </p:nvGraphicFramePr>
        <p:xfrm>
          <a:off x="274320" y="594360"/>
          <a:ext cx="5029200" cy="3977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Shape 2"/>
          <p:cNvSpPr/>
          <p:nvPr/>
        </p:nvSpPr>
        <p:spPr>
          <a:xfrm>
            <a:off x="5486400" y="594360"/>
            <a:ext cx="3383280" cy="3977640"/>
          </a:xfrm>
          <a:prstGeom prst="rect">
            <a:avLst/>
          </a:prstGeom>
          <a:solidFill>
            <a:srgbClr val="FFFFFF"/>
          </a:solidFill>
          <a:ln w="19050">
            <a:solidFill>
              <a:srgbClr val="2E5FA3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6" name="Shape 3"/>
          <p:cNvSpPr/>
          <p:nvPr/>
        </p:nvSpPr>
        <p:spPr>
          <a:xfrm>
            <a:off x="5486400" y="594360"/>
            <a:ext cx="3383280" cy="54864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Text 4"/>
          <p:cNvSpPr/>
          <p:nvPr/>
        </p:nvSpPr>
        <p:spPr>
          <a:xfrm>
            <a:off x="5577840" y="685800"/>
            <a:ext cx="3218688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2E5FA3"/>
                </a:solidFill>
              </a:rPr>
              <a:t>§2.5.2-2.5.4 — Analyse stratégique</a:t>
            </a:r>
            <a:endParaRPr lang="en-US" sz="1200" dirty="0"/>
          </a:p>
        </p:txBody>
      </p:sp>
      <p:sp>
        <p:nvSpPr>
          <p:cNvPr id="8" name="Shape 5"/>
          <p:cNvSpPr/>
          <p:nvPr/>
        </p:nvSpPr>
        <p:spPr>
          <a:xfrm>
            <a:off x="5577840" y="1078992"/>
            <a:ext cx="3218688" cy="749808"/>
          </a:xfrm>
          <a:prstGeom prst="rect">
            <a:avLst/>
          </a:prstGeom>
          <a:solidFill>
            <a:srgbClr val="F4F6F9"/>
          </a:solidFill>
          <a:ln w="1016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6"/>
          <p:cNvSpPr/>
          <p:nvPr/>
        </p:nvSpPr>
        <p:spPr>
          <a:xfrm>
            <a:off x="5650992" y="1115568"/>
            <a:ext cx="3072384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C0392B"/>
                </a:solidFill>
              </a:rPr>
              <a:t>Zone A (80 %)</a:t>
            </a:r>
            <a:endParaRPr lang="en-US" sz="1100" dirty="0"/>
          </a:p>
        </p:txBody>
      </p:sp>
      <p:sp>
        <p:nvSpPr>
          <p:cNvPr id="10" name="Text 7"/>
          <p:cNvSpPr/>
          <p:nvPr/>
        </p:nvSpPr>
        <p:spPr>
          <a:xfrm>
            <a:off x="5650992" y="1353312"/>
            <a:ext cx="3072384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Colonne HPLC + Erreur standard → 56 % des OOS</a:t>
            </a:r>
            <a:endParaRPr lang="en-US" sz="1050" dirty="0"/>
          </a:p>
          <a:p>
            <a:pPr marL="0" indent="0">
              <a:lnSpc>
                <a:spcPct val="13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→ CAPA prioritaires immédiates</a:t>
            </a:r>
            <a:endParaRPr lang="en-US" sz="1050" dirty="0"/>
          </a:p>
        </p:txBody>
      </p:sp>
      <p:sp>
        <p:nvSpPr>
          <p:cNvPr id="11" name="Shape 8"/>
          <p:cNvSpPr/>
          <p:nvPr/>
        </p:nvSpPr>
        <p:spPr>
          <a:xfrm>
            <a:off x="5577840" y="1883664"/>
            <a:ext cx="3218688" cy="749808"/>
          </a:xfrm>
          <a:prstGeom prst="rect">
            <a:avLst/>
          </a:prstGeom>
          <a:solidFill>
            <a:srgbClr val="F4F6F9"/>
          </a:solidFill>
          <a:ln w="1016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2" name="Text 9"/>
          <p:cNvSpPr/>
          <p:nvPr/>
        </p:nvSpPr>
        <p:spPr>
          <a:xfrm>
            <a:off x="5650992" y="1920240"/>
            <a:ext cx="3072384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D4870A"/>
                </a:solidFill>
              </a:rPr>
              <a:t>Zone B (15 %)</a:t>
            </a:r>
            <a:endParaRPr lang="en-US" sz="1100" dirty="0"/>
          </a:p>
        </p:txBody>
      </p:sp>
      <p:sp>
        <p:nvSpPr>
          <p:cNvPr id="13" name="Text 10"/>
          <p:cNvSpPr/>
          <p:nvPr/>
        </p:nvSpPr>
        <p:spPr>
          <a:xfrm>
            <a:off x="5650992" y="2157984"/>
            <a:ext cx="3072384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Pompe HPLC + Erreur analyste</a:t>
            </a:r>
            <a:endParaRPr lang="en-US" sz="1050" dirty="0"/>
          </a:p>
          <a:p>
            <a:pPr marL="0" indent="0">
              <a:lnSpc>
                <a:spcPct val="13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→ Actions préventives planifiées</a:t>
            </a:r>
            <a:endParaRPr lang="en-US" sz="1050" dirty="0"/>
          </a:p>
        </p:txBody>
      </p:sp>
      <p:sp>
        <p:nvSpPr>
          <p:cNvPr id="14" name="Shape 11"/>
          <p:cNvSpPr/>
          <p:nvPr/>
        </p:nvSpPr>
        <p:spPr>
          <a:xfrm>
            <a:off x="5577840" y="2688336"/>
            <a:ext cx="3218688" cy="749808"/>
          </a:xfrm>
          <a:prstGeom prst="rect">
            <a:avLst/>
          </a:prstGeom>
          <a:solidFill>
            <a:srgbClr val="F4F6F9"/>
          </a:solidFill>
          <a:ln w="1016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 12"/>
          <p:cNvSpPr/>
          <p:nvPr/>
        </p:nvSpPr>
        <p:spPr>
          <a:xfrm>
            <a:off x="5650992" y="2724912"/>
            <a:ext cx="3072384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E8449"/>
                </a:solidFill>
              </a:rPr>
              <a:t>Zone C (5 %)</a:t>
            </a:r>
            <a:endParaRPr lang="en-US" sz="1100" dirty="0"/>
          </a:p>
        </p:txBody>
      </p:sp>
      <p:sp>
        <p:nvSpPr>
          <p:cNvPr id="16" name="Text 13"/>
          <p:cNvSpPr/>
          <p:nvPr/>
        </p:nvSpPr>
        <p:spPr>
          <a:xfrm>
            <a:off x="5650992" y="2962656"/>
            <a:ext cx="3072384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Matière 1ère + Autre</a:t>
            </a:r>
            <a:endParaRPr lang="en-US" sz="1050" dirty="0"/>
          </a:p>
          <a:p>
            <a:pPr marL="0" indent="0">
              <a:lnSpc>
                <a:spcPct val="13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→ Surveillance uniquement</a:t>
            </a:r>
            <a:endParaRPr lang="en-US" sz="1050" dirty="0"/>
          </a:p>
        </p:txBody>
      </p:sp>
      <p:sp>
        <p:nvSpPr>
          <p:cNvPr id="17" name="Shape 14"/>
          <p:cNvSpPr/>
          <p:nvPr/>
        </p:nvSpPr>
        <p:spPr>
          <a:xfrm>
            <a:off x="5577840" y="3493008"/>
            <a:ext cx="3218688" cy="749808"/>
          </a:xfrm>
          <a:prstGeom prst="rect">
            <a:avLst/>
          </a:prstGeom>
          <a:solidFill>
            <a:srgbClr val="F4F6F9"/>
          </a:solidFill>
          <a:ln w="1016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8" name="Text 15"/>
          <p:cNvSpPr/>
          <p:nvPr/>
        </p:nvSpPr>
        <p:spPr>
          <a:xfrm>
            <a:off x="5650992" y="3529584"/>
            <a:ext cx="3072384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2E5FA3"/>
                </a:solidFill>
              </a:rPr>
              <a:t>Minitab®</a:t>
            </a:r>
            <a:endParaRPr lang="en-US" sz="1100" dirty="0"/>
          </a:p>
        </p:txBody>
      </p:sp>
      <p:sp>
        <p:nvSpPr>
          <p:cNvPr id="19" name="Text 16"/>
          <p:cNvSpPr/>
          <p:nvPr/>
        </p:nvSpPr>
        <p:spPr>
          <a:xfrm>
            <a:off x="5650992" y="3767328"/>
            <a:ext cx="3072384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Stat &gt; Quality Tools &gt; Pareto Chart</a:t>
            </a:r>
            <a:endParaRPr lang="en-US" sz="1050" dirty="0"/>
          </a:p>
          <a:p>
            <a:pPr marL="0" indent="0">
              <a:lnSpc>
                <a:spcPct val="13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→ Mise à jour après chaque OOS investigué</a:t>
            </a:r>
            <a:endParaRPr lang="en-US" sz="1050" dirty="0"/>
          </a:p>
          <a:p>
            <a:pPr marL="0" indent="0">
              <a:lnSpc>
                <a:spcPct val="13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→ Référence : ICH Q10, FDA CPV</a:t>
            </a:r>
            <a:endParaRPr lang="en-US" sz="1050" dirty="0"/>
          </a:p>
        </p:txBody>
      </p:sp>
      <p:sp>
        <p:nvSpPr>
          <p:cNvPr id="20" name="Shape 17"/>
          <p:cNvSpPr/>
          <p:nvPr/>
        </p:nvSpPr>
        <p:spPr>
          <a:xfrm>
            <a:off x="274320" y="4663440"/>
            <a:ext cx="8595360" cy="384048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8"/>
          <p:cNvSpPr/>
          <p:nvPr/>
        </p:nvSpPr>
        <p:spPr>
          <a:xfrm>
            <a:off x="411480" y="4663440"/>
            <a:ext cx="83210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FFFFFF"/>
                </a:solidFill>
              </a:rPr>
              <a:t>📁  Dossier du Chapitre — inclus dans cet ouvrage</a:t>
            </a:r>
            <a:endParaRPr lang="en-US" sz="1150" dirty="0"/>
          </a:p>
        </p:txBody>
      </p:sp>
      <p:sp>
        <p:nvSpPr>
          <p:cNvPr id="22" name="Shape 19"/>
          <p:cNvSpPr/>
          <p:nvPr/>
        </p:nvSpPr>
        <p:spPr>
          <a:xfrm>
            <a:off x="274320" y="5084064"/>
            <a:ext cx="2084832" cy="566928"/>
          </a:xfrm>
          <a:prstGeom prst="rect">
            <a:avLst/>
          </a:prstGeom>
          <a:solidFill>
            <a:srgbClr val="F4F6F9"/>
          </a:solidFill>
          <a:ln w="1016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Text 20"/>
          <p:cNvSpPr/>
          <p:nvPr/>
        </p:nvSpPr>
        <p:spPr>
          <a:xfrm>
            <a:off x="347472" y="5120640"/>
            <a:ext cx="1956816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5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📊 Données Pareto 50 OOS (Excel)</a:t>
            </a:r>
            <a:endParaRPr lang="en-US" sz="1000" dirty="0"/>
          </a:p>
        </p:txBody>
      </p:sp>
      <p:sp>
        <p:nvSpPr>
          <p:cNvPr id="24" name="Shape 21"/>
          <p:cNvSpPr/>
          <p:nvPr/>
        </p:nvSpPr>
        <p:spPr>
          <a:xfrm>
            <a:off x="2450592" y="5084064"/>
            <a:ext cx="2084832" cy="566928"/>
          </a:xfrm>
          <a:prstGeom prst="rect">
            <a:avLst/>
          </a:prstGeom>
          <a:solidFill>
            <a:srgbClr val="F4F6F9"/>
          </a:solidFill>
          <a:ln w="1016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5" name="Text 22"/>
          <p:cNvSpPr/>
          <p:nvPr/>
        </p:nvSpPr>
        <p:spPr>
          <a:xfrm>
            <a:off x="2523744" y="5120640"/>
            <a:ext cx="1956816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5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📋 Template rapport Pareto QA (Word)</a:t>
            </a:r>
            <a:endParaRPr lang="en-US" sz="1000" dirty="0"/>
          </a:p>
        </p:txBody>
      </p:sp>
      <p:sp>
        <p:nvSpPr>
          <p:cNvPr id="26" name="Shape 23"/>
          <p:cNvSpPr/>
          <p:nvPr/>
        </p:nvSpPr>
        <p:spPr>
          <a:xfrm>
            <a:off x="4626864" y="5084064"/>
            <a:ext cx="2084832" cy="566928"/>
          </a:xfrm>
          <a:prstGeom prst="rect">
            <a:avLst/>
          </a:prstGeom>
          <a:solidFill>
            <a:srgbClr val="F4F6F9"/>
          </a:solidFill>
          <a:ln w="1016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7" name="Text 24"/>
          <p:cNvSpPr/>
          <p:nvPr/>
        </p:nvSpPr>
        <p:spPr>
          <a:xfrm>
            <a:off x="4700016" y="5120640"/>
            <a:ext cx="1956816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5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✅ Checklist analyse Pareto</a:t>
            </a:r>
            <a:endParaRPr lang="en-US" sz="1000" dirty="0"/>
          </a:p>
        </p:txBody>
      </p:sp>
      <p:sp>
        <p:nvSpPr>
          <p:cNvPr id="28" name="Shape 25"/>
          <p:cNvSpPr/>
          <p:nvPr/>
        </p:nvSpPr>
        <p:spPr>
          <a:xfrm>
            <a:off x="6803136" y="5084064"/>
            <a:ext cx="2084832" cy="566928"/>
          </a:xfrm>
          <a:prstGeom prst="rect">
            <a:avLst/>
          </a:prstGeom>
          <a:solidFill>
            <a:srgbClr val="F4F6F9"/>
          </a:solidFill>
          <a:ln w="1016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9" name="Text 26"/>
          <p:cNvSpPr/>
          <p:nvPr/>
        </p:nvSpPr>
        <p:spPr>
          <a:xfrm>
            <a:off x="6876288" y="5120640"/>
            <a:ext cx="1956816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5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📄 SOP surveillance Pareto mensuel</a:t>
            </a:r>
            <a:endParaRPr lang="en-US" sz="1000" dirty="0"/>
          </a:p>
        </p:txBody>
      </p:sp>
      <p:sp>
        <p:nvSpPr>
          <p:cNvPr id="30" name="Shape 27"/>
          <p:cNvSpPr/>
          <p:nvPr/>
        </p:nvSpPr>
        <p:spPr>
          <a:xfrm>
            <a:off x="0" y="4919472"/>
            <a:ext cx="9144000" cy="22402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1" name="Text 28"/>
          <p:cNvSpPr/>
          <p:nvPr/>
        </p:nvSpPr>
        <p:spPr>
          <a:xfrm>
            <a:off x="274320" y="4919472"/>
            <a:ext cx="7772400" cy="224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ABBDD"/>
                </a:solidFill>
              </a:rPr>
              <a:t>OOS, OOT &amp; CAPA en Industrie Pharmaceutique  ·  Rachid BERKANI  ·  Expert Qualité &amp; Statistiques</a:t>
            </a:r>
            <a:endParaRPr lang="en-US" sz="850" dirty="0"/>
          </a:p>
        </p:txBody>
      </p:sp>
      <p:sp>
        <p:nvSpPr>
          <p:cNvPr id="32" name="Text 29"/>
          <p:cNvSpPr/>
          <p:nvPr/>
        </p:nvSpPr>
        <p:spPr>
          <a:xfrm>
            <a:off x="8046720" y="4919472"/>
            <a:ext cx="1051560" cy="2240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AABBDD"/>
                </a:solidFill>
              </a:rPr>
              <a:t>13 / 39</a:t>
            </a:r>
            <a:endParaRPr lang="en-US" sz="85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§2.6 — Cartes de Contrôle I-MR : Détection Précoce des Dérives OOT</a:t>
            </a:r>
            <a:endParaRPr lang="en-US" sz="1200" dirty="0"/>
          </a:p>
        </p:txBody>
      </p:sp>
      <p:graphicFrame>
        <p:nvGraphicFramePr>
          <p:cNvPr id="4" name="Chart 0"/>
          <p:cNvGraphicFramePr/>
          <p:nvPr/>
        </p:nvGraphicFramePr>
        <p:xfrm>
          <a:off x="274320" y="594360"/>
          <a:ext cx="5303520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 2"/>
          <p:cNvSpPr/>
          <p:nvPr/>
        </p:nvSpPr>
        <p:spPr>
          <a:xfrm>
            <a:off x="5760720" y="594360"/>
            <a:ext cx="318211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2E5FA3"/>
                </a:solidFill>
              </a:rPr>
              <a:t>§2.6.3 — 8 Règles de Nelson (adaptées pharma)</a:t>
            </a:r>
            <a:endParaRPr lang="en-US" sz="1200" dirty="0"/>
          </a:p>
        </p:txBody>
      </p:sp>
      <p:sp>
        <p:nvSpPr>
          <p:cNvPr id="6" name="Shape 3"/>
          <p:cNvSpPr/>
          <p:nvPr/>
        </p:nvSpPr>
        <p:spPr>
          <a:xfrm>
            <a:off x="5760720" y="1005840"/>
            <a:ext cx="3182112" cy="475488"/>
          </a:xfrm>
          <a:prstGeom prst="rect">
            <a:avLst/>
          </a:prstGeom>
          <a:solidFill>
            <a:srgbClr val="F4F6F9"/>
          </a:solidFill>
          <a:ln w="6350">
            <a:solidFill>
              <a:srgbClr val="D6E4F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Text 4"/>
          <p:cNvSpPr/>
          <p:nvPr/>
        </p:nvSpPr>
        <p:spPr>
          <a:xfrm>
            <a:off x="5833872" y="1005840"/>
            <a:ext cx="41148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2E5FA3"/>
                </a:solidFill>
              </a:rPr>
              <a:t>R1</a:t>
            </a:r>
            <a:endParaRPr lang="en-US" sz="1100" dirty="0"/>
          </a:p>
        </p:txBody>
      </p:sp>
      <p:sp>
        <p:nvSpPr>
          <p:cNvPr id="8" name="Text 5"/>
          <p:cNvSpPr/>
          <p:nvPr/>
        </p:nvSpPr>
        <p:spPr>
          <a:xfrm>
            <a:off x="6272784" y="1005840"/>
            <a:ext cx="137160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0F1F3D"/>
                </a:solidFill>
              </a:rPr>
              <a:t>1 point hors ±3σ</a:t>
            </a:r>
            <a:endParaRPr lang="en-US" sz="1050" dirty="0"/>
          </a:p>
        </p:txBody>
      </p:sp>
      <p:sp>
        <p:nvSpPr>
          <p:cNvPr id="9" name="Text 6"/>
          <p:cNvSpPr/>
          <p:nvPr/>
        </p:nvSpPr>
        <p:spPr>
          <a:xfrm>
            <a:off x="7662672" y="1005840"/>
            <a:ext cx="1243584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64748B"/>
                </a:solidFill>
              </a:rPr>
              <a:t>Signal fort → investigation immédiate</a:t>
            </a:r>
            <a:endParaRPr lang="en-US" sz="1000" dirty="0"/>
          </a:p>
        </p:txBody>
      </p:sp>
      <p:sp>
        <p:nvSpPr>
          <p:cNvPr id="10" name="Shape 7"/>
          <p:cNvSpPr/>
          <p:nvPr/>
        </p:nvSpPr>
        <p:spPr>
          <a:xfrm>
            <a:off x="5760720" y="1536192"/>
            <a:ext cx="3182112" cy="475488"/>
          </a:xfrm>
          <a:prstGeom prst="rect">
            <a:avLst/>
          </a:prstGeom>
          <a:solidFill>
            <a:srgbClr val="FFFFFF"/>
          </a:solidFill>
          <a:ln w="6350">
            <a:solidFill>
              <a:srgbClr val="D6E4F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8"/>
          <p:cNvSpPr/>
          <p:nvPr/>
        </p:nvSpPr>
        <p:spPr>
          <a:xfrm>
            <a:off x="5833872" y="1536192"/>
            <a:ext cx="41148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2E5FA3"/>
                </a:solidFill>
              </a:rPr>
              <a:t>R2</a:t>
            </a:r>
            <a:endParaRPr lang="en-US" sz="1100" dirty="0"/>
          </a:p>
        </p:txBody>
      </p:sp>
      <p:sp>
        <p:nvSpPr>
          <p:cNvPr id="12" name="Text 9"/>
          <p:cNvSpPr/>
          <p:nvPr/>
        </p:nvSpPr>
        <p:spPr>
          <a:xfrm>
            <a:off x="6272784" y="1536192"/>
            <a:ext cx="137160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0F1F3D"/>
                </a:solidFill>
              </a:rPr>
              <a:t>7 pts consécutifs même côté</a:t>
            </a:r>
            <a:endParaRPr lang="en-US" sz="1050" dirty="0"/>
          </a:p>
        </p:txBody>
      </p:sp>
      <p:sp>
        <p:nvSpPr>
          <p:cNvPr id="13" name="Text 10"/>
          <p:cNvSpPr/>
          <p:nvPr/>
        </p:nvSpPr>
        <p:spPr>
          <a:xfrm>
            <a:off x="7662672" y="1536192"/>
            <a:ext cx="1243584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64748B"/>
                </a:solidFill>
              </a:rPr>
              <a:t>Dérive systématique procédé</a:t>
            </a:r>
            <a:endParaRPr lang="en-US" sz="1000" dirty="0"/>
          </a:p>
        </p:txBody>
      </p:sp>
      <p:sp>
        <p:nvSpPr>
          <p:cNvPr id="14" name="Shape 11"/>
          <p:cNvSpPr/>
          <p:nvPr/>
        </p:nvSpPr>
        <p:spPr>
          <a:xfrm>
            <a:off x="5760720" y="2066544"/>
            <a:ext cx="3182112" cy="475488"/>
          </a:xfrm>
          <a:prstGeom prst="rect">
            <a:avLst/>
          </a:prstGeom>
          <a:solidFill>
            <a:srgbClr val="F4F6F9"/>
          </a:solidFill>
          <a:ln w="6350">
            <a:solidFill>
              <a:srgbClr val="D6E4F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 12"/>
          <p:cNvSpPr/>
          <p:nvPr/>
        </p:nvSpPr>
        <p:spPr>
          <a:xfrm>
            <a:off x="5833872" y="2066544"/>
            <a:ext cx="41148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2E5FA3"/>
                </a:solidFill>
              </a:rPr>
              <a:t>R3</a:t>
            </a:r>
            <a:endParaRPr lang="en-US" sz="1100" dirty="0"/>
          </a:p>
        </p:txBody>
      </p:sp>
      <p:sp>
        <p:nvSpPr>
          <p:cNvPr id="16" name="Text 13"/>
          <p:cNvSpPr/>
          <p:nvPr/>
        </p:nvSpPr>
        <p:spPr>
          <a:xfrm>
            <a:off x="6272784" y="2066544"/>
            <a:ext cx="137160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0F1F3D"/>
                </a:solidFill>
              </a:rPr>
              <a:t>6 pts consécutifs croissants</a:t>
            </a:r>
            <a:endParaRPr lang="en-US" sz="1050" dirty="0"/>
          </a:p>
        </p:txBody>
      </p:sp>
      <p:sp>
        <p:nvSpPr>
          <p:cNvPr id="17" name="Text 14"/>
          <p:cNvSpPr/>
          <p:nvPr/>
        </p:nvSpPr>
        <p:spPr>
          <a:xfrm>
            <a:off x="7662672" y="2066544"/>
            <a:ext cx="1243584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64748B"/>
                </a:solidFill>
              </a:rPr>
              <a:t>Tendance progressive</a:t>
            </a:r>
            <a:endParaRPr lang="en-US" sz="1000" dirty="0"/>
          </a:p>
        </p:txBody>
      </p:sp>
      <p:sp>
        <p:nvSpPr>
          <p:cNvPr id="18" name="Shape 15"/>
          <p:cNvSpPr/>
          <p:nvPr/>
        </p:nvSpPr>
        <p:spPr>
          <a:xfrm>
            <a:off x="5760720" y="2596896"/>
            <a:ext cx="3182112" cy="475488"/>
          </a:xfrm>
          <a:prstGeom prst="rect">
            <a:avLst/>
          </a:prstGeom>
          <a:solidFill>
            <a:srgbClr val="FFFFFF"/>
          </a:solidFill>
          <a:ln w="6350">
            <a:solidFill>
              <a:srgbClr val="D6E4F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Text 16"/>
          <p:cNvSpPr/>
          <p:nvPr/>
        </p:nvSpPr>
        <p:spPr>
          <a:xfrm>
            <a:off x="5833872" y="2596896"/>
            <a:ext cx="41148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2E5FA3"/>
                </a:solidFill>
              </a:rPr>
              <a:t>R4</a:t>
            </a:r>
            <a:endParaRPr lang="en-US" sz="1100" dirty="0"/>
          </a:p>
        </p:txBody>
      </p:sp>
      <p:sp>
        <p:nvSpPr>
          <p:cNvPr id="20" name="Text 17"/>
          <p:cNvSpPr/>
          <p:nvPr/>
        </p:nvSpPr>
        <p:spPr>
          <a:xfrm>
            <a:off x="6272784" y="2596896"/>
            <a:ext cx="137160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0F1F3D"/>
                </a:solidFill>
              </a:rPr>
              <a:t>14 pts alternés ↑↓</a:t>
            </a:r>
            <a:endParaRPr lang="en-US" sz="1050" dirty="0"/>
          </a:p>
        </p:txBody>
      </p:sp>
      <p:sp>
        <p:nvSpPr>
          <p:cNvPr id="21" name="Text 18"/>
          <p:cNvSpPr/>
          <p:nvPr/>
        </p:nvSpPr>
        <p:spPr>
          <a:xfrm>
            <a:off x="7662672" y="2596896"/>
            <a:ext cx="1243584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64748B"/>
                </a:solidFill>
              </a:rPr>
              <a:t>Oscillation anormale</a:t>
            </a:r>
            <a:endParaRPr lang="en-US" sz="1000" dirty="0"/>
          </a:p>
        </p:txBody>
      </p:sp>
      <p:sp>
        <p:nvSpPr>
          <p:cNvPr id="22" name="Shape 19"/>
          <p:cNvSpPr/>
          <p:nvPr/>
        </p:nvSpPr>
        <p:spPr>
          <a:xfrm>
            <a:off x="5760720" y="3127248"/>
            <a:ext cx="3182112" cy="475488"/>
          </a:xfrm>
          <a:prstGeom prst="rect">
            <a:avLst/>
          </a:prstGeom>
          <a:solidFill>
            <a:srgbClr val="F4F6F9"/>
          </a:solidFill>
          <a:ln w="6350">
            <a:solidFill>
              <a:srgbClr val="D6E4F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Text 20"/>
          <p:cNvSpPr/>
          <p:nvPr/>
        </p:nvSpPr>
        <p:spPr>
          <a:xfrm>
            <a:off x="5833872" y="3127248"/>
            <a:ext cx="41148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2E5FA3"/>
                </a:solidFill>
              </a:rPr>
              <a:t>R8</a:t>
            </a:r>
            <a:endParaRPr lang="en-US" sz="1100" dirty="0"/>
          </a:p>
        </p:txBody>
      </p:sp>
      <p:sp>
        <p:nvSpPr>
          <p:cNvPr id="24" name="Text 21"/>
          <p:cNvSpPr/>
          <p:nvPr/>
        </p:nvSpPr>
        <p:spPr>
          <a:xfrm>
            <a:off x="6272784" y="3127248"/>
            <a:ext cx="137160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0F1F3D"/>
                </a:solidFill>
              </a:rPr>
              <a:t>8 pts hors ±1σ (même côté)</a:t>
            </a:r>
            <a:endParaRPr lang="en-US" sz="1050" dirty="0"/>
          </a:p>
        </p:txBody>
      </p:sp>
      <p:sp>
        <p:nvSpPr>
          <p:cNvPr id="25" name="Text 22"/>
          <p:cNvSpPr/>
          <p:nvPr/>
        </p:nvSpPr>
        <p:spPr>
          <a:xfrm>
            <a:off x="7662672" y="3127248"/>
            <a:ext cx="1243584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64748B"/>
                </a:solidFill>
              </a:rPr>
              <a:t>Changement niveau procédé</a:t>
            </a:r>
            <a:endParaRPr lang="en-US" sz="1000" dirty="0"/>
          </a:p>
        </p:txBody>
      </p:sp>
      <p:sp>
        <p:nvSpPr>
          <p:cNvPr id="26" name="Text 23"/>
          <p:cNvSpPr/>
          <p:nvPr/>
        </p:nvSpPr>
        <p:spPr>
          <a:xfrm>
            <a:off x="274320" y="3886200"/>
            <a:ext cx="53035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5000"/>
              </a:lnSpc>
              <a:buNone/>
            </a:pPr>
            <a:r>
              <a:rPr lang="en-US" sz="1050" i="1" dirty="0">
                <a:solidFill>
                  <a:srgbClr val="64748B"/>
                </a:solidFill>
              </a:rPr>
              <a:t>Minitab® : Stat &gt; Control Charts &gt; Variables Charts for Individuals &gt; I-MR</a:t>
            </a:r>
            <a:endParaRPr lang="en-US" sz="1050" dirty="0"/>
          </a:p>
          <a:p>
            <a:pPr marL="0" indent="0">
              <a:lnSpc>
                <a:spcPct val="135000"/>
              </a:lnSpc>
              <a:buNone/>
            </a:pPr>
            <a:r>
              <a:rPr lang="en-US" sz="1050" i="1" dirty="0">
                <a:solidFill>
                  <a:srgbClr val="64748B"/>
                </a:solidFill>
              </a:rPr>
              <a:t>UCL = X̄ + 2,66 × MR̄  ·  LCL = X̄ – 2,66 × MR̄  ·  Référence : ASTM E2587</a:t>
            </a:r>
            <a:endParaRPr lang="en-US" sz="1050" dirty="0"/>
          </a:p>
        </p:txBody>
      </p:sp>
      <p:sp>
        <p:nvSpPr>
          <p:cNvPr id="27" name="Shape 24"/>
          <p:cNvSpPr/>
          <p:nvPr/>
        </p:nvSpPr>
        <p:spPr>
          <a:xfrm>
            <a:off x="274320" y="4434840"/>
            <a:ext cx="8595360" cy="384048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8" name="Text 25"/>
          <p:cNvSpPr/>
          <p:nvPr/>
        </p:nvSpPr>
        <p:spPr>
          <a:xfrm>
            <a:off x="411480" y="4434840"/>
            <a:ext cx="83210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FFFFFF"/>
                </a:solidFill>
              </a:rPr>
              <a:t>📁  Dossier du Chapitre — inclus dans cet ouvrage</a:t>
            </a:r>
            <a:endParaRPr lang="en-US" sz="1150" dirty="0"/>
          </a:p>
        </p:txBody>
      </p:sp>
      <p:sp>
        <p:nvSpPr>
          <p:cNvPr id="29" name="Shape 26"/>
          <p:cNvSpPr/>
          <p:nvPr/>
        </p:nvSpPr>
        <p:spPr>
          <a:xfrm>
            <a:off x="274320" y="4855464"/>
            <a:ext cx="2084832" cy="566928"/>
          </a:xfrm>
          <a:prstGeom prst="rect">
            <a:avLst/>
          </a:prstGeom>
          <a:solidFill>
            <a:srgbClr val="F4F6F9"/>
          </a:solidFill>
          <a:ln w="1016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0" name="Text 27"/>
          <p:cNvSpPr/>
          <p:nvPr/>
        </p:nvSpPr>
        <p:spPr>
          <a:xfrm>
            <a:off x="347472" y="4892040"/>
            <a:ext cx="1956816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5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📊 Données I-MR Phase I &amp; II (Excel)</a:t>
            </a:r>
            <a:endParaRPr lang="en-US" sz="1000" dirty="0"/>
          </a:p>
        </p:txBody>
      </p:sp>
      <p:sp>
        <p:nvSpPr>
          <p:cNvPr id="31" name="Shape 28"/>
          <p:cNvSpPr/>
          <p:nvPr/>
        </p:nvSpPr>
        <p:spPr>
          <a:xfrm>
            <a:off x="2450592" y="4855464"/>
            <a:ext cx="2084832" cy="566928"/>
          </a:xfrm>
          <a:prstGeom prst="rect">
            <a:avLst/>
          </a:prstGeom>
          <a:solidFill>
            <a:srgbClr val="F4F6F9"/>
          </a:solidFill>
          <a:ln w="1016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2" name="Text 29"/>
          <p:cNvSpPr/>
          <p:nvPr/>
        </p:nvSpPr>
        <p:spPr>
          <a:xfrm>
            <a:off x="2523744" y="4892040"/>
            <a:ext cx="1956816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5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📋 Template surveillance I-MR (SOP)</a:t>
            </a:r>
            <a:endParaRPr lang="en-US" sz="1000" dirty="0"/>
          </a:p>
        </p:txBody>
      </p:sp>
      <p:sp>
        <p:nvSpPr>
          <p:cNvPr id="33" name="Shape 30"/>
          <p:cNvSpPr/>
          <p:nvPr/>
        </p:nvSpPr>
        <p:spPr>
          <a:xfrm>
            <a:off x="4626864" y="4855464"/>
            <a:ext cx="2084832" cy="566928"/>
          </a:xfrm>
          <a:prstGeom prst="rect">
            <a:avLst/>
          </a:prstGeom>
          <a:solidFill>
            <a:srgbClr val="F4F6F9"/>
          </a:solidFill>
          <a:ln w="1016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4" name="Text 31"/>
          <p:cNvSpPr/>
          <p:nvPr/>
        </p:nvSpPr>
        <p:spPr>
          <a:xfrm>
            <a:off x="4700016" y="4892040"/>
            <a:ext cx="1956816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5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✅ Checklist cartes de contrôle</a:t>
            </a:r>
            <a:endParaRPr lang="en-US" sz="1000" dirty="0"/>
          </a:p>
        </p:txBody>
      </p:sp>
      <p:sp>
        <p:nvSpPr>
          <p:cNvPr id="35" name="Shape 32"/>
          <p:cNvSpPr/>
          <p:nvPr/>
        </p:nvSpPr>
        <p:spPr>
          <a:xfrm>
            <a:off x="6803136" y="4855464"/>
            <a:ext cx="2084832" cy="566928"/>
          </a:xfrm>
          <a:prstGeom prst="rect">
            <a:avLst/>
          </a:prstGeom>
          <a:solidFill>
            <a:srgbClr val="F4F6F9"/>
          </a:solidFill>
          <a:ln w="1016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6" name="Text 33"/>
          <p:cNvSpPr/>
          <p:nvPr/>
        </p:nvSpPr>
        <p:spPr>
          <a:xfrm>
            <a:off x="6876288" y="4892040"/>
            <a:ext cx="1956816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5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📄 SOP Nelson rules — procédure</a:t>
            </a:r>
            <a:endParaRPr lang="en-US" sz="1000" dirty="0"/>
          </a:p>
        </p:txBody>
      </p:sp>
      <p:sp>
        <p:nvSpPr>
          <p:cNvPr id="37" name="Shape 34"/>
          <p:cNvSpPr/>
          <p:nvPr/>
        </p:nvSpPr>
        <p:spPr>
          <a:xfrm>
            <a:off x="0" y="4919472"/>
            <a:ext cx="9144000" cy="22402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8" name="Text 35"/>
          <p:cNvSpPr/>
          <p:nvPr/>
        </p:nvSpPr>
        <p:spPr>
          <a:xfrm>
            <a:off x="274320" y="4919472"/>
            <a:ext cx="7772400" cy="224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ABBDD"/>
                </a:solidFill>
              </a:rPr>
              <a:t>OOS, OOT &amp; CAPA en Industrie Pharmaceutique  ·  Rachid BERKANI  ·  Expert Qualité &amp; Statistiques</a:t>
            </a:r>
            <a:endParaRPr lang="en-US" sz="850" dirty="0"/>
          </a:p>
        </p:txBody>
      </p:sp>
      <p:sp>
        <p:nvSpPr>
          <p:cNvPr id="39" name="Text 36"/>
          <p:cNvSpPr/>
          <p:nvPr/>
        </p:nvSpPr>
        <p:spPr>
          <a:xfrm>
            <a:off x="8046720" y="4919472"/>
            <a:ext cx="1051560" cy="2240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AABBDD"/>
                </a:solidFill>
              </a:rPr>
              <a:t>14 / 39</a:t>
            </a:r>
            <a:endParaRPr lang="en-US" sz="85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1E84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4407408"/>
            <a:ext cx="9144000" cy="736092"/>
          </a:xfrm>
          <a:prstGeom prst="rect">
            <a:avLst/>
          </a:prstGeom>
          <a:solidFill>
            <a:srgbClr val="155A2A"/>
          </a:solidFill>
          <a:ln w="12700">
            <a:solidFill>
              <a:srgbClr val="155A2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457200" y="914400"/>
            <a:ext cx="822960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kern="0" spc="500" dirty="0">
                <a:solidFill>
                  <a:srgbClr val="EBF5EB"/>
                </a:solidFill>
              </a:rPr>
              <a:t>CHAPITRE 3</a:t>
            </a:r>
            <a:endParaRPr lang="en-US" sz="1500" dirty="0"/>
          </a:p>
        </p:txBody>
      </p:sp>
      <p:sp>
        <p:nvSpPr>
          <p:cNvPr id="4" name="Text 2"/>
          <p:cNvSpPr/>
          <p:nvPr/>
        </p:nvSpPr>
        <p:spPr>
          <a:xfrm>
            <a:off x="457200" y="1371600"/>
            <a:ext cx="822960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5000" b="1" dirty="0">
                <a:solidFill>
                  <a:srgbClr val="FFFFFF"/>
                </a:solidFill>
              </a:rPr>
              <a:t>Méthodologie CAPA</a:t>
            </a:r>
            <a:endParaRPr lang="en-US" sz="5000" dirty="0"/>
          </a:p>
        </p:txBody>
      </p:sp>
      <p:sp>
        <p:nvSpPr>
          <p:cNvPr id="5" name="Text 3"/>
          <p:cNvSpPr/>
          <p:nvPr/>
        </p:nvSpPr>
        <p:spPr>
          <a:xfrm>
            <a:off x="457200" y="2423160"/>
            <a:ext cx="822960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50" i="1" dirty="0">
                <a:solidFill>
                  <a:srgbClr val="EBF5EB"/>
                </a:solidFill>
              </a:rPr>
              <a:t>5 Pourquoi · Diagramme Ishikawa · FMEA/AMDEC · Data Integrity · ALCOA+ · Effectiveness Check J+30/90/180</a:t>
            </a:r>
            <a:endParaRPr lang="en-US" sz="1350" dirty="0"/>
          </a:p>
        </p:txBody>
      </p:sp>
      <p:sp>
        <p:nvSpPr>
          <p:cNvPr id="6" name="Text 4"/>
          <p:cNvSpPr/>
          <p:nvPr/>
        </p:nvSpPr>
        <p:spPr>
          <a:xfrm>
            <a:off x="457200" y="4443984"/>
            <a:ext cx="8229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AABBDD"/>
                </a:solidFill>
              </a:rPr>
              <a:t>Sections 3.1 → 3.6  ·  Références : ICH Q9 · ICH Q10 · FDA CAPA 2006 · 21 CFR Part 11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8321040" y="4809744"/>
            <a:ext cx="7315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4748B"/>
                </a:solidFill>
              </a:rPr>
              <a:t>15 / 39</a:t>
            </a:r>
            <a:endParaRPr lang="en-US" sz="9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F4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§3.1 — CAPA Formelle vs Action Corrective Simple : Critères de Classification</a:t>
            </a:r>
            <a:endParaRPr lang="en-US" sz="1200" dirty="0"/>
          </a:p>
        </p:txBody>
      </p:sp>
      <p:sp>
        <p:nvSpPr>
          <p:cNvPr id="4" name="Shape 2"/>
          <p:cNvSpPr/>
          <p:nvPr/>
        </p:nvSpPr>
        <p:spPr>
          <a:xfrm>
            <a:off x="274320" y="594360"/>
            <a:ext cx="4160520" cy="2212848"/>
          </a:xfrm>
          <a:prstGeom prst="rect">
            <a:avLst/>
          </a:prstGeom>
          <a:solidFill>
            <a:srgbClr val="EBF5EB"/>
          </a:solidFill>
          <a:ln w="19050">
            <a:solidFill>
              <a:srgbClr val="1E8449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274320" y="594360"/>
            <a:ext cx="64008" cy="2212848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402336" y="667512"/>
            <a:ext cx="395935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E8449"/>
                </a:solidFill>
              </a:rPr>
              <a:t>✅  Action Corrective Simple</a:t>
            </a:r>
            <a:endParaRPr lang="en-US" sz="1200" dirty="0"/>
          </a:p>
        </p:txBody>
      </p:sp>
      <p:sp>
        <p:nvSpPr>
          <p:cNvPr id="7" name="Text 5"/>
          <p:cNvSpPr/>
          <p:nvPr/>
        </p:nvSpPr>
        <p:spPr>
          <a:xfrm>
            <a:off x="402336" y="1051560"/>
            <a:ext cx="3959352" cy="16642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Déclencheur : erreur isolée, sans récurrence, sans impact lot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Taux OOS &lt; 1 % sur 12 mois · Coût &lt; 5 000 €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Délai : correction immédiate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Vérification efficacité : non obligatoire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Exemple : erreur documentaire unique, faute de calcul corrigée</a:t>
            </a:r>
            <a:endParaRPr lang="en-US" sz="1050" dirty="0"/>
          </a:p>
        </p:txBody>
      </p:sp>
      <p:sp>
        <p:nvSpPr>
          <p:cNvPr id="8" name="Shape 6"/>
          <p:cNvSpPr/>
          <p:nvPr/>
        </p:nvSpPr>
        <p:spPr>
          <a:xfrm>
            <a:off x="4663440" y="594360"/>
            <a:ext cx="4160520" cy="2212848"/>
          </a:xfrm>
          <a:prstGeom prst="rect">
            <a:avLst/>
          </a:prstGeom>
          <a:solidFill>
            <a:srgbClr val="FDECEA"/>
          </a:solidFill>
          <a:ln w="19050">
            <a:solidFill>
              <a:srgbClr val="C0392B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9" name="Shape 7"/>
          <p:cNvSpPr/>
          <p:nvPr/>
        </p:nvSpPr>
        <p:spPr>
          <a:xfrm>
            <a:off x="4663440" y="594360"/>
            <a:ext cx="64008" cy="2212848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" name="Text 8"/>
          <p:cNvSpPr/>
          <p:nvPr/>
        </p:nvSpPr>
        <p:spPr>
          <a:xfrm>
            <a:off x="4791456" y="667512"/>
            <a:ext cx="395935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C0392B"/>
                </a:solidFill>
              </a:rPr>
              <a:t>⚠  CAPA Formelle Obligatoire (ICH Q10)</a:t>
            </a:r>
            <a:endParaRPr lang="en-US" sz="1200" dirty="0"/>
          </a:p>
        </p:txBody>
      </p:sp>
      <p:sp>
        <p:nvSpPr>
          <p:cNvPr id="11" name="Text 9"/>
          <p:cNvSpPr/>
          <p:nvPr/>
        </p:nvSpPr>
        <p:spPr>
          <a:xfrm>
            <a:off x="4791456" y="1051560"/>
            <a:ext cx="3959352" cy="16642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OOS confirmé sur lot libéré · Récurrence ≥ 2 fois / 12 mois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Impact sécurité patient · Observation auditeur/inspecteur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Taux OOS ≥ 1 % · Coût ≥ 5 000 €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→ RCA complète (5P, Ishikawa, FMEA)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→ Effectiveness Check J+30 / J+90 / J+180 obligatoire</a:t>
            </a:r>
            <a:endParaRPr lang="en-US" sz="1050" dirty="0"/>
          </a:p>
        </p:txBody>
      </p:sp>
      <p:sp>
        <p:nvSpPr>
          <p:cNvPr id="12" name="Text 10"/>
          <p:cNvSpPr/>
          <p:nvPr/>
        </p:nvSpPr>
        <p:spPr>
          <a:xfrm>
            <a:off x="274320" y="2907792"/>
            <a:ext cx="85953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B3A6B"/>
                </a:solidFill>
              </a:rPr>
              <a:t>§3.1.2 — Matrice Fréquence × Impact — Décision CAPA</a:t>
            </a:r>
            <a:endParaRPr lang="en-US" sz="1300" dirty="0"/>
          </a:p>
        </p:txBody>
      </p:sp>
      <p:sp>
        <p:nvSpPr>
          <p:cNvPr id="13" name="Shape 11"/>
          <p:cNvSpPr/>
          <p:nvPr/>
        </p:nvSpPr>
        <p:spPr>
          <a:xfrm>
            <a:off x="274320" y="3291840"/>
            <a:ext cx="1645920" cy="310896"/>
          </a:xfrm>
          <a:prstGeom prst="rect">
            <a:avLst/>
          </a:prstGeom>
          <a:solidFill>
            <a:srgbClr val="1B3A6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329184" y="3291840"/>
            <a:ext cx="155448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50" b="1" dirty="0">
                <a:solidFill>
                  <a:srgbClr val="FFFFFF"/>
                </a:solidFill>
              </a:rPr>
              <a:t>Fréquence / Impact</a:t>
            </a:r>
            <a:endParaRPr lang="en-US" sz="1050" dirty="0"/>
          </a:p>
        </p:txBody>
      </p:sp>
      <p:sp>
        <p:nvSpPr>
          <p:cNvPr id="15" name="Shape 13"/>
          <p:cNvSpPr/>
          <p:nvPr/>
        </p:nvSpPr>
        <p:spPr>
          <a:xfrm>
            <a:off x="1938528" y="3291840"/>
            <a:ext cx="2304288" cy="310896"/>
          </a:xfrm>
          <a:prstGeom prst="rect">
            <a:avLst/>
          </a:prstGeom>
          <a:solidFill>
            <a:srgbClr val="1B3A6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1993392" y="3291840"/>
            <a:ext cx="22128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</a:rPr>
              <a:t>Impact Faible</a:t>
            </a:r>
            <a:endParaRPr lang="en-US" sz="1050" dirty="0"/>
          </a:p>
        </p:txBody>
      </p:sp>
      <p:sp>
        <p:nvSpPr>
          <p:cNvPr id="17" name="Shape 15"/>
          <p:cNvSpPr/>
          <p:nvPr/>
        </p:nvSpPr>
        <p:spPr>
          <a:xfrm>
            <a:off x="4261104" y="3291840"/>
            <a:ext cx="2304288" cy="310896"/>
          </a:xfrm>
          <a:prstGeom prst="rect">
            <a:avLst/>
          </a:prstGeom>
          <a:solidFill>
            <a:srgbClr val="1B3A6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8" name="Text 16"/>
          <p:cNvSpPr/>
          <p:nvPr/>
        </p:nvSpPr>
        <p:spPr>
          <a:xfrm>
            <a:off x="4315968" y="3291840"/>
            <a:ext cx="22128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</a:rPr>
              <a:t>Impact Moyen</a:t>
            </a:r>
            <a:endParaRPr lang="en-US" sz="1050" dirty="0"/>
          </a:p>
        </p:txBody>
      </p:sp>
      <p:sp>
        <p:nvSpPr>
          <p:cNvPr id="19" name="Shape 17"/>
          <p:cNvSpPr/>
          <p:nvPr/>
        </p:nvSpPr>
        <p:spPr>
          <a:xfrm>
            <a:off x="6583680" y="3291840"/>
            <a:ext cx="2304288" cy="310896"/>
          </a:xfrm>
          <a:prstGeom prst="rect">
            <a:avLst/>
          </a:prstGeom>
          <a:solidFill>
            <a:srgbClr val="1B3A6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0" name="Text 18"/>
          <p:cNvSpPr/>
          <p:nvPr/>
        </p:nvSpPr>
        <p:spPr>
          <a:xfrm>
            <a:off x="6638544" y="3291840"/>
            <a:ext cx="22128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</a:rPr>
              <a:t>Impact Élevé</a:t>
            </a:r>
            <a:endParaRPr lang="en-US" sz="1050" dirty="0"/>
          </a:p>
        </p:txBody>
      </p:sp>
      <p:sp>
        <p:nvSpPr>
          <p:cNvPr id="21" name="Shape 19"/>
          <p:cNvSpPr/>
          <p:nvPr/>
        </p:nvSpPr>
        <p:spPr>
          <a:xfrm>
            <a:off x="274320" y="3630168"/>
            <a:ext cx="1645920" cy="310896"/>
          </a:xfrm>
          <a:prstGeom prst="rect">
            <a:avLst/>
          </a:prstGeom>
          <a:solidFill>
            <a:srgbClr val="1B3A6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2" name="Text 20"/>
          <p:cNvSpPr/>
          <p:nvPr/>
        </p:nvSpPr>
        <p:spPr>
          <a:xfrm>
            <a:off x="329184" y="3630168"/>
            <a:ext cx="155448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50" b="1" dirty="0">
                <a:solidFill>
                  <a:srgbClr val="FFFFFF"/>
                </a:solidFill>
              </a:rPr>
              <a:t>Isolé</a:t>
            </a:r>
            <a:endParaRPr lang="en-US" sz="1050" dirty="0"/>
          </a:p>
        </p:txBody>
      </p:sp>
      <p:sp>
        <p:nvSpPr>
          <p:cNvPr id="23" name="Shape 21"/>
          <p:cNvSpPr/>
          <p:nvPr/>
        </p:nvSpPr>
        <p:spPr>
          <a:xfrm>
            <a:off x="1938528" y="3630168"/>
            <a:ext cx="2304288" cy="310896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4" name="Text 22"/>
          <p:cNvSpPr/>
          <p:nvPr/>
        </p:nvSpPr>
        <p:spPr>
          <a:xfrm>
            <a:off x="1993392" y="3630168"/>
            <a:ext cx="22128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0F1F3D"/>
                </a:solidFill>
              </a:rPr>
              <a:t>Action corrective simple</a:t>
            </a:r>
            <a:endParaRPr lang="en-US" sz="1050" dirty="0"/>
          </a:p>
        </p:txBody>
      </p:sp>
      <p:sp>
        <p:nvSpPr>
          <p:cNvPr id="25" name="Shape 23"/>
          <p:cNvSpPr/>
          <p:nvPr/>
        </p:nvSpPr>
        <p:spPr>
          <a:xfrm>
            <a:off x="4261104" y="3630168"/>
            <a:ext cx="2304288" cy="310896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Text 24"/>
          <p:cNvSpPr/>
          <p:nvPr/>
        </p:nvSpPr>
        <p:spPr>
          <a:xfrm>
            <a:off x="4315968" y="3630168"/>
            <a:ext cx="22128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0F1F3D"/>
                </a:solidFill>
              </a:rPr>
              <a:t>Action corrective renforcée</a:t>
            </a:r>
            <a:endParaRPr lang="en-US" sz="1050" dirty="0"/>
          </a:p>
        </p:txBody>
      </p:sp>
      <p:sp>
        <p:nvSpPr>
          <p:cNvPr id="27" name="Shape 25"/>
          <p:cNvSpPr/>
          <p:nvPr/>
        </p:nvSpPr>
        <p:spPr>
          <a:xfrm>
            <a:off x="6583680" y="3630168"/>
            <a:ext cx="2304288" cy="310896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8" name="Text 26"/>
          <p:cNvSpPr/>
          <p:nvPr/>
        </p:nvSpPr>
        <p:spPr>
          <a:xfrm>
            <a:off x="6638544" y="3630168"/>
            <a:ext cx="22128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0F1F3D"/>
                </a:solidFill>
              </a:rPr>
              <a:t>CAPA formelle</a:t>
            </a:r>
            <a:endParaRPr lang="en-US" sz="1050" dirty="0"/>
          </a:p>
        </p:txBody>
      </p:sp>
      <p:sp>
        <p:nvSpPr>
          <p:cNvPr id="29" name="Shape 27"/>
          <p:cNvSpPr/>
          <p:nvPr/>
        </p:nvSpPr>
        <p:spPr>
          <a:xfrm>
            <a:off x="274320" y="3968496"/>
            <a:ext cx="1645920" cy="310896"/>
          </a:xfrm>
          <a:prstGeom prst="rect">
            <a:avLst/>
          </a:prstGeom>
          <a:solidFill>
            <a:srgbClr val="1B3A6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0" name="Text 28"/>
          <p:cNvSpPr/>
          <p:nvPr/>
        </p:nvSpPr>
        <p:spPr>
          <a:xfrm>
            <a:off x="329184" y="3968496"/>
            <a:ext cx="155448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50" b="1" dirty="0">
                <a:solidFill>
                  <a:srgbClr val="FFFFFF"/>
                </a:solidFill>
              </a:rPr>
              <a:t>Récurrent (2-5×)</a:t>
            </a:r>
            <a:endParaRPr lang="en-US" sz="1050" dirty="0"/>
          </a:p>
        </p:txBody>
      </p:sp>
      <p:sp>
        <p:nvSpPr>
          <p:cNvPr id="31" name="Shape 29"/>
          <p:cNvSpPr/>
          <p:nvPr/>
        </p:nvSpPr>
        <p:spPr>
          <a:xfrm>
            <a:off x="1938528" y="3968496"/>
            <a:ext cx="2304288" cy="310896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2" name="Text 30"/>
          <p:cNvSpPr/>
          <p:nvPr/>
        </p:nvSpPr>
        <p:spPr>
          <a:xfrm>
            <a:off x="1993392" y="3968496"/>
            <a:ext cx="22128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0F1F3D"/>
                </a:solidFill>
              </a:rPr>
              <a:t>Action renforcée</a:t>
            </a:r>
            <a:endParaRPr lang="en-US" sz="1050" dirty="0"/>
          </a:p>
        </p:txBody>
      </p:sp>
      <p:sp>
        <p:nvSpPr>
          <p:cNvPr id="33" name="Shape 31"/>
          <p:cNvSpPr/>
          <p:nvPr/>
        </p:nvSpPr>
        <p:spPr>
          <a:xfrm>
            <a:off x="4261104" y="3968496"/>
            <a:ext cx="2304288" cy="310896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4" name="Text 32"/>
          <p:cNvSpPr/>
          <p:nvPr/>
        </p:nvSpPr>
        <p:spPr>
          <a:xfrm>
            <a:off x="4315968" y="3968496"/>
            <a:ext cx="22128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0F1F3D"/>
                </a:solidFill>
              </a:rPr>
              <a:t>CAPA formelle</a:t>
            </a:r>
            <a:endParaRPr lang="en-US" sz="1050" dirty="0"/>
          </a:p>
        </p:txBody>
      </p:sp>
      <p:sp>
        <p:nvSpPr>
          <p:cNvPr id="35" name="Shape 33"/>
          <p:cNvSpPr/>
          <p:nvPr/>
        </p:nvSpPr>
        <p:spPr>
          <a:xfrm>
            <a:off x="6583680" y="3968496"/>
            <a:ext cx="2304288" cy="310896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6" name="Text 34"/>
          <p:cNvSpPr/>
          <p:nvPr/>
        </p:nvSpPr>
        <p:spPr>
          <a:xfrm>
            <a:off x="6638544" y="3968496"/>
            <a:ext cx="22128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0F1F3D"/>
                </a:solidFill>
              </a:rPr>
              <a:t>CAPA formelle + Audit</a:t>
            </a:r>
            <a:endParaRPr lang="en-US" sz="1050" dirty="0"/>
          </a:p>
        </p:txBody>
      </p:sp>
      <p:sp>
        <p:nvSpPr>
          <p:cNvPr id="37" name="Shape 35"/>
          <p:cNvSpPr/>
          <p:nvPr/>
        </p:nvSpPr>
        <p:spPr>
          <a:xfrm>
            <a:off x="274320" y="4306824"/>
            <a:ext cx="1645920" cy="310896"/>
          </a:xfrm>
          <a:prstGeom prst="rect">
            <a:avLst/>
          </a:prstGeom>
          <a:solidFill>
            <a:srgbClr val="1B3A6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8" name="Text 36"/>
          <p:cNvSpPr/>
          <p:nvPr/>
        </p:nvSpPr>
        <p:spPr>
          <a:xfrm>
            <a:off x="329184" y="4306824"/>
            <a:ext cx="155448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50" b="1" dirty="0">
                <a:solidFill>
                  <a:srgbClr val="FFFFFF"/>
                </a:solidFill>
              </a:rPr>
              <a:t>Systémique (&gt;5×)</a:t>
            </a:r>
            <a:endParaRPr lang="en-US" sz="1050" dirty="0"/>
          </a:p>
        </p:txBody>
      </p:sp>
      <p:sp>
        <p:nvSpPr>
          <p:cNvPr id="39" name="Shape 37"/>
          <p:cNvSpPr/>
          <p:nvPr/>
        </p:nvSpPr>
        <p:spPr>
          <a:xfrm>
            <a:off x="1938528" y="4306824"/>
            <a:ext cx="2304288" cy="310896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0" name="Text 38"/>
          <p:cNvSpPr/>
          <p:nvPr/>
        </p:nvSpPr>
        <p:spPr>
          <a:xfrm>
            <a:off x="1993392" y="4306824"/>
            <a:ext cx="22128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0F1F3D"/>
                </a:solidFill>
              </a:rPr>
              <a:t>CAPA formelle</a:t>
            </a:r>
            <a:endParaRPr lang="en-US" sz="1050" dirty="0"/>
          </a:p>
        </p:txBody>
      </p:sp>
      <p:sp>
        <p:nvSpPr>
          <p:cNvPr id="41" name="Shape 39"/>
          <p:cNvSpPr/>
          <p:nvPr/>
        </p:nvSpPr>
        <p:spPr>
          <a:xfrm>
            <a:off x="4261104" y="4306824"/>
            <a:ext cx="2304288" cy="310896"/>
          </a:xfrm>
          <a:prstGeom prst="rect">
            <a:avLst/>
          </a:prstGeom>
          <a:solidFill>
            <a:srgbClr val="D4870A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2" name="Text 40"/>
          <p:cNvSpPr/>
          <p:nvPr/>
        </p:nvSpPr>
        <p:spPr>
          <a:xfrm>
            <a:off x="4315968" y="4306824"/>
            <a:ext cx="22128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FFFFFF"/>
                </a:solidFill>
              </a:rPr>
              <a:t>CAPA + Direction</a:t>
            </a:r>
            <a:endParaRPr lang="en-US" sz="1050" dirty="0"/>
          </a:p>
        </p:txBody>
      </p:sp>
      <p:sp>
        <p:nvSpPr>
          <p:cNvPr id="43" name="Shape 41"/>
          <p:cNvSpPr/>
          <p:nvPr/>
        </p:nvSpPr>
        <p:spPr>
          <a:xfrm>
            <a:off x="6583680" y="4306824"/>
            <a:ext cx="2304288" cy="310896"/>
          </a:xfrm>
          <a:prstGeom prst="rect">
            <a:avLst/>
          </a:prstGeom>
          <a:solidFill>
            <a:srgbClr val="C0392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4" name="Text 42"/>
          <p:cNvSpPr/>
          <p:nvPr/>
        </p:nvSpPr>
        <p:spPr>
          <a:xfrm>
            <a:off x="6638544" y="4306824"/>
            <a:ext cx="22128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</a:rPr>
              <a:t>CAPA + Recall</a:t>
            </a:r>
            <a:endParaRPr lang="en-US" sz="1050" dirty="0"/>
          </a:p>
        </p:txBody>
      </p:sp>
      <p:sp>
        <p:nvSpPr>
          <p:cNvPr id="45" name="Shape 43"/>
          <p:cNvSpPr/>
          <p:nvPr/>
        </p:nvSpPr>
        <p:spPr>
          <a:xfrm>
            <a:off x="274320" y="4663440"/>
            <a:ext cx="8595360" cy="384048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6" name="Text 44"/>
          <p:cNvSpPr/>
          <p:nvPr/>
        </p:nvSpPr>
        <p:spPr>
          <a:xfrm>
            <a:off x="411480" y="4663440"/>
            <a:ext cx="83210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FFFFFF"/>
                </a:solidFill>
              </a:rPr>
              <a:t>📁  Dossier du Chapitre — inclus dans cet ouvrage</a:t>
            </a:r>
            <a:endParaRPr lang="en-US" sz="1150" dirty="0"/>
          </a:p>
        </p:txBody>
      </p:sp>
      <p:sp>
        <p:nvSpPr>
          <p:cNvPr id="47" name="Shape 45"/>
          <p:cNvSpPr/>
          <p:nvPr/>
        </p:nvSpPr>
        <p:spPr>
          <a:xfrm>
            <a:off x="274320" y="5084064"/>
            <a:ext cx="2084832" cy="566928"/>
          </a:xfrm>
          <a:prstGeom prst="rect">
            <a:avLst/>
          </a:prstGeom>
          <a:solidFill>
            <a:srgbClr val="F4F6F9"/>
          </a:solidFill>
          <a:ln w="1016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8" name="Text 46"/>
          <p:cNvSpPr/>
          <p:nvPr/>
        </p:nvSpPr>
        <p:spPr>
          <a:xfrm>
            <a:off x="347472" y="5120640"/>
            <a:ext cx="1956816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5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📊 Matrice décision CAPA (Excel)</a:t>
            </a:r>
            <a:endParaRPr lang="en-US" sz="1000" dirty="0"/>
          </a:p>
        </p:txBody>
      </p:sp>
      <p:sp>
        <p:nvSpPr>
          <p:cNvPr id="49" name="Shape 47"/>
          <p:cNvSpPr/>
          <p:nvPr/>
        </p:nvSpPr>
        <p:spPr>
          <a:xfrm>
            <a:off x="2450592" y="5084064"/>
            <a:ext cx="2084832" cy="566928"/>
          </a:xfrm>
          <a:prstGeom prst="rect">
            <a:avLst/>
          </a:prstGeom>
          <a:solidFill>
            <a:srgbClr val="F4F6F9"/>
          </a:solidFill>
          <a:ln w="1016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0" name="Text 48"/>
          <p:cNvSpPr/>
          <p:nvPr/>
        </p:nvSpPr>
        <p:spPr>
          <a:xfrm>
            <a:off x="2523744" y="5120640"/>
            <a:ext cx="1956816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5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📋 Template ouverture CAPA (Word)</a:t>
            </a:r>
            <a:endParaRPr lang="en-US" sz="1000" dirty="0"/>
          </a:p>
        </p:txBody>
      </p:sp>
      <p:sp>
        <p:nvSpPr>
          <p:cNvPr id="51" name="Shape 49"/>
          <p:cNvSpPr/>
          <p:nvPr/>
        </p:nvSpPr>
        <p:spPr>
          <a:xfrm>
            <a:off x="4626864" y="5084064"/>
            <a:ext cx="2084832" cy="566928"/>
          </a:xfrm>
          <a:prstGeom prst="rect">
            <a:avLst/>
          </a:prstGeom>
          <a:solidFill>
            <a:srgbClr val="F4F6F9"/>
          </a:solidFill>
          <a:ln w="1016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2" name="Text 50"/>
          <p:cNvSpPr/>
          <p:nvPr/>
        </p:nvSpPr>
        <p:spPr>
          <a:xfrm>
            <a:off x="4700016" y="5120640"/>
            <a:ext cx="1956816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5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✅ Checklist déclenchement CAPA</a:t>
            </a:r>
            <a:endParaRPr lang="en-US" sz="1000" dirty="0"/>
          </a:p>
        </p:txBody>
      </p:sp>
      <p:sp>
        <p:nvSpPr>
          <p:cNvPr id="53" name="Shape 51"/>
          <p:cNvSpPr/>
          <p:nvPr/>
        </p:nvSpPr>
        <p:spPr>
          <a:xfrm>
            <a:off x="6803136" y="5084064"/>
            <a:ext cx="2084832" cy="566928"/>
          </a:xfrm>
          <a:prstGeom prst="rect">
            <a:avLst/>
          </a:prstGeom>
          <a:solidFill>
            <a:srgbClr val="F4F6F9"/>
          </a:solidFill>
          <a:ln w="1016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4" name="Text 52"/>
          <p:cNvSpPr/>
          <p:nvPr/>
        </p:nvSpPr>
        <p:spPr>
          <a:xfrm>
            <a:off x="6876288" y="5120640"/>
            <a:ext cx="1956816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5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📄 Procédure workflow CAPA</a:t>
            </a:r>
            <a:endParaRPr lang="en-US" sz="1000" dirty="0"/>
          </a:p>
        </p:txBody>
      </p:sp>
      <p:sp>
        <p:nvSpPr>
          <p:cNvPr id="55" name="Shape 53"/>
          <p:cNvSpPr/>
          <p:nvPr/>
        </p:nvSpPr>
        <p:spPr>
          <a:xfrm>
            <a:off x="0" y="4919472"/>
            <a:ext cx="9144000" cy="22402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6" name="Text 54"/>
          <p:cNvSpPr/>
          <p:nvPr/>
        </p:nvSpPr>
        <p:spPr>
          <a:xfrm>
            <a:off x="274320" y="4919472"/>
            <a:ext cx="7772400" cy="224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ABBDD"/>
                </a:solidFill>
              </a:rPr>
              <a:t>OOS, OOT &amp; CAPA en Industrie Pharmaceutique  ·  Rachid BERKANI  ·  Expert Qualité &amp; Statistiques</a:t>
            </a:r>
            <a:endParaRPr lang="en-US" sz="850" dirty="0"/>
          </a:p>
        </p:txBody>
      </p:sp>
      <p:sp>
        <p:nvSpPr>
          <p:cNvPr id="57" name="Text 55"/>
          <p:cNvSpPr/>
          <p:nvPr/>
        </p:nvSpPr>
        <p:spPr>
          <a:xfrm>
            <a:off x="8046720" y="4919472"/>
            <a:ext cx="1051560" cy="2240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AABBDD"/>
                </a:solidFill>
              </a:rPr>
              <a:t>16 / 39</a:t>
            </a:r>
            <a:endParaRPr lang="en-US" sz="85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§3.2 — Analyse des Causes Racines : 5 Pourquoi &amp; Diagramme Ishikawa (6M)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274320" y="566928"/>
            <a:ext cx="85953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E8449"/>
                </a:solidFill>
              </a:rPr>
              <a:t>§3.2.1 — Exemple complet : OOS Impureté A — Cardiostat® lot 2024-0315</a:t>
            </a:r>
            <a:endParaRPr lang="en-US" sz="1200" dirty="0"/>
          </a:p>
        </p:txBody>
      </p:sp>
      <p:sp>
        <p:nvSpPr>
          <p:cNvPr id="5" name="Shape 3"/>
          <p:cNvSpPr/>
          <p:nvPr/>
        </p:nvSpPr>
        <p:spPr>
          <a:xfrm>
            <a:off x="274320" y="960120"/>
            <a:ext cx="8595360" cy="594360"/>
          </a:xfrm>
          <a:prstGeom prst="rect">
            <a:avLst/>
          </a:prstGeom>
          <a:solidFill>
            <a:srgbClr val="F4F6F9"/>
          </a:solidFill>
          <a:ln w="6350">
            <a:solidFill>
              <a:srgbClr val="D6E4F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365760" y="978408"/>
            <a:ext cx="11430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2E5FA3"/>
                </a:solidFill>
              </a:rPr>
              <a:t>Pourquoi 1 ?</a:t>
            </a:r>
            <a:endParaRPr lang="en-US" sz="1100" dirty="0"/>
          </a:p>
        </p:txBody>
      </p:sp>
      <p:sp>
        <p:nvSpPr>
          <p:cNvPr id="7" name="Shape 5"/>
          <p:cNvSpPr/>
          <p:nvPr/>
        </p:nvSpPr>
        <p:spPr>
          <a:xfrm>
            <a:off x="1536192" y="1252728"/>
            <a:ext cx="164592" cy="0"/>
          </a:xfrm>
          <a:prstGeom prst="line">
            <a:avLst/>
          </a:prstGeom>
          <a:noFill/>
          <a:ln w="12700">
            <a:solidFill>
              <a:srgbClr val="64748B"/>
            </a:solidFill>
            <a:prstDash val="solid"/>
            <a:tailEnd type="arrow"/>
          </a:ln>
        </p:spPr>
        <p:txBody>
          <a:bodyPr/>
          <a:lstStyle/>
          <a:p>
            <a:endParaRPr lang="fr-FR"/>
          </a:p>
        </p:txBody>
      </p:sp>
      <p:sp>
        <p:nvSpPr>
          <p:cNvPr id="8" name="Text 6"/>
          <p:cNvSpPr/>
          <p:nvPr/>
        </p:nvSpPr>
        <p:spPr>
          <a:xfrm>
            <a:off x="1737360" y="978408"/>
            <a:ext cx="45262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Colonne HPLC : rétention anormale des impuretés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6309360" y="978408"/>
            <a:ext cx="2487168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950" i="1" dirty="0">
                <a:solidFill>
                  <a:srgbClr val="64748B"/>
                </a:solidFill>
              </a:rPr>
              <a:t>Backpressure : 380 bars vs 280 bars normal → mesure instrumentale</a:t>
            </a:r>
            <a:endParaRPr lang="en-US" sz="950" dirty="0"/>
          </a:p>
        </p:txBody>
      </p:sp>
      <p:sp>
        <p:nvSpPr>
          <p:cNvPr id="10" name="Shape 8"/>
          <p:cNvSpPr/>
          <p:nvPr/>
        </p:nvSpPr>
        <p:spPr>
          <a:xfrm>
            <a:off x="274320" y="1618488"/>
            <a:ext cx="8595360" cy="594360"/>
          </a:xfrm>
          <a:prstGeom prst="rect">
            <a:avLst/>
          </a:prstGeom>
          <a:solidFill>
            <a:srgbClr val="F4F6F9"/>
          </a:solidFill>
          <a:ln w="6350">
            <a:solidFill>
              <a:srgbClr val="D6E4F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9"/>
          <p:cNvSpPr/>
          <p:nvPr/>
        </p:nvSpPr>
        <p:spPr>
          <a:xfrm>
            <a:off x="365760" y="1636776"/>
            <a:ext cx="11430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2E5FA3"/>
                </a:solidFill>
              </a:rPr>
              <a:t>Pourquoi 2 ?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1536192" y="1911096"/>
            <a:ext cx="164592" cy="0"/>
          </a:xfrm>
          <a:prstGeom prst="line">
            <a:avLst/>
          </a:prstGeom>
          <a:noFill/>
          <a:ln w="12700">
            <a:solidFill>
              <a:srgbClr val="64748B"/>
            </a:solidFill>
            <a:prstDash val="solid"/>
            <a:tailEnd type="arrow"/>
          </a:ln>
        </p:spPr>
        <p:txBody>
          <a:bodyPr/>
          <a:lstStyle/>
          <a:p>
            <a:endParaRPr lang="fr-FR"/>
          </a:p>
        </p:txBody>
      </p:sp>
      <p:sp>
        <p:nvSpPr>
          <p:cNvPr id="13" name="Text 11"/>
          <p:cNvSpPr/>
          <p:nvPr/>
        </p:nvSpPr>
        <p:spPr>
          <a:xfrm>
            <a:off x="1737360" y="1636776"/>
            <a:ext cx="45262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Colonne dégradée : 632 injections dépassées</a:t>
            </a:r>
            <a:endParaRPr lang="en-US" sz="1100" dirty="0"/>
          </a:p>
        </p:txBody>
      </p:sp>
      <p:sp>
        <p:nvSpPr>
          <p:cNvPr id="14" name="Text 12"/>
          <p:cNvSpPr/>
          <p:nvPr/>
        </p:nvSpPr>
        <p:spPr>
          <a:xfrm>
            <a:off x="6309360" y="1636776"/>
            <a:ext cx="2487168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950" i="1" dirty="0">
                <a:solidFill>
                  <a:srgbClr val="64748B"/>
                </a:solidFill>
              </a:rPr>
              <a:t>Logbook instrument : comptage injections confirmé</a:t>
            </a:r>
            <a:endParaRPr lang="en-US" sz="950" dirty="0"/>
          </a:p>
        </p:txBody>
      </p:sp>
      <p:sp>
        <p:nvSpPr>
          <p:cNvPr id="15" name="Shape 13"/>
          <p:cNvSpPr/>
          <p:nvPr/>
        </p:nvSpPr>
        <p:spPr>
          <a:xfrm>
            <a:off x="274320" y="2276856"/>
            <a:ext cx="8595360" cy="594360"/>
          </a:xfrm>
          <a:prstGeom prst="rect">
            <a:avLst/>
          </a:prstGeom>
          <a:solidFill>
            <a:srgbClr val="F4F6F9"/>
          </a:solidFill>
          <a:ln w="6350">
            <a:solidFill>
              <a:srgbClr val="D6E4F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365760" y="2295144"/>
            <a:ext cx="11430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2E5FA3"/>
                </a:solidFill>
              </a:rPr>
              <a:t>Pourquoi 3 ?</a:t>
            </a:r>
            <a:endParaRPr lang="en-US" sz="1100" dirty="0"/>
          </a:p>
        </p:txBody>
      </p:sp>
      <p:sp>
        <p:nvSpPr>
          <p:cNvPr id="17" name="Shape 15"/>
          <p:cNvSpPr/>
          <p:nvPr/>
        </p:nvSpPr>
        <p:spPr>
          <a:xfrm>
            <a:off x="1536192" y="2569464"/>
            <a:ext cx="164592" cy="0"/>
          </a:xfrm>
          <a:prstGeom prst="line">
            <a:avLst/>
          </a:prstGeom>
          <a:noFill/>
          <a:ln w="12700">
            <a:solidFill>
              <a:srgbClr val="64748B"/>
            </a:solidFill>
            <a:prstDash val="solid"/>
            <a:tailEnd type="arrow"/>
          </a:ln>
        </p:spPr>
        <p:txBody>
          <a:bodyPr/>
          <a:lstStyle/>
          <a:p>
            <a:endParaRPr lang="fr-FR"/>
          </a:p>
        </p:txBody>
      </p:sp>
      <p:sp>
        <p:nvSpPr>
          <p:cNvPr id="18" name="Text 16"/>
          <p:cNvSpPr/>
          <p:nvPr/>
        </p:nvSpPr>
        <p:spPr>
          <a:xfrm>
            <a:off x="1737360" y="2295144"/>
            <a:ext cx="45262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Aucun compteur d'injections configuré dans OpenLAB</a:t>
            </a:r>
            <a:endParaRPr lang="en-US" sz="1100" dirty="0"/>
          </a:p>
        </p:txBody>
      </p:sp>
      <p:sp>
        <p:nvSpPr>
          <p:cNvPr id="19" name="Text 17"/>
          <p:cNvSpPr/>
          <p:nvPr/>
        </p:nvSpPr>
        <p:spPr>
          <a:xfrm>
            <a:off x="6309360" y="2295144"/>
            <a:ext cx="2487168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950" i="1" dirty="0">
                <a:solidFill>
                  <a:srgbClr val="64748B"/>
                </a:solidFill>
              </a:rPr>
              <a:t>Capture écran paramètres système → absence de paramètre limite</a:t>
            </a:r>
            <a:endParaRPr lang="en-US" sz="950" dirty="0"/>
          </a:p>
        </p:txBody>
      </p:sp>
      <p:sp>
        <p:nvSpPr>
          <p:cNvPr id="20" name="Shape 18"/>
          <p:cNvSpPr/>
          <p:nvPr/>
        </p:nvSpPr>
        <p:spPr>
          <a:xfrm>
            <a:off x="274320" y="2935224"/>
            <a:ext cx="8595360" cy="594360"/>
          </a:xfrm>
          <a:prstGeom prst="rect">
            <a:avLst/>
          </a:prstGeom>
          <a:solidFill>
            <a:srgbClr val="F4F6F9"/>
          </a:solidFill>
          <a:ln w="6350">
            <a:solidFill>
              <a:srgbClr val="D6E4F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365760" y="2953512"/>
            <a:ext cx="11430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2E5FA3"/>
                </a:solidFill>
              </a:rPr>
              <a:t>Pourquoi 4 ?</a:t>
            </a:r>
            <a:endParaRPr lang="en-US" sz="1100" dirty="0"/>
          </a:p>
        </p:txBody>
      </p:sp>
      <p:sp>
        <p:nvSpPr>
          <p:cNvPr id="22" name="Shape 20"/>
          <p:cNvSpPr/>
          <p:nvPr/>
        </p:nvSpPr>
        <p:spPr>
          <a:xfrm>
            <a:off x="1536192" y="3227832"/>
            <a:ext cx="164592" cy="0"/>
          </a:xfrm>
          <a:prstGeom prst="line">
            <a:avLst/>
          </a:prstGeom>
          <a:noFill/>
          <a:ln w="12700">
            <a:solidFill>
              <a:srgbClr val="64748B"/>
            </a:solidFill>
            <a:prstDash val="solid"/>
            <a:tailEnd type="arrow"/>
          </a:ln>
        </p:spPr>
        <p:txBody>
          <a:bodyPr/>
          <a:lstStyle/>
          <a:p>
            <a:endParaRPr lang="fr-FR"/>
          </a:p>
        </p:txBody>
      </p:sp>
      <p:sp>
        <p:nvSpPr>
          <p:cNvPr id="23" name="Text 21"/>
          <p:cNvSpPr/>
          <p:nvPr/>
        </p:nvSpPr>
        <p:spPr>
          <a:xfrm>
            <a:off x="1737360" y="2953512"/>
            <a:ext cx="45262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SOP-CQ-042 ne spécifie pas de limite d'injections</a:t>
            </a:r>
            <a:endParaRPr lang="en-US" sz="1100" dirty="0"/>
          </a:p>
        </p:txBody>
      </p:sp>
      <p:sp>
        <p:nvSpPr>
          <p:cNvPr id="24" name="Text 22"/>
          <p:cNvSpPr/>
          <p:nvPr/>
        </p:nvSpPr>
        <p:spPr>
          <a:xfrm>
            <a:off x="6309360" y="2953512"/>
            <a:ext cx="2487168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950" i="1" dirty="0">
                <a:solidFill>
                  <a:srgbClr val="64748B"/>
                </a:solidFill>
              </a:rPr>
              <a:t>SOP rev.3 vérifiée → aucune mention limite</a:t>
            </a:r>
            <a:endParaRPr lang="en-US" sz="950" dirty="0"/>
          </a:p>
        </p:txBody>
      </p:sp>
      <p:sp>
        <p:nvSpPr>
          <p:cNvPr id="25" name="Shape 23"/>
          <p:cNvSpPr/>
          <p:nvPr/>
        </p:nvSpPr>
        <p:spPr>
          <a:xfrm>
            <a:off x="274320" y="3593592"/>
            <a:ext cx="8595360" cy="594360"/>
          </a:xfrm>
          <a:prstGeom prst="rect">
            <a:avLst/>
          </a:prstGeom>
          <a:solidFill>
            <a:srgbClr val="EBF5EB"/>
          </a:solidFill>
          <a:ln w="254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Text 24"/>
          <p:cNvSpPr/>
          <p:nvPr/>
        </p:nvSpPr>
        <p:spPr>
          <a:xfrm>
            <a:off x="365760" y="3611880"/>
            <a:ext cx="11430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E8449"/>
                </a:solidFill>
              </a:rPr>
              <a:t>CAUSE RACINE</a:t>
            </a:r>
            <a:endParaRPr lang="en-US" sz="1100" dirty="0"/>
          </a:p>
        </p:txBody>
      </p:sp>
      <p:sp>
        <p:nvSpPr>
          <p:cNvPr id="27" name="Shape 25"/>
          <p:cNvSpPr/>
          <p:nvPr/>
        </p:nvSpPr>
        <p:spPr>
          <a:xfrm>
            <a:off x="1536192" y="3886200"/>
            <a:ext cx="164592" cy="0"/>
          </a:xfrm>
          <a:prstGeom prst="line">
            <a:avLst/>
          </a:prstGeom>
          <a:noFill/>
          <a:ln w="12700">
            <a:solidFill>
              <a:srgbClr val="64748B"/>
            </a:solidFill>
            <a:prstDash val="solid"/>
            <a:tailEnd type="arrow"/>
          </a:ln>
        </p:spPr>
        <p:txBody>
          <a:bodyPr/>
          <a:lstStyle/>
          <a:p>
            <a:endParaRPr lang="fr-FR"/>
          </a:p>
        </p:txBody>
      </p:sp>
      <p:sp>
        <p:nvSpPr>
          <p:cNvPr id="28" name="Text 26"/>
          <p:cNvSpPr/>
          <p:nvPr/>
        </p:nvSpPr>
        <p:spPr>
          <a:xfrm>
            <a:off x="1737360" y="3611880"/>
            <a:ext cx="45262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00" b="1" dirty="0">
                <a:solidFill>
                  <a:srgbClr val="0F1F3D"/>
                </a:solidFill>
              </a:rPr>
              <a:t>Absence de critère durée de vie colonne dans méthode validée et SOP</a:t>
            </a:r>
            <a:endParaRPr lang="en-US" sz="1100" dirty="0"/>
          </a:p>
        </p:txBody>
      </p:sp>
      <p:sp>
        <p:nvSpPr>
          <p:cNvPr id="29" name="Text 27"/>
          <p:cNvSpPr/>
          <p:nvPr/>
        </p:nvSpPr>
        <p:spPr>
          <a:xfrm>
            <a:off x="6309360" y="3611880"/>
            <a:ext cx="2487168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950" i="1" dirty="0">
                <a:solidFill>
                  <a:srgbClr val="1E8449"/>
                </a:solidFill>
              </a:rPr>
              <a:t>→ CAPA : révision SOP + compteur automatique + formation analystes</a:t>
            </a:r>
            <a:endParaRPr lang="en-US" sz="950" dirty="0"/>
          </a:p>
        </p:txBody>
      </p:sp>
      <p:sp>
        <p:nvSpPr>
          <p:cNvPr id="30" name="Shape 28"/>
          <p:cNvSpPr/>
          <p:nvPr/>
        </p:nvSpPr>
        <p:spPr>
          <a:xfrm>
            <a:off x="274320" y="4315968"/>
            <a:ext cx="8595360" cy="384048"/>
          </a:xfrm>
          <a:prstGeom prst="rect">
            <a:avLst/>
          </a:prstGeom>
          <a:solidFill>
            <a:srgbClr val="F4F6F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1" name="Text 29"/>
          <p:cNvSpPr/>
          <p:nvPr/>
        </p:nvSpPr>
        <p:spPr>
          <a:xfrm>
            <a:off x="384048" y="4334256"/>
            <a:ext cx="166420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E8449"/>
                </a:solidFill>
              </a:rPr>
              <a:t>§3.2.2 — Ishikawa 6M : </a:t>
            </a:r>
            <a:endParaRPr lang="en-US" sz="1150" dirty="0"/>
          </a:p>
        </p:txBody>
      </p:sp>
      <p:sp>
        <p:nvSpPr>
          <p:cNvPr id="32" name="Text 30"/>
          <p:cNvSpPr/>
          <p:nvPr/>
        </p:nvSpPr>
        <p:spPr>
          <a:xfrm>
            <a:off x="2084832" y="4334256"/>
            <a:ext cx="6729984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0F1F3D"/>
                </a:solidFill>
              </a:rPr>
              <a:t>Matière · Main-d'œuvre · Méthode · Matériel · Milieu · Mesure → Minitab® : Stat &gt; Quality Tools &gt; Cause-and-Effect Diagram</a:t>
            </a:r>
            <a:endParaRPr lang="en-US" sz="1100" dirty="0"/>
          </a:p>
        </p:txBody>
      </p:sp>
      <p:sp>
        <p:nvSpPr>
          <p:cNvPr id="33" name="Shape 31"/>
          <p:cNvSpPr/>
          <p:nvPr/>
        </p:nvSpPr>
        <p:spPr>
          <a:xfrm>
            <a:off x="274320" y="4773168"/>
            <a:ext cx="8595360" cy="384048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4" name="Text 32"/>
          <p:cNvSpPr/>
          <p:nvPr/>
        </p:nvSpPr>
        <p:spPr>
          <a:xfrm>
            <a:off x="411480" y="4773168"/>
            <a:ext cx="83210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FFFFFF"/>
                </a:solidFill>
              </a:rPr>
              <a:t>📁  Dossier du Chapitre — inclus dans cet ouvrage</a:t>
            </a:r>
            <a:endParaRPr lang="en-US" sz="1150" dirty="0"/>
          </a:p>
        </p:txBody>
      </p:sp>
      <p:sp>
        <p:nvSpPr>
          <p:cNvPr id="35" name="Shape 33"/>
          <p:cNvSpPr/>
          <p:nvPr/>
        </p:nvSpPr>
        <p:spPr>
          <a:xfrm>
            <a:off x="274320" y="5193792"/>
            <a:ext cx="2084832" cy="566928"/>
          </a:xfrm>
          <a:prstGeom prst="rect">
            <a:avLst/>
          </a:prstGeom>
          <a:solidFill>
            <a:srgbClr val="F4F6F9"/>
          </a:solidFill>
          <a:ln w="1016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6" name="Text 34"/>
          <p:cNvSpPr/>
          <p:nvPr/>
        </p:nvSpPr>
        <p:spPr>
          <a:xfrm>
            <a:off x="347472" y="5230368"/>
            <a:ext cx="1956816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5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📊 Données validation ANOVA causes</a:t>
            </a:r>
            <a:endParaRPr lang="en-US" sz="1000" dirty="0"/>
          </a:p>
        </p:txBody>
      </p:sp>
      <p:sp>
        <p:nvSpPr>
          <p:cNvPr id="37" name="Shape 35"/>
          <p:cNvSpPr/>
          <p:nvPr/>
        </p:nvSpPr>
        <p:spPr>
          <a:xfrm>
            <a:off x="2450592" y="5193792"/>
            <a:ext cx="2084832" cy="566928"/>
          </a:xfrm>
          <a:prstGeom prst="rect">
            <a:avLst/>
          </a:prstGeom>
          <a:solidFill>
            <a:srgbClr val="F4F6F9"/>
          </a:solidFill>
          <a:ln w="1016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8" name="Text 36"/>
          <p:cNvSpPr/>
          <p:nvPr/>
        </p:nvSpPr>
        <p:spPr>
          <a:xfrm>
            <a:off x="2523744" y="5230368"/>
            <a:ext cx="1956816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5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📋 Fiche 5 Pourquoi officielle (Word)</a:t>
            </a:r>
            <a:endParaRPr lang="en-US" sz="1000" dirty="0"/>
          </a:p>
        </p:txBody>
      </p:sp>
      <p:sp>
        <p:nvSpPr>
          <p:cNvPr id="39" name="Shape 37"/>
          <p:cNvSpPr/>
          <p:nvPr/>
        </p:nvSpPr>
        <p:spPr>
          <a:xfrm>
            <a:off x="4626864" y="5193792"/>
            <a:ext cx="2084832" cy="566928"/>
          </a:xfrm>
          <a:prstGeom prst="rect">
            <a:avLst/>
          </a:prstGeom>
          <a:solidFill>
            <a:srgbClr val="F4F6F9"/>
          </a:solidFill>
          <a:ln w="1016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0" name="Text 38"/>
          <p:cNvSpPr/>
          <p:nvPr/>
        </p:nvSpPr>
        <p:spPr>
          <a:xfrm>
            <a:off x="4700016" y="5230368"/>
            <a:ext cx="1956816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5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✅ Checklist analyse causale</a:t>
            </a:r>
            <a:endParaRPr lang="en-US" sz="1000" dirty="0"/>
          </a:p>
        </p:txBody>
      </p:sp>
      <p:sp>
        <p:nvSpPr>
          <p:cNvPr id="41" name="Shape 39"/>
          <p:cNvSpPr/>
          <p:nvPr/>
        </p:nvSpPr>
        <p:spPr>
          <a:xfrm>
            <a:off x="6803136" y="5193792"/>
            <a:ext cx="2084832" cy="566928"/>
          </a:xfrm>
          <a:prstGeom prst="rect">
            <a:avLst/>
          </a:prstGeom>
          <a:solidFill>
            <a:srgbClr val="F4F6F9"/>
          </a:solidFill>
          <a:ln w="1016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2" name="Text 40"/>
          <p:cNvSpPr/>
          <p:nvPr/>
        </p:nvSpPr>
        <p:spPr>
          <a:xfrm>
            <a:off x="6876288" y="5230368"/>
            <a:ext cx="1956816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5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📄 SOP analyse causes racines</a:t>
            </a:r>
            <a:endParaRPr lang="en-US" sz="1000" dirty="0"/>
          </a:p>
        </p:txBody>
      </p:sp>
      <p:sp>
        <p:nvSpPr>
          <p:cNvPr id="43" name="Shape 41"/>
          <p:cNvSpPr/>
          <p:nvPr/>
        </p:nvSpPr>
        <p:spPr>
          <a:xfrm>
            <a:off x="0" y="4919472"/>
            <a:ext cx="9144000" cy="22402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4" name="Text 42"/>
          <p:cNvSpPr/>
          <p:nvPr/>
        </p:nvSpPr>
        <p:spPr>
          <a:xfrm>
            <a:off x="274320" y="4919472"/>
            <a:ext cx="7772400" cy="224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ABBDD"/>
                </a:solidFill>
              </a:rPr>
              <a:t>OOS, OOT &amp; CAPA en Industrie Pharmaceutique  ·  Rachid BERKANI  ·  Expert Qualité &amp; Statistiques</a:t>
            </a:r>
            <a:endParaRPr lang="en-US" sz="850" dirty="0"/>
          </a:p>
        </p:txBody>
      </p:sp>
      <p:sp>
        <p:nvSpPr>
          <p:cNvPr id="45" name="Text 43"/>
          <p:cNvSpPr/>
          <p:nvPr/>
        </p:nvSpPr>
        <p:spPr>
          <a:xfrm>
            <a:off x="8046720" y="4919472"/>
            <a:ext cx="1051560" cy="2240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AABBDD"/>
                </a:solidFill>
              </a:rPr>
              <a:t>17 / 39</a:t>
            </a:r>
            <a:endParaRPr lang="en-US" sz="85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F4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§3.3 — FMEA : Analyse des Modes de Défaillance — NPR = Sévérité × Occurrence × Détection</a:t>
            </a:r>
            <a:endParaRPr lang="en-US" sz="1200" dirty="0"/>
          </a:p>
        </p:txBody>
      </p:sp>
      <p:sp>
        <p:nvSpPr>
          <p:cNvPr id="4" name="Shape 2"/>
          <p:cNvSpPr/>
          <p:nvPr/>
        </p:nvSpPr>
        <p:spPr>
          <a:xfrm>
            <a:off x="274320" y="585216"/>
            <a:ext cx="8595360" cy="42062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" name="Text 3"/>
          <p:cNvSpPr/>
          <p:nvPr/>
        </p:nvSpPr>
        <p:spPr>
          <a:xfrm>
            <a:off x="384048" y="585216"/>
            <a:ext cx="8375904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</a:rPr>
              <a:t>NPR  =  S (1-10)  ×  O (1-10)  ×  D (1-10)   |   Seuil d'alerte : NPR ≥ 100   |   Seuil critique : NPR ≥ 200</a:t>
            </a:r>
            <a:endParaRPr lang="en-US" sz="1300" dirty="0"/>
          </a:p>
        </p:txBody>
      </p:sp>
      <p:sp>
        <p:nvSpPr>
          <p:cNvPr id="6" name="Shape 4"/>
          <p:cNvSpPr/>
          <p:nvPr/>
        </p:nvSpPr>
        <p:spPr>
          <a:xfrm>
            <a:off x="274320" y="1115568"/>
            <a:ext cx="2926080" cy="438912"/>
          </a:xfrm>
          <a:prstGeom prst="rect">
            <a:avLst/>
          </a:prstGeom>
          <a:solidFill>
            <a:srgbClr val="1E844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Text 5"/>
          <p:cNvSpPr/>
          <p:nvPr/>
        </p:nvSpPr>
        <p:spPr>
          <a:xfrm>
            <a:off x="329184" y="1115568"/>
            <a:ext cx="283464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50" b="1" dirty="0">
                <a:solidFill>
                  <a:srgbClr val="FFFFFF"/>
                </a:solidFill>
              </a:rPr>
              <a:t>Mode de Défaillance</a:t>
            </a:r>
            <a:endParaRPr lang="en-US" sz="1050" dirty="0"/>
          </a:p>
        </p:txBody>
      </p:sp>
      <p:sp>
        <p:nvSpPr>
          <p:cNvPr id="8" name="Shape 6"/>
          <p:cNvSpPr/>
          <p:nvPr/>
        </p:nvSpPr>
        <p:spPr>
          <a:xfrm>
            <a:off x="3236976" y="1115568"/>
            <a:ext cx="512064" cy="438912"/>
          </a:xfrm>
          <a:prstGeom prst="rect">
            <a:avLst/>
          </a:prstGeom>
          <a:solidFill>
            <a:srgbClr val="1E844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3291840" y="1115568"/>
            <a:ext cx="420624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</a:rPr>
              <a:t>-</a:t>
            </a:r>
            <a:endParaRPr lang="en-US" sz="1050" dirty="0"/>
          </a:p>
        </p:txBody>
      </p:sp>
      <p:sp>
        <p:nvSpPr>
          <p:cNvPr id="10" name="Shape 8"/>
          <p:cNvSpPr/>
          <p:nvPr/>
        </p:nvSpPr>
        <p:spPr>
          <a:xfrm>
            <a:off x="3785616" y="1115568"/>
            <a:ext cx="512064" cy="438912"/>
          </a:xfrm>
          <a:prstGeom prst="rect">
            <a:avLst/>
          </a:prstGeom>
          <a:solidFill>
            <a:srgbClr val="1E844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9"/>
          <p:cNvSpPr/>
          <p:nvPr/>
        </p:nvSpPr>
        <p:spPr>
          <a:xfrm>
            <a:off x="3840480" y="1115568"/>
            <a:ext cx="420624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</a:rPr>
              <a:t>-</a:t>
            </a:r>
            <a:endParaRPr lang="en-US" sz="1050" dirty="0"/>
          </a:p>
        </p:txBody>
      </p:sp>
      <p:sp>
        <p:nvSpPr>
          <p:cNvPr id="12" name="Shape 10"/>
          <p:cNvSpPr/>
          <p:nvPr/>
        </p:nvSpPr>
        <p:spPr>
          <a:xfrm>
            <a:off x="4334256" y="1115568"/>
            <a:ext cx="512064" cy="438912"/>
          </a:xfrm>
          <a:prstGeom prst="rect">
            <a:avLst/>
          </a:prstGeom>
          <a:solidFill>
            <a:srgbClr val="1E844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Text 11"/>
          <p:cNvSpPr/>
          <p:nvPr/>
        </p:nvSpPr>
        <p:spPr>
          <a:xfrm>
            <a:off x="4389120" y="1115568"/>
            <a:ext cx="420624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</a:rPr>
              <a:t>-</a:t>
            </a:r>
            <a:endParaRPr lang="en-US" sz="1050" dirty="0"/>
          </a:p>
        </p:txBody>
      </p:sp>
      <p:sp>
        <p:nvSpPr>
          <p:cNvPr id="14" name="Shape 12"/>
          <p:cNvSpPr/>
          <p:nvPr/>
        </p:nvSpPr>
        <p:spPr>
          <a:xfrm>
            <a:off x="4882896" y="1115568"/>
            <a:ext cx="713232" cy="438912"/>
          </a:xfrm>
          <a:prstGeom prst="rect">
            <a:avLst/>
          </a:prstGeom>
          <a:solidFill>
            <a:srgbClr val="1E844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 13"/>
          <p:cNvSpPr/>
          <p:nvPr/>
        </p:nvSpPr>
        <p:spPr>
          <a:xfrm>
            <a:off x="4937760" y="1115568"/>
            <a:ext cx="621792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-</a:t>
            </a:r>
            <a:endParaRPr lang="en-US" sz="1200" dirty="0"/>
          </a:p>
        </p:txBody>
      </p:sp>
      <p:sp>
        <p:nvSpPr>
          <p:cNvPr id="16" name="Shape 14"/>
          <p:cNvSpPr/>
          <p:nvPr/>
        </p:nvSpPr>
        <p:spPr>
          <a:xfrm>
            <a:off x="5632704" y="1115568"/>
            <a:ext cx="3364992" cy="438912"/>
          </a:xfrm>
          <a:prstGeom prst="rect">
            <a:avLst/>
          </a:prstGeom>
          <a:solidFill>
            <a:srgbClr val="1E844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7" name="Text 15"/>
          <p:cNvSpPr/>
          <p:nvPr/>
        </p:nvSpPr>
        <p:spPr>
          <a:xfrm>
            <a:off x="5687568" y="1115568"/>
            <a:ext cx="3273552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50" b="1" dirty="0">
                <a:solidFill>
                  <a:srgbClr val="FFFFFF"/>
                </a:solidFill>
              </a:rPr>
              <a:t>Action prioritaire</a:t>
            </a:r>
            <a:endParaRPr lang="en-US" sz="1050" dirty="0"/>
          </a:p>
        </p:txBody>
      </p:sp>
      <p:sp>
        <p:nvSpPr>
          <p:cNvPr id="18" name="Shape 16"/>
          <p:cNvSpPr/>
          <p:nvPr/>
        </p:nvSpPr>
        <p:spPr>
          <a:xfrm>
            <a:off x="274320" y="1609344"/>
            <a:ext cx="2926080" cy="438912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Text 17"/>
          <p:cNvSpPr/>
          <p:nvPr/>
        </p:nvSpPr>
        <p:spPr>
          <a:xfrm>
            <a:off x="329184" y="1609344"/>
            <a:ext cx="283464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50" dirty="0">
                <a:solidFill>
                  <a:srgbClr val="0F1F3D"/>
                </a:solidFill>
              </a:rPr>
              <a:t>Colonne HPLC dégradée</a:t>
            </a:r>
            <a:endParaRPr lang="en-US" sz="1050" dirty="0"/>
          </a:p>
        </p:txBody>
      </p:sp>
      <p:sp>
        <p:nvSpPr>
          <p:cNvPr id="20" name="Shape 18"/>
          <p:cNvSpPr/>
          <p:nvPr/>
        </p:nvSpPr>
        <p:spPr>
          <a:xfrm>
            <a:off x="3236976" y="1609344"/>
            <a:ext cx="512064" cy="438912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3291840" y="1609344"/>
            <a:ext cx="420624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0F1F3D"/>
                </a:solidFill>
              </a:rPr>
              <a:t>9</a:t>
            </a:r>
            <a:endParaRPr lang="en-US" sz="1050" dirty="0"/>
          </a:p>
        </p:txBody>
      </p:sp>
      <p:sp>
        <p:nvSpPr>
          <p:cNvPr id="22" name="Shape 20"/>
          <p:cNvSpPr/>
          <p:nvPr/>
        </p:nvSpPr>
        <p:spPr>
          <a:xfrm>
            <a:off x="3785616" y="1609344"/>
            <a:ext cx="512064" cy="438912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Text 21"/>
          <p:cNvSpPr/>
          <p:nvPr/>
        </p:nvSpPr>
        <p:spPr>
          <a:xfrm>
            <a:off x="3840480" y="1609344"/>
            <a:ext cx="420624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0F1F3D"/>
                </a:solidFill>
              </a:rPr>
              <a:t>5</a:t>
            </a:r>
            <a:endParaRPr lang="en-US" sz="1050" dirty="0"/>
          </a:p>
        </p:txBody>
      </p:sp>
      <p:sp>
        <p:nvSpPr>
          <p:cNvPr id="24" name="Shape 22"/>
          <p:cNvSpPr/>
          <p:nvPr/>
        </p:nvSpPr>
        <p:spPr>
          <a:xfrm>
            <a:off x="4334256" y="1609344"/>
            <a:ext cx="512064" cy="438912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5" name="Text 23"/>
          <p:cNvSpPr/>
          <p:nvPr/>
        </p:nvSpPr>
        <p:spPr>
          <a:xfrm>
            <a:off x="4389120" y="1609344"/>
            <a:ext cx="420624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0F1F3D"/>
                </a:solidFill>
              </a:rPr>
              <a:t>4</a:t>
            </a:r>
            <a:endParaRPr lang="en-US" sz="1050" dirty="0"/>
          </a:p>
        </p:txBody>
      </p:sp>
      <p:sp>
        <p:nvSpPr>
          <p:cNvPr id="26" name="Shape 24"/>
          <p:cNvSpPr/>
          <p:nvPr/>
        </p:nvSpPr>
        <p:spPr>
          <a:xfrm>
            <a:off x="4882896" y="1609344"/>
            <a:ext cx="713232" cy="438912"/>
          </a:xfrm>
          <a:prstGeom prst="rect">
            <a:avLst/>
          </a:prstGeom>
          <a:solidFill>
            <a:srgbClr val="C0392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7" name="Text 25"/>
          <p:cNvSpPr/>
          <p:nvPr/>
        </p:nvSpPr>
        <p:spPr>
          <a:xfrm>
            <a:off x="4937760" y="1609344"/>
            <a:ext cx="621792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180</a:t>
            </a:r>
            <a:endParaRPr lang="en-US" sz="1200" dirty="0"/>
          </a:p>
        </p:txBody>
      </p:sp>
      <p:sp>
        <p:nvSpPr>
          <p:cNvPr id="28" name="Shape 26"/>
          <p:cNvSpPr/>
          <p:nvPr/>
        </p:nvSpPr>
        <p:spPr>
          <a:xfrm>
            <a:off x="5632704" y="1609344"/>
            <a:ext cx="3364992" cy="438912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9" name="Text 27"/>
          <p:cNvSpPr/>
          <p:nvPr/>
        </p:nvSpPr>
        <p:spPr>
          <a:xfrm>
            <a:off x="5687568" y="1609344"/>
            <a:ext cx="3273552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50" dirty="0">
                <a:solidFill>
                  <a:srgbClr val="0F1F3D"/>
                </a:solidFill>
              </a:rPr>
              <a:t>Compteur injections + limite SOP 500 inj.</a:t>
            </a:r>
            <a:endParaRPr lang="en-US" sz="1050" dirty="0"/>
          </a:p>
        </p:txBody>
      </p:sp>
      <p:sp>
        <p:nvSpPr>
          <p:cNvPr id="30" name="Shape 28"/>
          <p:cNvSpPr/>
          <p:nvPr/>
        </p:nvSpPr>
        <p:spPr>
          <a:xfrm>
            <a:off x="274320" y="2103120"/>
            <a:ext cx="2926080" cy="43891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1" name="Text 29"/>
          <p:cNvSpPr/>
          <p:nvPr/>
        </p:nvSpPr>
        <p:spPr>
          <a:xfrm>
            <a:off x="329184" y="2103120"/>
            <a:ext cx="283464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50" dirty="0">
                <a:solidFill>
                  <a:srgbClr val="0F1F3D"/>
                </a:solidFill>
              </a:rPr>
              <a:t>Standard mal préparé</a:t>
            </a:r>
            <a:endParaRPr lang="en-US" sz="1050" dirty="0"/>
          </a:p>
        </p:txBody>
      </p:sp>
      <p:sp>
        <p:nvSpPr>
          <p:cNvPr id="32" name="Shape 30"/>
          <p:cNvSpPr/>
          <p:nvPr/>
        </p:nvSpPr>
        <p:spPr>
          <a:xfrm>
            <a:off x="3236976" y="2103120"/>
            <a:ext cx="512064" cy="43891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3" name="Text 31"/>
          <p:cNvSpPr/>
          <p:nvPr/>
        </p:nvSpPr>
        <p:spPr>
          <a:xfrm>
            <a:off x="3291840" y="2103120"/>
            <a:ext cx="420624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0F1F3D"/>
                </a:solidFill>
              </a:rPr>
              <a:t>9</a:t>
            </a:r>
            <a:endParaRPr lang="en-US" sz="1050" dirty="0"/>
          </a:p>
        </p:txBody>
      </p:sp>
      <p:sp>
        <p:nvSpPr>
          <p:cNvPr id="34" name="Shape 32"/>
          <p:cNvSpPr/>
          <p:nvPr/>
        </p:nvSpPr>
        <p:spPr>
          <a:xfrm>
            <a:off x="3785616" y="2103120"/>
            <a:ext cx="512064" cy="43891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5" name="Text 33"/>
          <p:cNvSpPr/>
          <p:nvPr/>
        </p:nvSpPr>
        <p:spPr>
          <a:xfrm>
            <a:off x="3840480" y="2103120"/>
            <a:ext cx="420624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0F1F3D"/>
                </a:solidFill>
              </a:rPr>
              <a:t>3</a:t>
            </a:r>
            <a:endParaRPr lang="en-US" sz="1050" dirty="0"/>
          </a:p>
        </p:txBody>
      </p:sp>
      <p:sp>
        <p:nvSpPr>
          <p:cNvPr id="36" name="Shape 34"/>
          <p:cNvSpPr/>
          <p:nvPr/>
        </p:nvSpPr>
        <p:spPr>
          <a:xfrm>
            <a:off x="4334256" y="2103120"/>
            <a:ext cx="512064" cy="43891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7" name="Text 35"/>
          <p:cNvSpPr/>
          <p:nvPr/>
        </p:nvSpPr>
        <p:spPr>
          <a:xfrm>
            <a:off x="4389120" y="2103120"/>
            <a:ext cx="420624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0F1F3D"/>
                </a:solidFill>
              </a:rPr>
              <a:t>5</a:t>
            </a:r>
            <a:endParaRPr lang="en-US" sz="1050" dirty="0"/>
          </a:p>
        </p:txBody>
      </p:sp>
      <p:sp>
        <p:nvSpPr>
          <p:cNvPr id="38" name="Shape 36"/>
          <p:cNvSpPr/>
          <p:nvPr/>
        </p:nvSpPr>
        <p:spPr>
          <a:xfrm>
            <a:off x="4882896" y="2103120"/>
            <a:ext cx="713232" cy="438912"/>
          </a:xfrm>
          <a:prstGeom prst="rect">
            <a:avLst/>
          </a:prstGeom>
          <a:solidFill>
            <a:srgbClr val="D4870A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9" name="Text 37"/>
          <p:cNvSpPr/>
          <p:nvPr/>
        </p:nvSpPr>
        <p:spPr>
          <a:xfrm>
            <a:off x="4937760" y="2103120"/>
            <a:ext cx="621792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135</a:t>
            </a:r>
            <a:endParaRPr lang="en-US" sz="1200" dirty="0"/>
          </a:p>
        </p:txBody>
      </p:sp>
      <p:sp>
        <p:nvSpPr>
          <p:cNvPr id="40" name="Shape 38"/>
          <p:cNvSpPr/>
          <p:nvPr/>
        </p:nvSpPr>
        <p:spPr>
          <a:xfrm>
            <a:off x="5632704" y="2103120"/>
            <a:ext cx="3364992" cy="43891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1" name="Text 39"/>
          <p:cNvSpPr/>
          <p:nvPr/>
        </p:nvSpPr>
        <p:spPr>
          <a:xfrm>
            <a:off x="5687568" y="2103120"/>
            <a:ext cx="3273552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50" dirty="0">
                <a:solidFill>
                  <a:srgbClr val="0F1F3D"/>
                </a:solidFill>
              </a:rPr>
              <a:t>Double vérification calcul + checklist</a:t>
            </a:r>
            <a:endParaRPr lang="en-US" sz="1050" dirty="0"/>
          </a:p>
        </p:txBody>
      </p:sp>
      <p:sp>
        <p:nvSpPr>
          <p:cNvPr id="42" name="Shape 40"/>
          <p:cNvSpPr/>
          <p:nvPr/>
        </p:nvSpPr>
        <p:spPr>
          <a:xfrm>
            <a:off x="274320" y="2596896"/>
            <a:ext cx="2926080" cy="438912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3" name="Text 41"/>
          <p:cNvSpPr/>
          <p:nvPr/>
        </p:nvSpPr>
        <p:spPr>
          <a:xfrm>
            <a:off x="329184" y="2596896"/>
            <a:ext cx="283464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50" dirty="0">
                <a:solidFill>
                  <a:srgbClr val="0F1F3D"/>
                </a:solidFill>
              </a:rPr>
              <a:t>Erreur analyste (pesée)</a:t>
            </a:r>
            <a:endParaRPr lang="en-US" sz="1050" dirty="0"/>
          </a:p>
        </p:txBody>
      </p:sp>
      <p:sp>
        <p:nvSpPr>
          <p:cNvPr id="44" name="Shape 42"/>
          <p:cNvSpPr/>
          <p:nvPr/>
        </p:nvSpPr>
        <p:spPr>
          <a:xfrm>
            <a:off x="3236976" y="2596896"/>
            <a:ext cx="512064" cy="438912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5" name="Text 43"/>
          <p:cNvSpPr/>
          <p:nvPr/>
        </p:nvSpPr>
        <p:spPr>
          <a:xfrm>
            <a:off x="3291840" y="2596896"/>
            <a:ext cx="420624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0F1F3D"/>
                </a:solidFill>
              </a:rPr>
              <a:t>9</a:t>
            </a:r>
            <a:endParaRPr lang="en-US" sz="1050" dirty="0"/>
          </a:p>
        </p:txBody>
      </p:sp>
      <p:sp>
        <p:nvSpPr>
          <p:cNvPr id="46" name="Shape 44"/>
          <p:cNvSpPr/>
          <p:nvPr/>
        </p:nvSpPr>
        <p:spPr>
          <a:xfrm>
            <a:off x="3785616" y="2596896"/>
            <a:ext cx="512064" cy="438912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7" name="Text 45"/>
          <p:cNvSpPr/>
          <p:nvPr/>
        </p:nvSpPr>
        <p:spPr>
          <a:xfrm>
            <a:off x="3840480" y="2596896"/>
            <a:ext cx="420624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0F1F3D"/>
                </a:solidFill>
              </a:rPr>
              <a:t>4</a:t>
            </a:r>
            <a:endParaRPr lang="en-US" sz="1050" dirty="0"/>
          </a:p>
        </p:txBody>
      </p:sp>
      <p:sp>
        <p:nvSpPr>
          <p:cNvPr id="48" name="Shape 46"/>
          <p:cNvSpPr/>
          <p:nvPr/>
        </p:nvSpPr>
        <p:spPr>
          <a:xfrm>
            <a:off x="4334256" y="2596896"/>
            <a:ext cx="512064" cy="438912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9" name="Text 47"/>
          <p:cNvSpPr/>
          <p:nvPr/>
        </p:nvSpPr>
        <p:spPr>
          <a:xfrm>
            <a:off x="4389120" y="2596896"/>
            <a:ext cx="420624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0F1F3D"/>
                </a:solidFill>
              </a:rPr>
              <a:t>4</a:t>
            </a:r>
            <a:endParaRPr lang="en-US" sz="1050" dirty="0"/>
          </a:p>
        </p:txBody>
      </p:sp>
      <p:sp>
        <p:nvSpPr>
          <p:cNvPr id="50" name="Shape 48"/>
          <p:cNvSpPr/>
          <p:nvPr/>
        </p:nvSpPr>
        <p:spPr>
          <a:xfrm>
            <a:off x="4882896" y="2596896"/>
            <a:ext cx="713232" cy="438912"/>
          </a:xfrm>
          <a:prstGeom prst="rect">
            <a:avLst/>
          </a:prstGeom>
          <a:solidFill>
            <a:srgbClr val="D4870A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1" name="Text 49"/>
          <p:cNvSpPr/>
          <p:nvPr/>
        </p:nvSpPr>
        <p:spPr>
          <a:xfrm>
            <a:off x="4937760" y="2596896"/>
            <a:ext cx="621792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144</a:t>
            </a:r>
            <a:endParaRPr lang="en-US" sz="1200" dirty="0"/>
          </a:p>
        </p:txBody>
      </p:sp>
      <p:sp>
        <p:nvSpPr>
          <p:cNvPr id="52" name="Shape 50"/>
          <p:cNvSpPr/>
          <p:nvPr/>
        </p:nvSpPr>
        <p:spPr>
          <a:xfrm>
            <a:off x="5632704" y="2596896"/>
            <a:ext cx="3364992" cy="438912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3" name="Text 51"/>
          <p:cNvSpPr/>
          <p:nvPr/>
        </p:nvSpPr>
        <p:spPr>
          <a:xfrm>
            <a:off x="5687568" y="2596896"/>
            <a:ext cx="3273552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50" dirty="0">
                <a:solidFill>
                  <a:srgbClr val="0F1F3D"/>
                </a:solidFill>
              </a:rPr>
              <a:t>Formation + SOP révisée + co-signature</a:t>
            </a:r>
            <a:endParaRPr lang="en-US" sz="1050" dirty="0"/>
          </a:p>
        </p:txBody>
      </p:sp>
      <p:sp>
        <p:nvSpPr>
          <p:cNvPr id="54" name="Shape 52"/>
          <p:cNvSpPr/>
          <p:nvPr/>
        </p:nvSpPr>
        <p:spPr>
          <a:xfrm>
            <a:off x="274320" y="3090672"/>
            <a:ext cx="2926080" cy="43891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5" name="Text 53"/>
          <p:cNvSpPr/>
          <p:nvPr/>
        </p:nvSpPr>
        <p:spPr>
          <a:xfrm>
            <a:off x="329184" y="3090672"/>
            <a:ext cx="283464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50" dirty="0">
                <a:solidFill>
                  <a:srgbClr val="0F1F3D"/>
                </a:solidFill>
              </a:rPr>
              <a:t>Dérive pompe HPLC</a:t>
            </a:r>
            <a:endParaRPr lang="en-US" sz="1050" dirty="0"/>
          </a:p>
        </p:txBody>
      </p:sp>
      <p:sp>
        <p:nvSpPr>
          <p:cNvPr id="56" name="Shape 54"/>
          <p:cNvSpPr/>
          <p:nvPr/>
        </p:nvSpPr>
        <p:spPr>
          <a:xfrm>
            <a:off x="3236976" y="3090672"/>
            <a:ext cx="512064" cy="43891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7" name="Text 55"/>
          <p:cNvSpPr/>
          <p:nvPr/>
        </p:nvSpPr>
        <p:spPr>
          <a:xfrm>
            <a:off x="3291840" y="3090672"/>
            <a:ext cx="420624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0F1F3D"/>
                </a:solidFill>
              </a:rPr>
              <a:t>7</a:t>
            </a:r>
            <a:endParaRPr lang="en-US" sz="1050" dirty="0"/>
          </a:p>
        </p:txBody>
      </p:sp>
      <p:sp>
        <p:nvSpPr>
          <p:cNvPr id="58" name="Shape 56"/>
          <p:cNvSpPr/>
          <p:nvPr/>
        </p:nvSpPr>
        <p:spPr>
          <a:xfrm>
            <a:off x="3785616" y="3090672"/>
            <a:ext cx="512064" cy="43891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9" name="Text 57"/>
          <p:cNvSpPr/>
          <p:nvPr/>
        </p:nvSpPr>
        <p:spPr>
          <a:xfrm>
            <a:off x="3840480" y="3090672"/>
            <a:ext cx="420624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0F1F3D"/>
                </a:solidFill>
              </a:rPr>
              <a:t>4</a:t>
            </a:r>
            <a:endParaRPr lang="en-US" sz="1050" dirty="0"/>
          </a:p>
        </p:txBody>
      </p:sp>
      <p:sp>
        <p:nvSpPr>
          <p:cNvPr id="60" name="Shape 58"/>
          <p:cNvSpPr/>
          <p:nvPr/>
        </p:nvSpPr>
        <p:spPr>
          <a:xfrm>
            <a:off x="4334256" y="3090672"/>
            <a:ext cx="512064" cy="43891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1" name="Text 59"/>
          <p:cNvSpPr/>
          <p:nvPr/>
        </p:nvSpPr>
        <p:spPr>
          <a:xfrm>
            <a:off x="4389120" y="3090672"/>
            <a:ext cx="420624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0F1F3D"/>
                </a:solidFill>
              </a:rPr>
              <a:t>3</a:t>
            </a:r>
            <a:endParaRPr lang="en-US" sz="1050" dirty="0"/>
          </a:p>
        </p:txBody>
      </p:sp>
      <p:sp>
        <p:nvSpPr>
          <p:cNvPr id="62" name="Shape 60"/>
          <p:cNvSpPr/>
          <p:nvPr/>
        </p:nvSpPr>
        <p:spPr>
          <a:xfrm>
            <a:off x="4882896" y="3090672"/>
            <a:ext cx="713232" cy="438912"/>
          </a:xfrm>
          <a:prstGeom prst="rect">
            <a:avLst/>
          </a:prstGeom>
          <a:solidFill>
            <a:srgbClr val="1E844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3" name="Text 61"/>
          <p:cNvSpPr/>
          <p:nvPr/>
        </p:nvSpPr>
        <p:spPr>
          <a:xfrm>
            <a:off x="4937760" y="3090672"/>
            <a:ext cx="621792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84</a:t>
            </a:r>
            <a:endParaRPr lang="en-US" sz="1200" dirty="0"/>
          </a:p>
        </p:txBody>
      </p:sp>
      <p:sp>
        <p:nvSpPr>
          <p:cNvPr id="64" name="Shape 62"/>
          <p:cNvSpPr/>
          <p:nvPr/>
        </p:nvSpPr>
        <p:spPr>
          <a:xfrm>
            <a:off x="5632704" y="3090672"/>
            <a:ext cx="3364992" cy="43891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5" name="Text 63"/>
          <p:cNvSpPr/>
          <p:nvPr/>
        </p:nvSpPr>
        <p:spPr>
          <a:xfrm>
            <a:off x="5687568" y="3090672"/>
            <a:ext cx="3273552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50" dirty="0">
                <a:solidFill>
                  <a:srgbClr val="0F1F3D"/>
                </a:solidFill>
              </a:rPr>
              <a:t>Qualification périodique trimestrielle</a:t>
            </a:r>
            <a:endParaRPr lang="en-US" sz="1050" dirty="0"/>
          </a:p>
        </p:txBody>
      </p:sp>
      <p:sp>
        <p:nvSpPr>
          <p:cNvPr id="66" name="Shape 64"/>
          <p:cNvSpPr/>
          <p:nvPr/>
        </p:nvSpPr>
        <p:spPr>
          <a:xfrm>
            <a:off x="274320" y="3584448"/>
            <a:ext cx="2926080" cy="438912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7" name="Text 65"/>
          <p:cNvSpPr/>
          <p:nvPr/>
        </p:nvSpPr>
        <p:spPr>
          <a:xfrm>
            <a:off x="329184" y="3584448"/>
            <a:ext cx="283464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50" dirty="0">
                <a:solidFill>
                  <a:srgbClr val="0F1F3D"/>
                </a:solidFill>
              </a:rPr>
              <a:t>Contamination réactif</a:t>
            </a:r>
            <a:endParaRPr lang="en-US" sz="1050" dirty="0"/>
          </a:p>
        </p:txBody>
      </p:sp>
      <p:sp>
        <p:nvSpPr>
          <p:cNvPr id="68" name="Shape 66"/>
          <p:cNvSpPr/>
          <p:nvPr/>
        </p:nvSpPr>
        <p:spPr>
          <a:xfrm>
            <a:off x="3236976" y="3584448"/>
            <a:ext cx="512064" cy="438912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9" name="Text 67"/>
          <p:cNvSpPr/>
          <p:nvPr/>
        </p:nvSpPr>
        <p:spPr>
          <a:xfrm>
            <a:off x="3291840" y="3584448"/>
            <a:ext cx="420624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0F1F3D"/>
                </a:solidFill>
              </a:rPr>
              <a:t>8</a:t>
            </a:r>
            <a:endParaRPr lang="en-US" sz="1050" dirty="0"/>
          </a:p>
        </p:txBody>
      </p:sp>
      <p:sp>
        <p:nvSpPr>
          <p:cNvPr id="70" name="Shape 68"/>
          <p:cNvSpPr/>
          <p:nvPr/>
        </p:nvSpPr>
        <p:spPr>
          <a:xfrm>
            <a:off x="3785616" y="3584448"/>
            <a:ext cx="512064" cy="438912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1" name="Text 69"/>
          <p:cNvSpPr/>
          <p:nvPr/>
        </p:nvSpPr>
        <p:spPr>
          <a:xfrm>
            <a:off x="3840480" y="3584448"/>
            <a:ext cx="420624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0F1F3D"/>
                </a:solidFill>
              </a:rPr>
              <a:t>2</a:t>
            </a:r>
            <a:endParaRPr lang="en-US" sz="1050" dirty="0"/>
          </a:p>
        </p:txBody>
      </p:sp>
      <p:sp>
        <p:nvSpPr>
          <p:cNvPr id="72" name="Shape 70"/>
          <p:cNvSpPr/>
          <p:nvPr/>
        </p:nvSpPr>
        <p:spPr>
          <a:xfrm>
            <a:off x="4334256" y="3584448"/>
            <a:ext cx="512064" cy="438912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3" name="Text 71"/>
          <p:cNvSpPr/>
          <p:nvPr/>
        </p:nvSpPr>
        <p:spPr>
          <a:xfrm>
            <a:off x="4389120" y="3584448"/>
            <a:ext cx="420624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0F1F3D"/>
                </a:solidFill>
              </a:rPr>
              <a:t>4</a:t>
            </a:r>
            <a:endParaRPr lang="en-US" sz="1050" dirty="0"/>
          </a:p>
        </p:txBody>
      </p:sp>
      <p:sp>
        <p:nvSpPr>
          <p:cNvPr id="74" name="Shape 72"/>
          <p:cNvSpPr/>
          <p:nvPr/>
        </p:nvSpPr>
        <p:spPr>
          <a:xfrm>
            <a:off x="4882896" y="3584448"/>
            <a:ext cx="713232" cy="438912"/>
          </a:xfrm>
          <a:prstGeom prst="rect">
            <a:avLst/>
          </a:prstGeom>
          <a:solidFill>
            <a:srgbClr val="1E844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5" name="Text 73"/>
          <p:cNvSpPr/>
          <p:nvPr/>
        </p:nvSpPr>
        <p:spPr>
          <a:xfrm>
            <a:off x="4937760" y="3584448"/>
            <a:ext cx="621792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64</a:t>
            </a:r>
            <a:endParaRPr lang="en-US" sz="1200" dirty="0"/>
          </a:p>
        </p:txBody>
      </p:sp>
      <p:sp>
        <p:nvSpPr>
          <p:cNvPr id="76" name="Shape 74"/>
          <p:cNvSpPr/>
          <p:nvPr/>
        </p:nvSpPr>
        <p:spPr>
          <a:xfrm>
            <a:off x="5632704" y="3584448"/>
            <a:ext cx="3364992" cy="438912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7" name="Text 75"/>
          <p:cNvSpPr/>
          <p:nvPr/>
        </p:nvSpPr>
        <p:spPr>
          <a:xfrm>
            <a:off x="5687568" y="3584448"/>
            <a:ext cx="3273552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50" dirty="0">
                <a:solidFill>
                  <a:srgbClr val="0F1F3D"/>
                </a:solidFill>
              </a:rPr>
              <a:t>Traçabilité + test de conformité réactif</a:t>
            </a:r>
            <a:endParaRPr lang="en-US" sz="1050" dirty="0"/>
          </a:p>
        </p:txBody>
      </p:sp>
      <p:sp>
        <p:nvSpPr>
          <p:cNvPr id="78" name="Text 76"/>
          <p:cNvSpPr/>
          <p:nvPr/>
        </p:nvSpPr>
        <p:spPr>
          <a:xfrm>
            <a:off x="274320" y="4133088"/>
            <a:ext cx="85953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050" i="1" dirty="0">
                <a:solidFill>
                  <a:srgbClr val="64748B"/>
                </a:solidFill>
              </a:rPr>
              <a:t>§3.3.5 — Validation ANOVA dans FMEA : Minitab® Stat &gt; ANOVA &gt; ANOVA à un facteur  ·  §3.3.3 — Échelles S/O/D standardisées AIAG/ICH Q9</a:t>
            </a:r>
            <a:endParaRPr lang="en-US" sz="1050" dirty="0"/>
          </a:p>
        </p:txBody>
      </p:sp>
      <p:sp>
        <p:nvSpPr>
          <p:cNvPr id="79" name="Shape 77"/>
          <p:cNvSpPr/>
          <p:nvPr/>
        </p:nvSpPr>
        <p:spPr>
          <a:xfrm>
            <a:off x="274320" y="4572000"/>
            <a:ext cx="8595360" cy="384048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0" name="Text 78"/>
          <p:cNvSpPr/>
          <p:nvPr/>
        </p:nvSpPr>
        <p:spPr>
          <a:xfrm>
            <a:off x="411480" y="4572000"/>
            <a:ext cx="83210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FFFFFF"/>
                </a:solidFill>
              </a:rPr>
              <a:t>📁  Dossier du Chapitre — inclus dans cet ouvrage</a:t>
            </a:r>
            <a:endParaRPr lang="en-US" sz="1150" dirty="0"/>
          </a:p>
        </p:txBody>
      </p:sp>
      <p:sp>
        <p:nvSpPr>
          <p:cNvPr id="81" name="Shape 79"/>
          <p:cNvSpPr/>
          <p:nvPr/>
        </p:nvSpPr>
        <p:spPr>
          <a:xfrm>
            <a:off x="274320" y="4992624"/>
            <a:ext cx="2084832" cy="566928"/>
          </a:xfrm>
          <a:prstGeom prst="rect">
            <a:avLst/>
          </a:prstGeom>
          <a:solidFill>
            <a:srgbClr val="F4F6F9"/>
          </a:solidFill>
          <a:ln w="1016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2" name="Text 80"/>
          <p:cNvSpPr/>
          <p:nvPr/>
        </p:nvSpPr>
        <p:spPr>
          <a:xfrm>
            <a:off x="347472" y="5029200"/>
            <a:ext cx="1956816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5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📊 Template FMEA analytique (Excel)</a:t>
            </a:r>
            <a:endParaRPr lang="en-US" sz="1000" dirty="0"/>
          </a:p>
        </p:txBody>
      </p:sp>
      <p:sp>
        <p:nvSpPr>
          <p:cNvPr id="83" name="Shape 81"/>
          <p:cNvSpPr/>
          <p:nvPr/>
        </p:nvSpPr>
        <p:spPr>
          <a:xfrm>
            <a:off x="2450592" y="4992624"/>
            <a:ext cx="2084832" cy="566928"/>
          </a:xfrm>
          <a:prstGeom prst="rect">
            <a:avLst/>
          </a:prstGeom>
          <a:solidFill>
            <a:srgbClr val="F4F6F9"/>
          </a:solidFill>
          <a:ln w="1016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4" name="Text 82"/>
          <p:cNvSpPr/>
          <p:nvPr/>
        </p:nvSpPr>
        <p:spPr>
          <a:xfrm>
            <a:off x="2523744" y="5029200"/>
            <a:ext cx="1956816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5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📋 Guide notation S/O/D (Word)</a:t>
            </a:r>
            <a:endParaRPr lang="en-US" sz="1000" dirty="0"/>
          </a:p>
        </p:txBody>
      </p:sp>
      <p:sp>
        <p:nvSpPr>
          <p:cNvPr id="85" name="Shape 83"/>
          <p:cNvSpPr/>
          <p:nvPr/>
        </p:nvSpPr>
        <p:spPr>
          <a:xfrm>
            <a:off x="4626864" y="4992624"/>
            <a:ext cx="2084832" cy="566928"/>
          </a:xfrm>
          <a:prstGeom prst="rect">
            <a:avLst/>
          </a:prstGeom>
          <a:solidFill>
            <a:srgbClr val="F4F6F9"/>
          </a:solidFill>
          <a:ln w="1016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6" name="Text 84"/>
          <p:cNvSpPr/>
          <p:nvPr/>
        </p:nvSpPr>
        <p:spPr>
          <a:xfrm>
            <a:off x="4700016" y="5029200"/>
            <a:ext cx="1956816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5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✅ Checklist FMEA avant clôture</a:t>
            </a:r>
            <a:endParaRPr lang="en-US" sz="1000" dirty="0"/>
          </a:p>
        </p:txBody>
      </p:sp>
      <p:sp>
        <p:nvSpPr>
          <p:cNvPr id="87" name="Shape 85"/>
          <p:cNvSpPr/>
          <p:nvPr/>
        </p:nvSpPr>
        <p:spPr>
          <a:xfrm>
            <a:off x="6803136" y="4992624"/>
            <a:ext cx="2084832" cy="566928"/>
          </a:xfrm>
          <a:prstGeom prst="rect">
            <a:avLst/>
          </a:prstGeom>
          <a:solidFill>
            <a:srgbClr val="F4F6F9"/>
          </a:solidFill>
          <a:ln w="1016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8" name="Text 86"/>
          <p:cNvSpPr/>
          <p:nvPr/>
        </p:nvSpPr>
        <p:spPr>
          <a:xfrm>
            <a:off x="6876288" y="5029200"/>
            <a:ext cx="1956816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5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📄 Procédure FMEA pharmaceutique</a:t>
            </a:r>
            <a:endParaRPr lang="en-US" sz="1000" dirty="0"/>
          </a:p>
        </p:txBody>
      </p:sp>
      <p:sp>
        <p:nvSpPr>
          <p:cNvPr id="89" name="Shape 87"/>
          <p:cNvSpPr/>
          <p:nvPr/>
        </p:nvSpPr>
        <p:spPr>
          <a:xfrm>
            <a:off x="0" y="4919472"/>
            <a:ext cx="9144000" cy="22402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0" name="Text 88"/>
          <p:cNvSpPr/>
          <p:nvPr/>
        </p:nvSpPr>
        <p:spPr>
          <a:xfrm>
            <a:off x="274320" y="4919472"/>
            <a:ext cx="7772400" cy="224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ABBDD"/>
                </a:solidFill>
              </a:rPr>
              <a:t>OOS, OOT &amp; CAPA en Industrie Pharmaceutique  ·  Rachid BERKANI  ·  Expert Qualité &amp; Statistiques</a:t>
            </a:r>
            <a:endParaRPr lang="en-US" sz="850" dirty="0"/>
          </a:p>
        </p:txBody>
      </p:sp>
      <p:sp>
        <p:nvSpPr>
          <p:cNvPr id="91" name="Text 89"/>
          <p:cNvSpPr/>
          <p:nvPr/>
        </p:nvSpPr>
        <p:spPr>
          <a:xfrm>
            <a:off x="8046720" y="4919472"/>
            <a:ext cx="1051560" cy="2240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AABBDD"/>
                </a:solidFill>
              </a:rPr>
              <a:t>18 / 39</a:t>
            </a:r>
            <a:endParaRPr lang="en-US" sz="85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§3.4-3.5 — Data Integrity, Audit Trail (21 CFR Part 11) &amp; Principes ALCOA+</a:t>
            </a:r>
            <a:endParaRPr lang="en-US" sz="1200" dirty="0"/>
          </a:p>
        </p:txBody>
      </p:sp>
      <p:sp>
        <p:nvSpPr>
          <p:cNvPr id="4" name="Shape 2"/>
          <p:cNvSpPr/>
          <p:nvPr/>
        </p:nvSpPr>
        <p:spPr>
          <a:xfrm>
            <a:off x="274320" y="594360"/>
            <a:ext cx="2880360" cy="1261872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5" name="Text 3"/>
          <p:cNvSpPr/>
          <p:nvPr/>
        </p:nvSpPr>
        <p:spPr>
          <a:xfrm>
            <a:off x="274320" y="621792"/>
            <a:ext cx="2880360" cy="7132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600" b="1" dirty="0">
                <a:solidFill>
                  <a:srgbClr val="FFFFFF"/>
                </a:solidFill>
              </a:rPr>
              <a:t>&gt; 40 %</a:t>
            </a:r>
            <a:endParaRPr lang="en-US" sz="3600" dirty="0"/>
          </a:p>
        </p:txBody>
      </p:sp>
      <p:sp>
        <p:nvSpPr>
          <p:cNvPr id="6" name="Text 4"/>
          <p:cNvSpPr/>
          <p:nvPr/>
        </p:nvSpPr>
        <p:spPr>
          <a:xfrm>
            <a:off x="274320" y="1261872"/>
            <a:ext cx="2880360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30000"/>
              </a:lnSpc>
              <a:buNone/>
            </a:pPr>
            <a:r>
              <a:rPr lang="en-US" sz="1100" dirty="0">
                <a:solidFill>
                  <a:srgbClr val="FFFFFF"/>
                </a:solidFill>
              </a:rPr>
              <a:t>des Warning Letters FDA comportent</a:t>
            </a:r>
            <a:endParaRPr lang="en-US" sz="1100" dirty="0"/>
          </a:p>
          <a:p>
            <a:pPr marL="0" indent="0" algn="ctr">
              <a:lnSpc>
                <a:spcPct val="130000"/>
              </a:lnSpc>
              <a:buNone/>
            </a:pPr>
            <a:r>
              <a:rPr lang="en-US" sz="1100" dirty="0">
                <a:solidFill>
                  <a:srgbClr val="FFFFFF"/>
                </a:solidFill>
              </a:rPr>
              <a:t>une observation Data Integrity</a:t>
            </a:r>
            <a:endParaRPr lang="en-US" sz="1100" dirty="0"/>
          </a:p>
        </p:txBody>
      </p:sp>
      <p:sp>
        <p:nvSpPr>
          <p:cNvPr id="7" name="Shape 5"/>
          <p:cNvSpPr/>
          <p:nvPr/>
        </p:nvSpPr>
        <p:spPr>
          <a:xfrm>
            <a:off x="3337560" y="594360"/>
            <a:ext cx="2788920" cy="713232"/>
          </a:xfrm>
          <a:prstGeom prst="rect">
            <a:avLst/>
          </a:prstGeom>
          <a:solidFill>
            <a:srgbClr val="F4F6F9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Text 6"/>
          <p:cNvSpPr/>
          <p:nvPr/>
        </p:nvSpPr>
        <p:spPr>
          <a:xfrm>
            <a:off x="3429000" y="630936"/>
            <a:ext cx="262432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B3A6B"/>
                </a:solidFill>
              </a:rPr>
              <a:t>A — Attributable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3429000" y="941832"/>
            <a:ext cx="2624328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0F1F3D"/>
                </a:solidFill>
              </a:rPr>
              <a:t>Signé + initiales + date pour chaque entrée</a:t>
            </a:r>
            <a:endParaRPr lang="en-US" sz="1050" dirty="0"/>
          </a:p>
        </p:txBody>
      </p:sp>
      <p:sp>
        <p:nvSpPr>
          <p:cNvPr id="10" name="Shape 8"/>
          <p:cNvSpPr/>
          <p:nvPr/>
        </p:nvSpPr>
        <p:spPr>
          <a:xfrm>
            <a:off x="3337560" y="1380744"/>
            <a:ext cx="2788920" cy="713232"/>
          </a:xfrm>
          <a:prstGeom prst="rect">
            <a:avLst/>
          </a:prstGeom>
          <a:solidFill>
            <a:srgbClr val="F4F6F9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9"/>
          <p:cNvSpPr/>
          <p:nvPr/>
        </p:nvSpPr>
        <p:spPr>
          <a:xfrm>
            <a:off x="3429000" y="1417320"/>
            <a:ext cx="262432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2E5FA3"/>
                </a:solidFill>
              </a:rPr>
              <a:t>L — Lisible</a:t>
            </a:r>
            <a:endParaRPr lang="en-US" sz="1100" dirty="0"/>
          </a:p>
        </p:txBody>
      </p:sp>
      <p:sp>
        <p:nvSpPr>
          <p:cNvPr id="12" name="Text 10"/>
          <p:cNvSpPr/>
          <p:nvPr/>
        </p:nvSpPr>
        <p:spPr>
          <a:xfrm>
            <a:off x="3429000" y="1728216"/>
            <a:ext cx="2624328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0F1F3D"/>
                </a:solidFill>
              </a:rPr>
              <a:t>Encre indélébile ou système informatique validé</a:t>
            </a:r>
            <a:endParaRPr lang="en-US" sz="1050" dirty="0"/>
          </a:p>
        </p:txBody>
      </p:sp>
      <p:sp>
        <p:nvSpPr>
          <p:cNvPr id="13" name="Shape 11"/>
          <p:cNvSpPr/>
          <p:nvPr/>
        </p:nvSpPr>
        <p:spPr>
          <a:xfrm>
            <a:off x="3337560" y="2167128"/>
            <a:ext cx="2788920" cy="713232"/>
          </a:xfrm>
          <a:prstGeom prst="rect">
            <a:avLst/>
          </a:prstGeom>
          <a:solidFill>
            <a:srgbClr val="F4F6F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3429000" y="2203704"/>
            <a:ext cx="262432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E8449"/>
                </a:solidFill>
              </a:rPr>
              <a:t>C — Contemporain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3429000" y="2514600"/>
            <a:ext cx="2624328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0F1F3D"/>
                </a:solidFill>
              </a:rPr>
              <a:t>Enregistré au moment de l'acte, pas a posteriori</a:t>
            </a:r>
            <a:endParaRPr lang="en-US" sz="1050" dirty="0"/>
          </a:p>
        </p:txBody>
      </p:sp>
      <p:sp>
        <p:nvSpPr>
          <p:cNvPr id="16" name="Shape 14"/>
          <p:cNvSpPr/>
          <p:nvPr/>
        </p:nvSpPr>
        <p:spPr>
          <a:xfrm>
            <a:off x="6190488" y="594360"/>
            <a:ext cx="2788920" cy="713232"/>
          </a:xfrm>
          <a:prstGeom prst="rect">
            <a:avLst/>
          </a:prstGeom>
          <a:solidFill>
            <a:srgbClr val="F4F6F9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7" name="Text 15"/>
          <p:cNvSpPr/>
          <p:nvPr/>
        </p:nvSpPr>
        <p:spPr>
          <a:xfrm>
            <a:off x="6281928" y="630936"/>
            <a:ext cx="262432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D4870A"/>
                </a:solidFill>
              </a:rPr>
              <a:t>O — Original</a:t>
            </a:r>
            <a:endParaRPr lang="en-US" sz="1100" dirty="0"/>
          </a:p>
        </p:txBody>
      </p:sp>
      <p:sp>
        <p:nvSpPr>
          <p:cNvPr id="18" name="Text 16"/>
          <p:cNvSpPr/>
          <p:nvPr/>
        </p:nvSpPr>
        <p:spPr>
          <a:xfrm>
            <a:off x="6281928" y="941832"/>
            <a:ext cx="2624328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0F1F3D"/>
                </a:solidFill>
              </a:rPr>
              <a:t>Données brutes conservées, non modifiées</a:t>
            </a:r>
            <a:endParaRPr lang="en-US" sz="1050" dirty="0"/>
          </a:p>
        </p:txBody>
      </p:sp>
      <p:sp>
        <p:nvSpPr>
          <p:cNvPr id="19" name="Shape 17"/>
          <p:cNvSpPr/>
          <p:nvPr/>
        </p:nvSpPr>
        <p:spPr>
          <a:xfrm>
            <a:off x="6190488" y="1380744"/>
            <a:ext cx="2788920" cy="713232"/>
          </a:xfrm>
          <a:prstGeom prst="rect">
            <a:avLst/>
          </a:prstGeom>
          <a:solidFill>
            <a:srgbClr val="F4F6F9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0" name="Text 18"/>
          <p:cNvSpPr/>
          <p:nvPr/>
        </p:nvSpPr>
        <p:spPr>
          <a:xfrm>
            <a:off x="6281928" y="1417320"/>
            <a:ext cx="262432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C0392B"/>
                </a:solidFill>
              </a:rPr>
              <a:t>A — Exact</a:t>
            </a:r>
            <a:endParaRPr lang="en-US" sz="1100" dirty="0"/>
          </a:p>
        </p:txBody>
      </p:sp>
      <p:sp>
        <p:nvSpPr>
          <p:cNvPr id="21" name="Text 19"/>
          <p:cNvSpPr/>
          <p:nvPr/>
        </p:nvSpPr>
        <p:spPr>
          <a:xfrm>
            <a:off x="6281928" y="1728216"/>
            <a:ext cx="2624328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0F1F3D"/>
                </a:solidFill>
              </a:rPr>
              <a:t>Corrections : rature + initiale + date, pas de whiteout</a:t>
            </a:r>
            <a:endParaRPr lang="en-US" sz="1050" dirty="0"/>
          </a:p>
        </p:txBody>
      </p:sp>
      <p:sp>
        <p:nvSpPr>
          <p:cNvPr id="22" name="Shape 20"/>
          <p:cNvSpPr/>
          <p:nvPr/>
        </p:nvSpPr>
        <p:spPr>
          <a:xfrm>
            <a:off x="6190488" y="2167128"/>
            <a:ext cx="2788920" cy="713232"/>
          </a:xfrm>
          <a:prstGeom prst="rect">
            <a:avLst/>
          </a:prstGeom>
          <a:solidFill>
            <a:srgbClr val="F4F6F9"/>
          </a:solidFill>
          <a:ln w="12700">
            <a:solidFill>
              <a:srgbClr val="6C348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Text 21"/>
          <p:cNvSpPr/>
          <p:nvPr/>
        </p:nvSpPr>
        <p:spPr>
          <a:xfrm>
            <a:off x="6281928" y="2203704"/>
            <a:ext cx="262432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6C3483"/>
                </a:solidFill>
              </a:rPr>
              <a:t>+ Complet</a:t>
            </a:r>
            <a:endParaRPr lang="en-US" sz="1100" dirty="0"/>
          </a:p>
        </p:txBody>
      </p:sp>
      <p:sp>
        <p:nvSpPr>
          <p:cNvPr id="24" name="Text 22"/>
          <p:cNvSpPr/>
          <p:nvPr/>
        </p:nvSpPr>
        <p:spPr>
          <a:xfrm>
            <a:off x="6281928" y="2514600"/>
            <a:ext cx="2624328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0F1F3D"/>
                </a:solidFill>
              </a:rPr>
              <a:t>Toutes données incluses, y compris résultats atypiques</a:t>
            </a:r>
            <a:endParaRPr lang="en-US" sz="1050" dirty="0"/>
          </a:p>
        </p:txBody>
      </p:sp>
      <p:sp>
        <p:nvSpPr>
          <p:cNvPr id="25" name="Shape 23"/>
          <p:cNvSpPr/>
          <p:nvPr/>
        </p:nvSpPr>
        <p:spPr>
          <a:xfrm>
            <a:off x="9043416" y="594360"/>
            <a:ext cx="2788920" cy="713232"/>
          </a:xfrm>
          <a:prstGeom prst="rect">
            <a:avLst/>
          </a:prstGeom>
          <a:solidFill>
            <a:srgbClr val="F4F6F9"/>
          </a:solidFill>
          <a:ln w="12700">
            <a:solidFill>
              <a:srgbClr val="02809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Text 24"/>
          <p:cNvSpPr/>
          <p:nvPr/>
        </p:nvSpPr>
        <p:spPr>
          <a:xfrm>
            <a:off x="9134856" y="630936"/>
            <a:ext cx="262432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028090"/>
                </a:solidFill>
              </a:rPr>
              <a:t>+ Cohérent</a:t>
            </a:r>
            <a:endParaRPr lang="en-US" sz="1100" dirty="0"/>
          </a:p>
        </p:txBody>
      </p:sp>
      <p:sp>
        <p:nvSpPr>
          <p:cNvPr id="27" name="Text 25"/>
          <p:cNvSpPr/>
          <p:nvPr/>
        </p:nvSpPr>
        <p:spPr>
          <a:xfrm>
            <a:off x="9134856" y="941832"/>
            <a:ext cx="2624328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0F1F3D"/>
                </a:solidFill>
              </a:rPr>
              <a:t>Cross-check cahier labo ↔ système informatique</a:t>
            </a:r>
            <a:endParaRPr lang="en-US" sz="1050" dirty="0"/>
          </a:p>
        </p:txBody>
      </p:sp>
      <p:sp>
        <p:nvSpPr>
          <p:cNvPr id="28" name="Shape 26"/>
          <p:cNvSpPr/>
          <p:nvPr/>
        </p:nvSpPr>
        <p:spPr>
          <a:xfrm>
            <a:off x="9043416" y="1380744"/>
            <a:ext cx="2788920" cy="713232"/>
          </a:xfrm>
          <a:prstGeom prst="rect">
            <a:avLst/>
          </a:prstGeom>
          <a:solidFill>
            <a:srgbClr val="F4F6F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9" name="Text 27"/>
          <p:cNvSpPr/>
          <p:nvPr/>
        </p:nvSpPr>
        <p:spPr>
          <a:xfrm>
            <a:off x="9134856" y="1417320"/>
            <a:ext cx="262432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E8449"/>
                </a:solidFill>
              </a:rPr>
              <a:t>+ Enduring</a:t>
            </a:r>
            <a:endParaRPr lang="en-US" sz="1100" dirty="0"/>
          </a:p>
        </p:txBody>
      </p:sp>
      <p:sp>
        <p:nvSpPr>
          <p:cNvPr id="30" name="Text 28"/>
          <p:cNvSpPr/>
          <p:nvPr/>
        </p:nvSpPr>
        <p:spPr>
          <a:xfrm>
            <a:off x="9134856" y="1728216"/>
            <a:ext cx="2624328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0F1F3D"/>
                </a:solidFill>
              </a:rPr>
              <a:t>Support pérenne, non altérable dans le temps</a:t>
            </a:r>
            <a:endParaRPr lang="en-US" sz="1050" dirty="0"/>
          </a:p>
        </p:txBody>
      </p:sp>
      <p:sp>
        <p:nvSpPr>
          <p:cNvPr id="31" name="Shape 29"/>
          <p:cNvSpPr/>
          <p:nvPr/>
        </p:nvSpPr>
        <p:spPr>
          <a:xfrm>
            <a:off x="9043416" y="2167128"/>
            <a:ext cx="2788920" cy="713232"/>
          </a:xfrm>
          <a:prstGeom prst="rect">
            <a:avLst/>
          </a:prstGeom>
          <a:solidFill>
            <a:srgbClr val="F4F6F9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2" name="Text 30"/>
          <p:cNvSpPr/>
          <p:nvPr/>
        </p:nvSpPr>
        <p:spPr>
          <a:xfrm>
            <a:off x="9134856" y="2203704"/>
            <a:ext cx="262432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2E5FA3"/>
                </a:solidFill>
              </a:rPr>
              <a:t>+ Available</a:t>
            </a:r>
            <a:endParaRPr lang="en-US" sz="1100" dirty="0"/>
          </a:p>
        </p:txBody>
      </p:sp>
      <p:sp>
        <p:nvSpPr>
          <p:cNvPr id="33" name="Text 31"/>
          <p:cNvSpPr/>
          <p:nvPr/>
        </p:nvSpPr>
        <p:spPr>
          <a:xfrm>
            <a:off x="9134856" y="2514600"/>
            <a:ext cx="2624328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0F1F3D"/>
                </a:solidFill>
              </a:rPr>
              <a:t>Accessible lors des inspections et audits</a:t>
            </a:r>
            <a:endParaRPr lang="en-US" sz="1050" dirty="0"/>
          </a:p>
        </p:txBody>
      </p:sp>
      <p:sp>
        <p:nvSpPr>
          <p:cNvPr id="34" name="Shape 32"/>
          <p:cNvSpPr/>
          <p:nvPr/>
        </p:nvSpPr>
        <p:spPr>
          <a:xfrm>
            <a:off x="274320" y="1920240"/>
            <a:ext cx="2880360" cy="2468880"/>
          </a:xfrm>
          <a:prstGeom prst="rect">
            <a:avLst/>
          </a:prstGeom>
          <a:solidFill>
            <a:srgbClr val="FDECEA"/>
          </a:solidFill>
          <a:ln w="1905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5" name="Text 33"/>
          <p:cNvSpPr/>
          <p:nvPr/>
        </p:nvSpPr>
        <p:spPr>
          <a:xfrm>
            <a:off x="384048" y="1956816"/>
            <a:ext cx="2688336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C0392B"/>
                </a:solidFill>
              </a:rPr>
              <a:t>⛔  Interdictions absolues</a:t>
            </a:r>
            <a:endParaRPr lang="en-US" sz="1150" dirty="0"/>
          </a:p>
        </p:txBody>
      </p:sp>
      <p:sp>
        <p:nvSpPr>
          <p:cNvPr id="36" name="Text 34"/>
          <p:cNvSpPr/>
          <p:nvPr/>
        </p:nvSpPr>
        <p:spPr>
          <a:xfrm>
            <a:off x="384048" y="2331720"/>
            <a:ext cx="2688336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•  Modifier données sans audit trail</a:t>
            </a:r>
            <a:endParaRPr lang="en-US" sz="1050" dirty="0"/>
          </a:p>
        </p:txBody>
      </p:sp>
      <p:sp>
        <p:nvSpPr>
          <p:cNvPr id="37" name="Text 35"/>
          <p:cNvSpPr/>
          <p:nvPr/>
        </p:nvSpPr>
        <p:spPr>
          <a:xfrm>
            <a:off x="384048" y="2734056"/>
            <a:ext cx="2688336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•  Logins partagés entre opérateurs</a:t>
            </a:r>
            <a:endParaRPr lang="en-US" sz="1050" dirty="0"/>
          </a:p>
        </p:txBody>
      </p:sp>
      <p:sp>
        <p:nvSpPr>
          <p:cNvPr id="38" name="Text 36"/>
          <p:cNvSpPr/>
          <p:nvPr/>
        </p:nvSpPr>
        <p:spPr>
          <a:xfrm>
            <a:off x="384048" y="3136392"/>
            <a:ext cx="2688336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•  Suppression de chromatogrammes</a:t>
            </a:r>
            <a:endParaRPr lang="en-US" sz="1050" dirty="0"/>
          </a:p>
        </p:txBody>
      </p:sp>
      <p:sp>
        <p:nvSpPr>
          <p:cNvPr id="39" name="Text 37"/>
          <p:cNvSpPr/>
          <p:nvPr/>
        </p:nvSpPr>
        <p:spPr>
          <a:xfrm>
            <a:off x="384048" y="3538728"/>
            <a:ext cx="2688336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•  Retraitement sans validation</a:t>
            </a:r>
            <a:endParaRPr lang="en-US" sz="1050" dirty="0"/>
          </a:p>
        </p:txBody>
      </p:sp>
      <p:sp>
        <p:nvSpPr>
          <p:cNvPr id="40" name="Text 38"/>
          <p:cNvSpPr/>
          <p:nvPr/>
        </p:nvSpPr>
        <p:spPr>
          <a:xfrm>
            <a:off x="384048" y="3941064"/>
            <a:ext cx="2688336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050" b="1" dirty="0">
                <a:solidFill>
                  <a:srgbClr val="C0392B"/>
                </a:solidFill>
              </a:rPr>
              <a:t>→ = Falsification = Poursuites pénales</a:t>
            </a:r>
            <a:endParaRPr lang="en-US" sz="1050" dirty="0"/>
          </a:p>
        </p:txBody>
      </p:sp>
      <p:sp>
        <p:nvSpPr>
          <p:cNvPr id="41" name="Shape 39"/>
          <p:cNvSpPr/>
          <p:nvPr/>
        </p:nvSpPr>
        <p:spPr>
          <a:xfrm>
            <a:off x="274320" y="4480560"/>
            <a:ext cx="8595360" cy="384048"/>
          </a:xfrm>
          <a:prstGeom prst="rect">
            <a:avLst/>
          </a:prstGeom>
          <a:solidFill>
            <a:srgbClr val="EBF5EB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2" name="Text 40"/>
          <p:cNvSpPr/>
          <p:nvPr/>
        </p:nvSpPr>
        <p:spPr>
          <a:xfrm>
            <a:off x="384048" y="4498848"/>
            <a:ext cx="228600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E8449"/>
                </a:solidFill>
              </a:rPr>
              <a:t>§3.4.4 — Analyse Minitab® de l'Audit Trail : </a:t>
            </a:r>
            <a:endParaRPr lang="en-US" sz="1100" dirty="0"/>
          </a:p>
        </p:txBody>
      </p:sp>
      <p:sp>
        <p:nvSpPr>
          <p:cNvPr id="43" name="Text 41"/>
          <p:cNvSpPr/>
          <p:nvPr/>
        </p:nvSpPr>
        <p:spPr>
          <a:xfrm>
            <a:off x="2706624" y="4498848"/>
            <a:ext cx="610819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Pareto des types de modifications · Carte I-MR des intervalles temporels · Cross-tabulation opérateurs/heures → détection patterns anormaux</a:t>
            </a:r>
            <a:endParaRPr lang="en-US" sz="1100" dirty="0"/>
          </a:p>
        </p:txBody>
      </p:sp>
      <p:sp>
        <p:nvSpPr>
          <p:cNvPr id="44" name="Shape 42"/>
          <p:cNvSpPr/>
          <p:nvPr/>
        </p:nvSpPr>
        <p:spPr>
          <a:xfrm>
            <a:off x="0" y="4919472"/>
            <a:ext cx="9144000" cy="22402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5" name="Text 43"/>
          <p:cNvSpPr/>
          <p:nvPr/>
        </p:nvSpPr>
        <p:spPr>
          <a:xfrm>
            <a:off x="274320" y="4919472"/>
            <a:ext cx="7772400" cy="224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ABBDD"/>
                </a:solidFill>
              </a:rPr>
              <a:t>OOS, OOT &amp; CAPA en Industrie Pharmaceutique  ·  Rachid BERKANI  ·  Expert Qualité &amp; Statistiques</a:t>
            </a:r>
            <a:endParaRPr lang="en-US" sz="850" dirty="0"/>
          </a:p>
        </p:txBody>
      </p:sp>
      <p:sp>
        <p:nvSpPr>
          <p:cNvPr id="46" name="Text 44"/>
          <p:cNvSpPr/>
          <p:nvPr/>
        </p:nvSpPr>
        <p:spPr>
          <a:xfrm>
            <a:off x="8046720" y="4919472"/>
            <a:ext cx="1051560" cy="2240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AABBDD"/>
                </a:solidFill>
              </a:rPr>
              <a:t>19 / 39</a:t>
            </a:r>
            <a:endParaRPr lang="en-US" sz="8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4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Pourquoi ce livre ? — Enjeux réglementaires et lacunes constatées sur le terrain</a:t>
            </a:r>
            <a:endParaRPr lang="en-US" sz="1200" dirty="0"/>
          </a:p>
        </p:txBody>
      </p:sp>
      <p:sp>
        <p:nvSpPr>
          <p:cNvPr id="4" name="Shape 2"/>
          <p:cNvSpPr/>
          <p:nvPr/>
        </p:nvSpPr>
        <p:spPr>
          <a:xfrm>
            <a:off x="274320" y="594360"/>
            <a:ext cx="2084832" cy="3520440"/>
          </a:xfrm>
          <a:prstGeom prst="rect">
            <a:avLst/>
          </a:prstGeom>
          <a:solidFill>
            <a:srgbClr val="FDECEA"/>
          </a:solidFill>
          <a:ln w="25400">
            <a:solidFill>
              <a:srgbClr val="C0392B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274320" y="594360"/>
            <a:ext cx="2084832" cy="54864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274320" y="713232"/>
            <a:ext cx="2084832" cy="8412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C0392B"/>
                </a:solidFill>
              </a:rPr>
              <a:t>35 %</a:t>
            </a:r>
            <a:endParaRPr lang="en-US" sz="2800" dirty="0"/>
          </a:p>
        </p:txBody>
      </p:sp>
      <p:sp>
        <p:nvSpPr>
          <p:cNvPr id="7" name="Text 5"/>
          <p:cNvSpPr/>
          <p:nvPr/>
        </p:nvSpPr>
        <p:spPr>
          <a:xfrm>
            <a:off x="365760" y="1591056"/>
            <a:ext cx="1920240" cy="23957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45000"/>
              </a:lnSpc>
              <a:buNone/>
            </a:pPr>
            <a:r>
              <a:rPr lang="en-US" sz="1150" dirty="0">
                <a:solidFill>
                  <a:srgbClr val="0F1F3D"/>
                </a:solidFill>
              </a:rPr>
              <a:t>des rappels FDA liés à</a:t>
            </a:r>
            <a:endParaRPr lang="en-US" sz="1150" dirty="0"/>
          </a:p>
          <a:p>
            <a:pPr marL="0" indent="0" algn="ctr">
              <a:lnSpc>
                <a:spcPct val="145000"/>
              </a:lnSpc>
              <a:buNone/>
            </a:pPr>
            <a:r>
              <a:rPr lang="en-US" sz="1150" dirty="0">
                <a:solidFill>
                  <a:srgbClr val="0F1F3D"/>
                </a:solidFill>
              </a:rPr>
              <a:t>une investigation OOS</a:t>
            </a:r>
            <a:endParaRPr lang="en-US" sz="1150" dirty="0"/>
          </a:p>
          <a:p>
            <a:pPr marL="0" indent="0" algn="ctr">
              <a:lnSpc>
                <a:spcPct val="145000"/>
              </a:lnSpc>
              <a:buNone/>
            </a:pPr>
            <a:r>
              <a:rPr lang="en-US" sz="1150" dirty="0">
                <a:solidFill>
                  <a:srgbClr val="0F1F3D"/>
                </a:solidFill>
              </a:rPr>
              <a:t>insuffisante</a:t>
            </a:r>
            <a:endParaRPr lang="en-US" sz="1150" dirty="0"/>
          </a:p>
        </p:txBody>
      </p:sp>
      <p:sp>
        <p:nvSpPr>
          <p:cNvPr id="8" name="Shape 6"/>
          <p:cNvSpPr/>
          <p:nvPr/>
        </p:nvSpPr>
        <p:spPr>
          <a:xfrm>
            <a:off x="2468880" y="594360"/>
            <a:ext cx="2084832" cy="3520440"/>
          </a:xfrm>
          <a:prstGeom prst="rect">
            <a:avLst/>
          </a:prstGeom>
          <a:solidFill>
            <a:srgbClr val="FDECEA"/>
          </a:solidFill>
          <a:ln w="25400">
            <a:solidFill>
              <a:srgbClr val="C0392B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9" name="Shape 7"/>
          <p:cNvSpPr/>
          <p:nvPr/>
        </p:nvSpPr>
        <p:spPr>
          <a:xfrm>
            <a:off x="2468880" y="594360"/>
            <a:ext cx="2084832" cy="54864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" name="Text 8"/>
          <p:cNvSpPr/>
          <p:nvPr/>
        </p:nvSpPr>
        <p:spPr>
          <a:xfrm>
            <a:off x="2468880" y="713232"/>
            <a:ext cx="2084832" cy="8412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C0392B"/>
                </a:solidFill>
              </a:rPr>
              <a:t>&gt; 40 %</a:t>
            </a:r>
            <a:endParaRPr lang="en-US" sz="2800" dirty="0"/>
          </a:p>
        </p:txBody>
      </p:sp>
      <p:sp>
        <p:nvSpPr>
          <p:cNvPr id="11" name="Text 9"/>
          <p:cNvSpPr/>
          <p:nvPr/>
        </p:nvSpPr>
        <p:spPr>
          <a:xfrm>
            <a:off x="2560320" y="1591056"/>
            <a:ext cx="1920240" cy="23957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45000"/>
              </a:lnSpc>
              <a:buNone/>
            </a:pPr>
            <a:r>
              <a:rPr lang="en-US" sz="1150" dirty="0">
                <a:solidFill>
                  <a:srgbClr val="0F1F3D"/>
                </a:solidFill>
              </a:rPr>
              <a:t>des Warning Letters FDA</a:t>
            </a:r>
            <a:endParaRPr lang="en-US" sz="1150" dirty="0"/>
          </a:p>
          <a:p>
            <a:pPr marL="0" indent="0" algn="ctr">
              <a:lnSpc>
                <a:spcPct val="145000"/>
              </a:lnSpc>
              <a:buNone/>
            </a:pPr>
            <a:r>
              <a:rPr lang="en-US" sz="1150" dirty="0">
                <a:solidFill>
                  <a:srgbClr val="0F1F3D"/>
                </a:solidFill>
              </a:rPr>
              <a:t>comportent une observation</a:t>
            </a:r>
            <a:endParaRPr lang="en-US" sz="1150" dirty="0"/>
          </a:p>
          <a:p>
            <a:pPr marL="0" indent="0" algn="ctr">
              <a:lnSpc>
                <a:spcPct val="145000"/>
              </a:lnSpc>
              <a:buNone/>
            </a:pPr>
            <a:r>
              <a:rPr lang="en-US" sz="1150" dirty="0">
                <a:solidFill>
                  <a:srgbClr val="0F1F3D"/>
                </a:solidFill>
              </a:rPr>
              <a:t>Data Integrity</a:t>
            </a:r>
            <a:endParaRPr lang="en-US" sz="1150" dirty="0"/>
          </a:p>
        </p:txBody>
      </p:sp>
      <p:sp>
        <p:nvSpPr>
          <p:cNvPr id="12" name="Shape 10"/>
          <p:cNvSpPr/>
          <p:nvPr/>
        </p:nvSpPr>
        <p:spPr>
          <a:xfrm>
            <a:off x="4663440" y="594360"/>
            <a:ext cx="2084832" cy="3520440"/>
          </a:xfrm>
          <a:prstGeom prst="rect">
            <a:avLst/>
          </a:prstGeom>
          <a:solidFill>
            <a:srgbClr val="D6E4F0"/>
          </a:solidFill>
          <a:ln w="25400">
            <a:solidFill>
              <a:srgbClr val="1B3A6B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3" name="Shape 11"/>
          <p:cNvSpPr/>
          <p:nvPr/>
        </p:nvSpPr>
        <p:spPr>
          <a:xfrm>
            <a:off x="4663440" y="594360"/>
            <a:ext cx="2084832" cy="5486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4663440" y="713232"/>
            <a:ext cx="2084832" cy="8412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1B3A6B"/>
                </a:solidFill>
              </a:rPr>
              <a:t>3 agences</a:t>
            </a:r>
            <a:endParaRPr lang="en-US" sz="2800" dirty="0"/>
          </a:p>
        </p:txBody>
      </p:sp>
      <p:sp>
        <p:nvSpPr>
          <p:cNvPr id="15" name="Text 13"/>
          <p:cNvSpPr/>
          <p:nvPr/>
        </p:nvSpPr>
        <p:spPr>
          <a:xfrm>
            <a:off x="4754880" y="1591056"/>
            <a:ext cx="1920240" cy="23957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45000"/>
              </a:lnSpc>
              <a:buNone/>
            </a:pPr>
            <a:r>
              <a:rPr lang="en-US" sz="1150" dirty="0">
                <a:solidFill>
                  <a:srgbClr val="0F1F3D"/>
                </a:solidFill>
              </a:rPr>
              <a:t>FDA · EMA · ICH Q10</a:t>
            </a:r>
            <a:endParaRPr lang="en-US" sz="1150" dirty="0"/>
          </a:p>
          <a:p>
            <a:pPr marL="0" indent="0" algn="ctr">
              <a:lnSpc>
                <a:spcPct val="145000"/>
              </a:lnSpc>
              <a:buNone/>
            </a:pPr>
            <a:r>
              <a:rPr lang="en-US" sz="1150" dirty="0">
                <a:solidFill>
                  <a:srgbClr val="0F1F3D"/>
                </a:solidFill>
              </a:rPr>
              <a:t>exigent un système CAPA</a:t>
            </a:r>
            <a:endParaRPr lang="en-US" sz="1150" dirty="0"/>
          </a:p>
          <a:p>
            <a:pPr marL="0" indent="0" algn="ctr">
              <a:lnSpc>
                <a:spcPct val="145000"/>
              </a:lnSpc>
              <a:buNone/>
            </a:pPr>
            <a:r>
              <a:rPr lang="en-US" sz="1150" dirty="0">
                <a:solidFill>
                  <a:srgbClr val="0F1F3D"/>
                </a:solidFill>
              </a:rPr>
              <a:t>documenté et statistique</a:t>
            </a:r>
            <a:endParaRPr lang="en-US" sz="1150" dirty="0"/>
          </a:p>
        </p:txBody>
      </p:sp>
      <p:sp>
        <p:nvSpPr>
          <p:cNvPr id="16" name="Shape 14"/>
          <p:cNvSpPr/>
          <p:nvPr/>
        </p:nvSpPr>
        <p:spPr>
          <a:xfrm>
            <a:off x="6858000" y="594360"/>
            <a:ext cx="2084832" cy="3520440"/>
          </a:xfrm>
          <a:prstGeom prst="rect">
            <a:avLst/>
          </a:prstGeom>
          <a:solidFill>
            <a:srgbClr val="EBF5EB"/>
          </a:solidFill>
          <a:ln w="25400">
            <a:solidFill>
              <a:srgbClr val="1E8449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7" name="Shape 15"/>
          <p:cNvSpPr/>
          <p:nvPr/>
        </p:nvSpPr>
        <p:spPr>
          <a:xfrm>
            <a:off x="6858000" y="594360"/>
            <a:ext cx="2084832" cy="54864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8" name="Text 16"/>
          <p:cNvSpPr/>
          <p:nvPr/>
        </p:nvSpPr>
        <p:spPr>
          <a:xfrm>
            <a:off x="6858000" y="713232"/>
            <a:ext cx="2084832" cy="8412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1E8449"/>
                </a:solidFill>
              </a:rPr>
              <a:t>Minitab®</a:t>
            </a:r>
            <a:endParaRPr lang="en-US" sz="2800" dirty="0"/>
          </a:p>
        </p:txBody>
      </p:sp>
      <p:sp>
        <p:nvSpPr>
          <p:cNvPr id="19" name="Text 17"/>
          <p:cNvSpPr/>
          <p:nvPr/>
        </p:nvSpPr>
        <p:spPr>
          <a:xfrm>
            <a:off x="6949440" y="1591056"/>
            <a:ext cx="1920240" cy="23957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45000"/>
              </a:lnSpc>
              <a:buNone/>
            </a:pPr>
            <a:r>
              <a:rPr lang="en-US" sz="1150" dirty="0">
                <a:solidFill>
                  <a:srgbClr val="0F1F3D"/>
                </a:solidFill>
              </a:rPr>
              <a:t>transforme les investigations</a:t>
            </a:r>
            <a:endParaRPr lang="en-US" sz="1150" dirty="0"/>
          </a:p>
          <a:p>
            <a:pPr marL="0" indent="0" algn="ctr">
              <a:lnSpc>
                <a:spcPct val="145000"/>
              </a:lnSpc>
              <a:buNone/>
            </a:pPr>
            <a:r>
              <a:rPr lang="en-US" sz="1150" dirty="0">
                <a:solidFill>
                  <a:srgbClr val="0F1F3D"/>
                </a:solidFill>
              </a:rPr>
              <a:t>OOS/OOT : précision, vitesse,</a:t>
            </a:r>
            <a:endParaRPr lang="en-US" sz="1150" dirty="0"/>
          </a:p>
          <a:p>
            <a:pPr marL="0" indent="0" algn="ctr">
              <a:lnSpc>
                <a:spcPct val="145000"/>
              </a:lnSpc>
              <a:buNone/>
            </a:pPr>
            <a:r>
              <a:rPr lang="en-US" sz="1150" dirty="0">
                <a:solidFill>
                  <a:srgbClr val="0F1F3D"/>
                </a:solidFill>
              </a:rPr>
              <a:t>conformité prouvée</a:t>
            </a:r>
            <a:endParaRPr lang="en-US" sz="1150" dirty="0"/>
          </a:p>
        </p:txBody>
      </p:sp>
      <p:sp>
        <p:nvSpPr>
          <p:cNvPr id="20" name="Shape 18"/>
          <p:cNvSpPr/>
          <p:nvPr/>
        </p:nvSpPr>
        <p:spPr>
          <a:xfrm>
            <a:off x="274320" y="4224528"/>
            <a:ext cx="8595360" cy="594360"/>
          </a:xfrm>
          <a:prstGeom prst="rect">
            <a:avLst/>
          </a:prstGeom>
          <a:solidFill>
            <a:srgbClr val="D6E4F0"/>
          </a:solidFill>
          <a:ln w="1905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411480" y="4242816"/>
            <a:ext cx="8321040" cy="5577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B3A6B"/>
                </a:solidFill>
              </a:rPr>
              <a:t>Ce livre : </a:t>
            </a:r>
            <a:r>
              <a:rPr lang="en-US" sz="1100" dirty="0">
                <a:solidFill>
                  <a:srgbClr val="0F1F3D"/>
                </a:solidFill>
              </a:rPr>
              <a:t>la méthode complète — des définitions réglementaires aux CAPA statistiquement prouvées — avec Minitab®, Python, Power BI et 6 dossiers de ressources directement applicables en GMP.</a:t>
            </a:r>
            <a:endParaRPr lang="en-US" sz="1100" dirty="0"/>
          </a:p>
        </p:txBody>
      </p:sp>
      <p:sp>
        <p:nvSpPr>
          <p:cNvPr id="22" name="Shape 20"/>
          <p:cNvSpPr/>
          <p:nvPr/>
        </p:nvSpPr>
        <p:spPr>
          <a:xfrm>
            <a:off x="0" y="4919472"/>
            <a:ext cx="9144000" cy="22402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Text 21"/>
          <p:cNvSpPr/>
          <p:nvPr/>
        </p:nvSpPr>
        <p:spPr>
          <a:xfrm>
            <a:off x="274320" y="4919472"/>
            <a:ext cx="7772400" cy="224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ABBDD"/>
                </a:solidFill>
              </a:rPr>
              <a:t>OOS, OOT &amp; CAPA en Industrie Pharmaceutique  ·  Rachid BERKANI  ·  Expert Qualité &amp; Statistiques</a:t>
            </a:r>
            <a:endParaRPr lang="en-US" sz="850" dirty="0"/>
          </a:p>
        </p:txBody>
      </p:sp>
      <p:sp>
        <p:nvSpPr>
          <p:cNvPr id="24" name="Text 22"/>
          <p:cNvSpPr/>
          <p:nvPr/>
        </p:nvSpPr>
        <p:spPr>
          <a:xfrm>
            <a:off x="8046720" y="4919472"/>
            <a:ext cx="1051560" cy="2240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AABBDD"/>
                </a:solidFill>
              </a:rPr>
              <a:t>2 / 39</a:t>
            </a:r>
            <a:endParaRPr lang="en-US" sz="85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F4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§3.6 — Vérification d'Efficacité CAPA (Effectiveness Check) — Calendrier J+30/90/180</a:t>
            </a:r>
            <a:endParaRPr lang="en-US" sz="1200" dirty="0"/>
          </a:p>
        </p:txBody>
      </p:sp>
      <p:sp>
        <p:nvSpPr>
          <p:cNvPr id="4" name="Shape 2"/>
          <p:cNvSpPr/>
          <p:nvPr/>
        </p:nvSpPr>
        <p:spPr>
          <a:xfrm>
            <a:off x="274320" y="594360"/>
            <a:ext cx="2743200" cy="475488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" name="Text 3"/>
          <p:cNvSpPr/>
          <p:nvPr/>
        </p:nvSpPr>
        <p:spPr>
          <a:xfrm>
            <a:off x="274320" y="594360"/>
            <a:ext cx="274320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</a:rPr>
              <a:t>J+30 — Mise en œuvre</a:t>
            </a:r>
            <a:endParaRPr lang="en-US" sz="1300" dirty="0"/>
          </a:p>
        </p:txBody>
      </p:sp>
      <p:sp>
        <p:nvSpPr>
          <p:cNvPr id="6" name="Shape 4"/>
          <p:cNvSpPr/>
          <p:nvPr/>
        </p:nvSpPr>
        <p:spPr>
          <a:xfrm>
            <a:off x="274320" y="1115568"/>
            <a:ext cx="2743200" cy="2286000"/>
          </a:xfrm>
          <a:prstGeom prst="rect">
            <a:avLst/>
          </a:prstGeom>
          <a:solidFill>
            <a:srgbClr val="FFFFFF"/>
          </a:solidFill>
          <a:ln w="19050">
            <a:solidFill>
              <a:srgbClr val="D4870A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7" name="Text 5"/>
          <p:cNvSpPr/>
          <p:nvPr/>
        </p:nvSpPr>
        <p:spPr>
          <a:xfrm>
            <a:off x="365760" y="1188720"/>
            <a:ext cx="2578608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✓  Actions correctives exécutées ?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365760" y="1719072"/>
            <a:ext cx="2578608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✓  Documentation complète ALCOA+ ?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365760" y="2249424"/>
            <a:ext cx="2578608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✓  Formations réalisées (feuilles présence) ?</a:t>
            </a:r>
            <a:endParaRPr lang="en-US" sz="1100" dirty="0"/>
          </a:p>
        </p:txBody>
      </p:sp>
      <p:sp>
        <p:nvSpPr>
          <p:cNvPr id="10" name="Text 8"/>
          <p:cNvSpPr/>
          <p:nvPr/>
        </p:nvSpPr>
        <p:spPr>
          <a:xfrm>
            <a:off x="365760" y="2779776"/>
            <a:ext cx="2578608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✓  SOP mises à jour et approuvées ?</a:t>
            </a:r>
            <a:endParaRPr lang="en-US" sz="1100" dirty="0"/>
          </a:p>
        </p:txBody>
      </p:sp>
      <p:sp>
        <p:nvSpPr>
          <p:cNvPr id="11" name="Shape 9"/>
          <p:cNvSpPr/>
          <p:nvPr/>
        </p:nvSpPr>
        <p:spPr>
          <a:xfrm>
            <a:off x="3154680" y="594360"/>
            <a:ext cx="2743200" cy="475488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2" name="Text 10"/>
          <p:cNvSpPr/>
          <p:nvPr/>
        </p:nvSpPr>
        <p:spPr>
          <a:xfrm>
            <a:off x="3154680" y="594360"/>
            <a:ext cx="274320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</a:rPr>
              <a:t>J+90 — Bilan statistique intermédiaire</a:t>
            </a:r>
            <a:endParaRPr lang="en-US" sz="1300" dirty="0"/>
          </a:p>
        </p:txBody>
      </p:sp>
      <p:sp>
        <p:nvSpPr>
          <p:cNvPr id="13" name="Shape 11"/>
          <p:cNvSpPr/>
          <p:nvPr/>
        </p:nvSpPr>
        <p:spPr>
          <a:xfrm>
            <a:off x="3154680" y="1115568"/>
            <a:ext cx="2743200" cy="2286000"/>
          </a:xfrm>
          <a:prstGeom prst="rect">
            <a:avLst/>
          </a:prstGeom>
          <a:solidFill>
            <a:srgbClr val="FFFFFF"/>
          </a:solidFill>
          <a:ln w="19050">
            <a:solidFill>
              <a:srgbClr val="2E5FA3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3246120" y="1188720"/>
            <a:ext cx="2578608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✓  Cpk/Ppk calculé (min. 10 lots)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3246120" y="1719072"/>
            <a:ext cx="2578608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✓  Carte I-MR générée sans signal Nelson</a:t>
            </a:r>
            <a:endParaRPr lang="en-US" sz="1100" dirty="0"/>
          </a:p>
        </p:txBody>
      </p:sp>
      <p:sp>
        <p:nvSpPr>
          <p:cNvPr id="16" name="Text 14"/>
          <p:cNvSpPr/>
          <p:nvPr/>
        </p:nvSpPr>
        <p:spPr>
          <a:xfrm>
            <a:off x="3246120" y="2249424"/>
            <a:ext cx="2578608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✓  Aucun OOS sur la période</a:t>
            </a: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3246120" y="2779776"/>
            <a:ext cx="2578608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✓  Si Ppk ≥ 1,33 → maintenir surveillance J+180</a:t>
            </a:r>
            <a:endParaRPr lang="en-US" sz="1100" dirty="0"/>
          </a:p>
        </p:txBody>
      </p:sp>
      <p:sp>
        <p:nvSpPr>
          <p:cNvPr id="18" name="Shape 16"/>
          <p:cNvSpPr/>
          <p:nvPr/>
        </p:nvSpPr>
        <p:spPr>
          <a:xfrm>
            <a:off x="6035040" y="594360"/>
            <a:ext cx="2743200" cy="475488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Text 17"/>
          <p:cNvSpPr/>
          <p:nvPr/>
        </p:nvSpPr>
        <p:spPr>
          <a:xfrm>
            <a:off x="6035040" y="594360"/>
            <a:ext cx="274320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</a:rPr>
              <a:t>J+180 — Clôture définitive</a:t>
            </a:r>
            <a:endParaRPr lang="en-US" sz="1300" dirty="0"/>
          </a:p>
        </p:txBody>
      </p:sp>
      <p:sp>
        <p:nvSpPr>
          <p:cNvPr id="20" name="Shape 18"/>
          <p:cNvSpPr/>
          <p:nvPr/>
        </p:nvSpPr>
        <p:spPr>
          <a:xfrm>
            <a:off x="6035040" y="1115568"/>
            <a:ext cx="2743200" cy="2816352"/>
          </a:xfrm>
          <a:prstGeom prst="rect">
            <a:avLst/>
          </a:prstGeom>
          <a:solidFill>
            <a:srgbClr val="FFFFFF"/>
          </a:solidFill>
          <a:ln w="19050">
            <a:solidFill>
              <a:srgbClr val="1E8449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6126480" y="1188720"/>
            <a:ext cx="2578608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✓  Min. 20 lots analysés</a:t>
            </a:r>
            <a:endParaRPr lang="en-US" sz="1100" dirty="0"/>
          </a:p>
        </p:txBody>
      </p:sp>
      <p:sp>
        <p:nvSpPr>
          <p:cNvPr id="22" name="Text 20"/>
          <p:cNvSpPr/>
          <p:nvPr/>
        </p:nvSpPr>
        <p:spPr>
          <a:xfrm>
            <a:off x="6126480" y="1719072"/>
            <a:ext cx="2578608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✓  Ppk ≥ 1,33 confirmé ✓</a:t>
            </a:r>
            <a:endParaRPr lang="en-US" sz="1100" dirty="0"/>
          </a:p>
        </p:txBody>
      </p:sp>
      <p:sp>
        <p:nvSpPr>
          <p:cNvPr id="23" name="Text 21"/>
          <p:cNvSpPr/>
          <p:nvPr/>
        </p:nvSpPr>
        <p:spPr>
          <a:xfrm>
            <a:off x="6126480" y="2249424"/>
            <a:ext cx="2578608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✓  Aucune récurrence OOS ✓</a:t>
            </a:r>
            <a:endParaRPr lang="en-US" sz="1100" dirty="0"/>
          </a:p>
        </p:txBody>
      </p:sp>
      <p:sp>
        <p:nvSpPr>
          <p:cNvPr id="24" name="Text 22"/>
          <p:cNvSpPr/>
          <p:nvPr/>
        </p:nvSpPr>
        <p:spPr>
          <a:xfrm>
            <a:off x="6126480" y="2779776"/>
            <a:ext cx="2578608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✓  Régression : pente non significative (p&gt;0,05)</a:t>
            </a:r>
            <a:endParaRPr lang="en-US" sz="1100" dirty="0"/>
          </a:p>
        </p:txBody>
      </p:sp>
      <p:sp>
        <p:nvSpPr>
          <p:cNvPr id="25" name="Text 23"/>
          <p:cNvSpPr/>
          <p:nvPr/>
        </p:nvSpPr>
        <p:spPr>
          <a:xfrm>
            <a:off x="6126480" y="3310128"/>
            <a:ext cx="2578608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✓  Limites MSP recalculées ✓</a:t>
            </a:r>
            <a:endParaRPr lang="en-US" sz="1100" dirty="0"/>
          </a:p>
        </p:txBody>
      </p:sp>
      <p:graphicFrame>
        <p:nvGraphicFramePr>
          <p:cNvPr id="26" name="Chart 0"/>
          <p:cNvGraphicFramePr/>
          <p:nvPr/>
        </p:nvGraphicFramePr>
        <p:xfrm>
          <a:off x="274320" y="3401568"/>
          <a:ext cx="5669280" cy="1417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7" name="Shape 24"/>
          <p:cNvSpPr/>
          <p:nvPr/>
        </p:nvSpPr>
        <p:spPr>
          <a:xfrm>
            <a:off x="6080760" y="3401568"/>
            <a:ext cx="2788920" cy="1417320"/>
          </a:xfrm>
          <a:prstGeom prst="rect">
            <a:avLst/>
          </a:prstGeom>
          <a:solidFill>
            <a:srgbClr val="EBF5EB"/>
          </a:solidFill>
          <a:ln w="25400">
            <a:solidFill>
              <a:srgbClr val="1E8449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8" name="Text 25"/>
          <p:cNvSpPr/>
          <p:nvPr/>
        </p:nvSpPr>
        <p:spPr>
          <a:xfrm>
            <a:off x="6080760" y="3456432"/>
            <a:ext cx="278892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sz="1400" b="1" dirty="0">
                <a:solidFill>
                  <a:srgbClr val="1E8449"/>
                </a:solidFill>
              </a:rPr>
              <a:t>Ppk final</a:t>
            </a:r>
            <a:endParaRPr lang="en-US" sz="1400" dirty="0"/>
          </a:p>
          <a:p>
            <a:pPr marL="0" indent="0" algn="ctr">
              <a:lnSpc>
                <a:spcPct val="120000"/>
              </a:lnSpc>
              <a:buNone/>
            </a:pPr>
            <a:r>
              <a:rPr lang="en-US" sz="1400" b="1" dirty="0">
                <a:solidFill>
                  <a:srgbClr val="1E8449"/>
                </a:solidFill>
              </a:rPr>
              <a:t>J+180</a:t>
            </a:r>
            <a:endParaRPr lang="en-US" sz="1400" dirty="0"/>
          </a:p>
        </p:txBody>
      </p:sp>
      <p:sp>
        <p:nvSpPr>
          <p:cNvPr id="29" name="Text 26"/>
          <p:cNvSpPr/>
          <p:nvPr/>
        </p:nvSpPr>
        <p:spPr>
          <a:xfrm>
            <a:off x="6080760" y="4005072"/>
            <a:ext cx="27889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400" b="1" dirty="0">
                <a:solidFill>
                  <a:srgbClr val="1E8449"/>
                </a:solidFill>
              </a:rPr>
              <a:t>1,54</a:t>
            </a:r>
            <a:endParaRPr lang="en-US" sz="3400" dirty="0"/>
          </a:p>
        </p:txBody>
      </p:sp>
      <p:sp>
        <p:nvSpPr>
          <p:cNvPr id="30" name="Text 27"/>
          <p:cNvSpPr/>
          <p:nvPr/>
        </p:nvSpPr>
        <p:spPr>
          <a:xfrm>
            <a:off x="6080760" y="4498848"/>
            <a:ext cx="27889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1E8449"/>
                </a:solidFill>
              </a:rPr>
              <a:t>≥ 1,33 ✓ CAPA CLÔTURÉE</a:t>
            </a:r>
            <a:endParaRPr lang="en-US" sz="1050" dirty="0"/>
          </a:p>
        </p:txBody>
      </p:sp>
      <p:sp>
        <p:nvSpPr>
          <p:cNvPr id="31" name="Shape 28"/>
          <p:cNvSpPr/>
          <p:nvPr/>
        </p:nvSpPr>
        <p:spPr>
          <a:xfrm>
            <a:off x="274320" y="4892040"/>
            <a:ext cx="8595360" cy="384048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2" name="Text 29"/>
          <p:cNvSpPr/>
          <p:nvPr/>
        </p:nvSpPr>
        <p:spPr>
          <a:xfrm>
            <a:off x="411480" y="4892040"/>
            <a:ext cx="83210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FFFFFF"/>
                </a:solidFill>
              </a:rPr>
              <a:t>📁  Dossier du Chapitre — inclus dans cet ouvrage</a:t>
            </a:r>
            <a:endParaRPr lang="en-US" sz="1150" dirty="0"/>
          </a:p>
        </p:txBody>
      </p:sp>
      <p:sp>
        <p:nvSpPr>
          <p:cNvPr id="33" name="Shape 30"/>
          <p:cNvSpPr/>
          <p:nvPr/>
        </p:nvSpPr>
        <p:spPr>
          <a:xfrm>
            <a:off x="274320" y="5312664"/>
            <a:ext cx="2084832" cy="566928"/>
          </a:xfrm>
          <a:prstGeom prst="rect">
            <a:avLst/>
          </a:prstGeom>
          <a:solidFill>
            <a:srgbClr val="F4F6F9"/>
          </a:solidFill>
          <a:ln w="1016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4" name="Text 31"/>
          <p:cNvSpPr/>
          <p:nvPr/>
        </p:nvSpPr>
        <p:spPr>
          <a:xfrm>
            <a:off x="347472" y="5349240"/>
            <a:ext cx="1956816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5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📊 Données Effectiveness Check (Excel)</a:t>
            </a:r>
            <a:endParaRPr lang="en-US" sz="1000" dirty="0"/>
          </a:p>
        </p:txBody>
      </p:sp>
      <p:sp>
        <p:nvSpPr>
          <p:cNvPr id="35" name="Shape 32"/>
          <p:cNvSpPr/>
          <p:nvPr/>
        </p:nvSpPr>
        <p:spPr>
          <a:xfrm>
            <a:off x="2450592" y="5312664"/>
            <a:ext cx="2084832" cy="566928"/>
          </a:xfrm>
          <a:prstGeom prst="rect">
            <a:avLst/>
          </a:prstGeom>
          <a:solidFill>
            <a:srgbClr val="F4F6F9"/>
          </a:solidFill>
          <a:ln w="1016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6" name="Text 33"/>
          <p:cNvSpPr/>
          <p:nvPr/>
        </p:nvSpPr>
        <p:spPr>
          <a:xfrm>
            <a:off x="2523744" y="5349240"/>
            <a:ext cx="1956816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5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📋 Template rapport clôture CAPA (Word)</a:t>
            </a:r>
            <a:endParaRPr lang="en-US" sz="1000" dirty="0"/>
          </a:p>
        </p:txBody>
      </p:sp>
      <p:sp>
        <p:nvSpPr>
          <p:cNvPr id="37" name="Shape 34"/>
          <p:cNvSpPr/>
          <p:nvPr/>
        </p:nvSpPr>
        <p:spPr>
          <a:xfrm>
            <a:off x="4626864" y="5312664"/>
            <a:ext cx="2084832" cy="566928"/>
          </a:xfrm>
          <a:prstGeom prst="rect">
            <a:avLst/>
          </a:prstGeom>
          <a:solidFill>
            <a:srgbClr val="F4F6F9"/>
          </a:solidFill>
          <a:ln w="1016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8" name="Text 35"/>
          <p:cNvSpPr/>
          <p:nvPr/>
        </p:nvSpPr>
        <p:spPr>
          <a:xfrm>
            <a:off x="4700016" y="5349240"/>
            <a:ext cx="1956816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5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✅ Checklist vérification efficacité</a:t>
            </a:r>
            <a:endParaRPr lang="en-US" sz="1000" dirty="0"/>
          </a:p>
        </p:txBody>
      </p:sp>
      <p:sp>
        <p:nvSpPr>
          <p:cNvPr id="39" name="Shape 36"/>
          <p:cNvSpPr/>
          <p:nvPr/>
        </p:nvSpPr>
        <p:spPr>
          <a:xfrm>
            <a:off x="6803136" y="5312664"/>
            <a:ext cx="2084832" cy="566928"/>
          </a:xfrm>
          <a:prstGeom prst="rect">
            <a:avLst/>
          </a:prstGeom>
          <a:solidFill>
            <a:srgbClr val="F4F6F9"/>
          </a:solidFill>
          <a:ln w="1016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0" name="Text 37"/>
          <p:cNvSpPr/>
          <p:nvPr/>
        </p:nvSpPr>
        <p:spPr>
          <a:xfrm>
            <a:off x="6876288" y="5349240"/>
            <a:ext cx="1956816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5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📄 Procédure ANOVA + Régression</a:t>
            </a:r>
            <a:endParaRPr lang="en-US" sz="1000" dirty="0"/>
          </a:p>
        </p:txBody>
      </p:sp>
      <p:sp>
        <p:nvSpPr>
          <p:cNvPr id="41" name="Shape 38"/>
          <p:cNvSpPr/>
          <p:nvPr/>
        </p:nvSpPr>
        <p:spPr>
          <a:xfrm>
            <a:off x="0" y="4919472"/>
            <a:ext cx="9144000" cy="22402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2" name="Text 39"/>
          <p:cNvSpPr/>
          <p:nvPr/>
        </p:nvSpPr>
        <p:spPr>
          <a:xfrm>
            <a:off x="274320" y="4919472"/>
            <a:ext cx="7772400" cy="224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ABBDD"/>
                </a:solidFill>
              </a:rPr>
              <a:t>OOS, OOT &amp; CAPA en Industrie Pharmaceutique  ·  Rachid BERKANI  ·  Expert Qualité &amp; Statistiques</a:t>
            </a:r>
            <a:endParaRPr lang="en-US" sz="850" dirty="0"/>
          </a:p>
        </p:txBody>
      </p:sp>
      <p:sp>
        <p:nvSpPr>
          <p:cNvPr id="43" name="Text 40"/>
          <p:cNvSpPr/>
          <p:nvPr/>
        </p:nvSpPr>
        <p:spPr>
          <a:xfrm>
            <a:off x="8046720" y="4919472"/>
            <a:ext cx="1051560" cy="2240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AABBDD"/>
                </a:solidFill>
              </a:rPr>
              <a:t>20 / 39</a:t>
            </a:r>
            <a:endParaRPr lang="en-US" sz="85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D4870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4407408"/>
            <a:ext cx="9144000" cy="736092"/>
          </a:xfrm>
          <a:prstGeom prst="rect">
            <a:avLst/>
          </a:prstGeom>
          <a:solidFill>
            <a:srgbClr val="A05800"/>
          </a:solidFill>
          <a:ln w="12700">
            <a:solidFill>
              <a:srgbClr val="A0580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457200" y="914400"/>
            <a:ext cx="822960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kern="0" spc="500" dirty="0">
                <a:solidFill>
                  <a:srgbClr val="FFF3CD"/>
                </a:solidFill>
              </a:rPr>
              <a:t>CHAPITRE 4</a:t>
            </a:r>
            <a:endParaRPr lang="en-US" sz="1500" dirty="0"/>
          </a:p>
        </p:txBody>
      </p:sp>
      <p:sp>
        <p:nvSpPr>
          <p:cNvPr id="4" name="Text 2"/>
          <p:cNvSpPr/>
          <p:nvPr/>
        </p:nvSpPr>
        <p:spPr>
          <a:xfrm>
            <a:off x="457200" y="1371600"/>
            <a:ext cx="8229600" cy="1600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08000"/>
              </a:lnSpc>
              <a:buNone/>
            </a:pPr>
            <a:r>
              <a:rPr lang="en-US" sz="4600" b="1" dirty="0">
                <a:solidFill>
                  <a:srgbClr val="FFFFFF"/>
                </a:solidFill>
              </a:rPr>
              <a:t>Plans d'Actions</a:t>
            </a:r>
            <a:endParaRPr lang="en-US" sz="4600" dirty="0"/>
          </a:p>
          <a:p>
            <a:pPr marL="0" indent="0">
              <a:lnSpc>
                <a:spcPct val="108000"/>
              </a:lnSpc>
              <a:buNone/>
            </a:pPr>
            <a:r>
              <a:rPr lang="en-US" sz="4600" b="1" dirty="0">
                <a:solidFill>
                  <a:srgbClr val="FFFFFF"/>
                </a:solidFill>
              </a:rPr>
              <a:t>et Suivi</a:t>
            </a:r>
            <a:endParaRPr lang="en-US" sz="4600" dirty="0"/>
          </a:p>
        </p:txBody>
      </p:sp>
      <p:sp>
        <p:nvSpPr>
          <p:cNvPr id="5" name="Text 3"/>
          <p:cNvSpPr/>
          <p:nvPr/>
        </p:nvSpPr>
        <p:spPr>
          <a:xfrm>
            <a:off x="457200" y="2999232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50" i="1" dirty="0">
                <a:solidFill>
                  <a:srgbClr val="FFF3CD"/>
                </a:solidFill>
              </a:rPr>
              <a:t>Actions SMART · KPI Dashboard · APR/PQR · Tendances MSP · Power BI · Surveillance continue</a:t>
            </a:r>
            <a:endParaRPr lang="en-US" sz="1350" dirty="0"/>
          </a:p>
        </p:txBody>
      </p:sp>
      <p:sp>
        <p:nvSpPr>
          <p:cNvPr id="6" name="Text 4"/>
          <p:cNvSpPr/>
          <p:nvPr/>
        </p:nvSpPr>
        <p:spPr>
          <a:xfrm>
            <a:off x="457200" y="4443984"/>
            <a:ext cx="8229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FFF3CD"/>
                </a:solidFill>
              </a:rPr>
              <a:t>Sections 4.1 → 4.4  ·  Outils : Power BI · TrackWise · Minitab Connect · Minitab® 21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8321040" y="4809744"/>
            <a:ext cx="7315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0F1F3D"/>
                </a:solidFill>
              </a:rPr>
              <a:t>21 / 39</a:t>
            </a:r>
            <a:endParaRPr lang="en-US" sz="9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§4.1 — Actions SMART : Distinction Correctif / Préventif et Critères de Planification</a:t>
            </a:r>
            <a:endParaRPr lang="en-US" sz="1200" dirty="0"/>
          </a:p>
        </p:txBody>
      </p:sp>
      <p:sp>
        <p:nvSpPr>
          <p:cNvPr id="4" name="Shape 2"/>
          <p:cNvSpPr/>
          <p:nvPr/>
        </p:nvSpPr>
        <p:spPr>
          <a:xfrm>
            <a:off x="274320" y="594360"/>
            <a:ext cx="1609344" cy="3840480"/>
          </a:xfrm>
          <a:prstGeom prst="rect">
            <a:avLst/>
          </a:prstGeom>
          <a:solidFill>
            <a:srgbClr val="F4F6F9"/>
          </a:solidFill>
          <a:ln w="25400">
            <a:solidFill>
              <a:srgbClr val="1B3A6B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758952" y="676656"/>
            <a:ext cx="640080" cy="640080"/>
          </a:xfrm>
          <a:prstGeom prst="ellipse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758952" y="676656"/>
            <a:ext cx="6400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FFFFF"/>
                </a:solidFill>
              </a:rPr>
              <a:t>S</a:t>
            </a:r>
            <a:endParaRPr lang="en-US" sz="2400" dirty="0"/>
          </a:p>
        </p:txBody>
      </p:sp>
      <p:sp>
        <p:nvSpPr>
          <p:cNvPr id="7" name="Text 5"/>
          <p:cNvSpPr/>
          <p:nvPr/>
        </p:nvSpPr>
        <p:spPr>
          <a:xfrm>
            <a:off x="347472" y="1389888"/>
            <a:ext cx="148132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1B3A6B"/>
                </a:solidFill>
              </a:rPr>
              <a:t>Spécifique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347472" y="1773936"/>
            <a:ext cx="1481328" cy="2578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Clairement définie</a:t>
            </a:r>
            <a:endParaRPr lang="en-US" sz="100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sans ambiguité</a:t>
            </a:r>
            <a:endParaRPr lang="en-US" sz="1000" dirty="0"/>
          </a:p>
          <a:p>
            <a:pPr marL="0" indent="0">
              <a:lnSpc>
                <a:spcPct val="140000"/>
              </a:lnSpc>
              <a:buNone/>
            </a:pPr>
            <a:endParaRPr lang="en-US" sz="100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✗ 'Améliorer la formation'</a:t>
            </a:r>
            <a:endParaRPr lang="en-US" sz="100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✓ 'Former tous les analystes à SOP-CQ-042 avec éval. pratique'</a:t>
            </a:r>
            <a:endParaRPr lang="en-US" sz="1000" dirty="0"/>
          </a:p>
        </p:txBody>
      </p:sp>
      <p:sp>
        <p:nvSpPr>
          <p:cNvPr id="9" name="Shape 7"/>
          <p:cNvSpPr/>
          <p:nvPr/>
        </p:nvSpPr>
        <p:spPr>
          <a:xfrm>
            <a:off x="1993392" y="594360"/>
            <a:ext cx="1609344" cy="3840480"/>
          </a:xfrm>
          <a:prstGeom prst="rect">
            <a:avLst/>
          </a:prstGeom>
          <a:solidFill>
            <a:srgbClr val="F4F6F9"/>
          </a:solidFill>
          <a:ln w="25400">
            <a:solidFill>
              <a:srgbClr val="2E5FA3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0" name="Shape 8"/>
          <p:cNvSpPr/>
          <p:nvPr/>
        </p:nvSpPr>
        <p:spPr>
          <a:xfrm>
            <a:off x="2478024" y="676656"/>
            <a:ext cx="640080" cy="640080"/>
          </a:xfrm>
          <a:prstGeom prst="ellipse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9"/>
          <p:cNvSpPr/>
          <p:nvPr/>
        </p:nvSpPr>
        <p:spPr>
          <a:xfrm>
            <a:off x="2478024" y="676656"/>
            <a:ext cx="6400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FFFFF"/>
                </a:solidFill>
              </a:rPr>
              <a:t>M</a:t>
            </a:r>
            <a:endParaRPr lang="en-US" sz="2400" dirty="0"/>
          </a:p>
        </p:txBody>
      </p:sp>
      <p:sp>
        <p:nvSpPr>
          <p:cNvPr id="12" name="Text 10"/>
          <p:cNvSpPr/>
          <p:nvPr/>
        </p:nvSpPr>
        <p:spPr>
          <a:xfrm>
            <a:off x="2066544" y="1389888"/>
            <a:ext cx="148132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2E5FA3"/>
                </a:solidFill>
              </a:rPr>
              <a:t>Mesurable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2066544" y="1773936"/>
            <a:ext cx="1481328" cy="2578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Indicateur chiffré</a:t>
            </a:r>
            <a:endParaRPr lang="en-US" sz="100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de réussite</a:t>
            </a:r>
            <a:endParaRPr lang="en-US" sz="1000" dirty="0"/>
          </a:p>
          <a:p>
            <a:pPr marL="0" indent="0">
              <a:lnSpc>
                <a:spcPct val="140000"/>
              </a:lnSpc>
              <a:buNone/>
            </a:pPr>
            <a:endParaRPr lang="en-US" sz="100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✓ 'Réduire taux OOS</a:t>
            </a:r>
            <a:endParaRPr lang="en-US" sz="100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de 2,5 % à 1,0 %</a:t>
            </a:r>
            <a:endParaRPr lang="en-US" sz="100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en 6 mois'</a:t>
            </a:r>
            <a:endParaRPr lang="en-US" sz="1000" dirty="0"/>
          </a:p>
        </p:txBody>
      </p:sp>
      <p:sp>
        <p:nvSpPr>
          <p:cNvPr id="14" name="Shape 12"/>
          <p:cNvSpPr/>
          <p:nvPr/>
        </p:nvSpPr>
        <p:spPr>
          <a:xfrm>
            <a:off x="3712464" y="594360"/>
            <a:ext cx="1609344" cy="3840480"/>
          </a:xfrm>
          <a:prstGeom prst="rect">
            <a:avLst/>
          </a:prstGeom>
          <a:solidFill>
            <a:srgbClr val="F4F6F9"/>
          </a:solidFill>
          <a:ln w="25400">
            <a:solidFill>
              <a:srgbClr val="1E8449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5" name="Shape 13"/>
          <p:cNvSpPr/>
          <p:nvPr/>
        </p:nvSpPr>
        <p:spPr>
          <a:xfrm>
            <a:off x="4197096" y="676656"/>
            <a:ext cx="640080" cy="640080"/>
          </a:xfrm>
          <a:prstGeom prst="ellipse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4197096" y="676656"/>
            <a:ext cx="6400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FFFFF"/>
                </a:solidFill>
              </a:rPr>
              <a:t>A</a:t>
            </a:r>
            <a:endParaRPr lang="en-US" sz="2400" dirty="0"/>
          </a:p>
        </p:txBody>
      </p:sp>
      <p:sp>
        <p:nvSpPr>
          <p:cNvPr id="17" name="Text 15"/>
          <p:cNvSpPr/>
          <p:nvPr/>
        </p:nvSpPr>
        <p:spPr>
          <a:xfrm>
            <a:off x="3785616" y="1389888"/>
            <a:ext cx="148132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1E8449"/>
                </a:solidFill>
              </a:rPr>
              <a:t>Atteignable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3785616" y="1773936"/>
            <a:ext cx="1481328" cy="2578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Réaliste selon</a:t>
            </a:r>
            <a:endParaRPr lang="en-US" sz="100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ressources disponibles</a:t>
            </a:r>
            <a:endParaRPr lang="en-US" sz="1000" dirty="0"/>
          </a:p>
          <a:p>
            <a:pPr marL="0" indent="0">
              <a:lnSpc>
                <a:spcPct val="140000"/>
              </a:lnSpc>
              <a:buNone/>
            </a:pPr>
            <a:endParaRPr lang="en-US" sz="100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Budget + personnel +</a:t>
            </a:r>
            <a:endParaRPr lang="en-US" sz="100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délai approuvés</a:t>
            </a:r>
            <a:endParaRPr lang="en-US" sz="1000" dirty="0"/>
          </a:p>
        </p:txBody>
      </p:sp>
      <p:sp>
        <p:nvSpPr>
          <p:cNvPr id="19" name="Shape 17"/>
          <p:cNvSpPr/>
          <p:nvPr/>
        </p:nvSpPr>
        <p:spPr>
          <a:xfrm>
            <a:off x="5431536" y="594360"/>
            <a:ext cx="1609344" cy="3840480"/>
          </a:xfrm>
          <a:prstGeom prst="rect">
            <a:avLst/>
          </a:prstGeom>
          <a:solidFill>
            <a:srgbClr val="F4F6F9"/>
          </a:solidFill>
          <a:ln w="25400">
            <a:solidFill>
              <a:srgbClr val="D4870A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0" name="Shape 18"/>
          <p:cNvSpPr/>
          <p:nvPr/>
        </p:nvSpPr>
        <p:spPr>
          <a:xfrm>
            <a:off x="5916168" y="676656"/>
            <a:ext cx="640080" cy="640080"/>
          </a:xfrm>
          <a:prstGeom prst="ellipse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5916168" y="676656"/>
            <a:ext cx="6400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FFFFF"/>
                </a:solidFill>
              </a:rPr>
              <a:t>R</a:t>
            </a:r>
            <a:endParaRPr lang="en-US" sz="2400" dirty="0"/>
          </a:p>
        </p:txBody>
      </p:sp>
      <p:sp>
        <p:nvSpPr>
          <p:cNvPr id="22" name="Text 20"/>
          <p:cNvSpPr/>
          <p:nvPr/>
        </p:nvSpPr>
        <p:spPr>
          <a:xfrm>
            <a:off x="5504688" y="1389888"/>
            <a:ext cx="148132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D4870A"/>
                </a:solidFill>
              </a:rPr>
              <a:t>Réaliste</a:t>
            </a:r>
            <a:endParaRPr lang="en-US" sz="1200" dirty="0"/>
          </a:p>
        </p:txBody>
      </p:sp>
      <p:sp>
        <p:nvSpPr>
          <p:cNvPr id="23" name="Text 21"/>
          <p:cNvSpPr/>
          <p:nvPr/>
        </p:nvSpPr>
        <p:spPr>
          <a:xfrm>
            <a:off x="5504688" y="1773936"/>
            <a:ext cx="1481328" cy="2578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Directement liée</a:t>
            </a:r>
            <a:endParaRPr lang="en-US" sz="100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à la cause racine RCA</a:t>
            </a:r>
            <a:endParaRPr lang="en-US" sz="1000" dirty="0"/>
          </a:p>
          <a:p>
            <a:pPr marL="0" indent="0">
              <a:lnSpc>
                <a:spcPct val="140000"/>
              </a:lnSpc>
              <a:buNone/>
            </a:pPr>
            <a:endParaRPr lang="en-US" sz="100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Action 'formation'</a:t>
            </a:r>
            <a:endParaRPr lang="en-US" sz="100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pour cause 'colonne'</a:t>
            </a:r>
            <a:endParaRPr lang="en-US" sz="100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= NON pertinent</a:t>
            </a:r>
            <a:endParaRPr lang="en-US" sz="1000" dirty="0"/>
          </a:p>
        </p:txBody>
      </p:sp>
      <p:sp>
        <p:nvSpPr>
          <p:cNvPr id="24" name="Shape 22"/>
          <p:cNvSpPr/>
          <p:nvPr/>
        </p:nvSpPr>
        <p:spPr>
          <a:xfrm>
            <a:off x="7150608" y="594360"/>
            <a:ext cx="1609344" cy="3840480"/>
          </a:xfrm>
          <a:prstGeom prst="rect">
            <a:avLst/>
          </a:prstGeom>
          <a:solidFill>
            <a:srgbClr val="F4F6F9"/>
          </a:solidFill>
          <a:ln w="25400">
            <a:solidFill>
              <a:srgbClr val="C0392B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5" name="Shape 23"/>
          <p:cNvSpPr/>
          <p:nvPr/>
        </p:nvSpPr>
        <p:spPr>
          <a:xfrm>
            <a:off x="7635240" y="676656"/>
            <a:ext cx="640080" cy="640080"/>
          </a:xfrm>
          <a:prstGeom prst="ellipse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Text 24"/>
          <p:cNvSpPr/>
          <p:nvPr/>
        </p:nvSpPr>
        <p:spPr>
          <a:xfrm>
            <a:off x="7635240" y="676656"/>
            <a:ext cx="6400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FFFFF"/>
                </a:solidFill>
              </a:rPr>
              <a:t>T</a:t>
            </a:r>
            <a:endParaRPr lang="en-US" sz="2400" dirty="0"/>
          </a:p>
        </p:txBody>
      </p:sp>
      <p:sp>
        <p:nvSpPr>
          <p:cNvPr id="27" name="Text 25"/>
          <p:cNvSpPr/>
          <p:nvPr/>
        </p:nvSpPr>
        <p:spPr>
          <a:xfrm>
            <a:off x="7223760" y="1389888"/>
            <a:ext cx="148132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C0392B"/>
                </a:solidFill>
              </a:rPr>
              <a:t>Temporel</a:t>
            </a:r>
            <a:endParaRPr lang="en-US" sz="1200" dirty="0"/>
          </a:p>
        </p:txBody>
      </p:sp>
      <p:sp>
        <p:nvSpPr>
          <p:cNvPr id="28" name="Text 26"/>
          <p:cNvSpPr/>
          <p:nvPr/>
        </p:nvSpPr>
        <p:spPr>
          <a:xfrm>
            <a:off x="7223760" y="1773936"/>
            <a:ext cx="1481328" cy="2578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Date d'échéance</a:t>
            </a:r>
            <a:endParaRPr lang="en-US" sz="100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claire et justifiée</a:t>
            </a:r>
            <a:endParaRPr lang="en-US" sz="100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30 j (simple)</a:t>
            </a:r>
            <a:endParaRPr lang="en-US" sz="100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90 j (standard)</a:t>
            </a:r>
            <a:endParaRPr lang="en-US" sz="100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180 j (complexe)</a:t>
            </a:r>
            <a:endParaRPr lang="en-US" sz="1000" dirty="0"/>
          </a:p>
        </p:txBody>
      </p:sp>
      <p:sp>
        <p:nvSpPr>
          <p:cNvPr id="29" name="Shape 27"/>
          <p:cNvSpPr/>
          <p:nvPr/>
        </p:nvSpPr>
        <p:spPr>
          <a:xfrm>
            <a:off x="274320" y="4553712"/>
            <a:ext cx="4160520" cy="274320"/>
          </a:xfrm>
          <a:prstGeom prst="rect">
            <a:avLst/>
          </a:prstGeom>
          <a:solidFill>
            <a:srgbClr val="FDECEA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0" name="Text 28"/>
          <p:cNvSpPr/>
          <p:nvPr/>
        </p:nvSpPr>
        <p:spPr>
          <a:xfrm>
            <a:off x="384048" y="4553712"/>
            <a:ext cx="3968496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C0392B"/>
                </a:solidFill>
              </a:rPr>
              <a:t>⚡ Correctif : élimine cause d'une non-conformité DÉJÀ survenue · ex : remplacer colonne HPLC défaillante</a:t>
            </a:r>
            <a:endParaRPr lang="en-US" sz="1000" dirty="0"/>
          </a:p>
        </p:txBody>
      </p:sp>
      <p:sp>
        <p:nvSpPr>
          <p:cNvPr id="31" name="Shape 29"/>
          <p:cNvSpPr/>
          <p:nvPr/>
        </p:nvSpPr>
        <p:spPr>
          <a:xfrm>
            <a:off x="4617720" y="4553712"/>
            <a:ext cx="4160520" cy="274320"/>
          </a:xfrm>
          <a:prstGeom prst="rect">
            <a:avLst/>
          </a:prstGeom>
          <a:solidFill>
            <a:srgbClr val="EBF5EB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2" name="Text 30"/>
          <p:cNvSpPr/>
          <p:nvPr/>
        </p:nvSpPr>
        <p:spPr>
          <a:xfrm>
            <a:off x="4736592" y="4553712"/>
            <a:ext cx="3968496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E8449"/>
                </a:solidFill>
              </a:rPr>
              <a:t>🛡 Préventif : élimine cause d'une non-conformité POTENTIELLE · ex : maintenance préventive toutes colonnes</a:t>
            </a:r>
            <a:endParaRPr lang="en-US" sz="1000" dirty="0"/>
          </a:p>
        </p:txBody>
      </p:sp>
      <p:sp>
        <p:nvSpPr>
          <p:cNvPr id="33" name="Shape 31"/>
          <p:cNvSpPr/>
          <p:nvPr/>
        </p:nvSpPr>
        <p:spPr>
          <a:xfrm>
            <a:off x="0" y="4919472"/>
            <a:ext cx="9144000" cy="22402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4" name="Text 32"/>
          <p:cNvSpPr/>
          <p:nvPr/>
        </p:nvSpPr>
        <p:spPr>
          <a:xfrm>
            <a:off x="274320" y="4919472"/>
            <a:ext cx="7772400" cy="224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ABBDD"/>
                </a:solidFill>
              </a:rPr>
              <a:t>OOS, OOT &amp; CAPA en Industrie Pharmaceutique  ·  Rachid BERKANI  ·  Expert Qualité &amp; Statistiques</a:t>
            </a:r>
            <a:endParaRPr lang="en-US" sz="850" dirty="0"/>
          </a:p>
        </p:txBody>
      </p:sp>
      <p:sp>
        <p:nvSpPr>
          <p:cNvPr id="35" name="Text 33"/>
          <p:cNvSpPr/>
          <p:nvPr/>
        </p:nvSpPr>
        <p:spPr>
          <a:xfrm>
            <a:off x="8046720" y="4919472"/>
            <a:ext cx="1051560" cy="2240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AABBDD"/>
                </a:solidFill>
              </a:rPr>
              <a:t>22 / 39</a:t>
            </a:r>
            <a:endParaRPr lang="en-US" sz="85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solidFill>
          <a:srgbClr val="F4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§4.2 — Tableau de Bord KPI CAPA : 7 Indicateurs Clés avec cibles et statuts</a:t>
            </a:r>
            <a:endParaRPr lang="en-US" sz="1200" dirty="0"/>
          </a:p>
        </p:txBody>
      </p:sp>
      <p:sp>
        <p:nvSpPr>
          <p:cNvPr id="4" name="Shape 2"/>
          <p:cNvSpPr/>
          <p:nvPr/>
        </p:nvSpPr>
        <p:spPr>
          <a:xfrm>
            <a:off x="201168" y="594360"/>
            <a:ext cx="1152144" cy="3246120"/>
          </a:xfrm>
          <a:prstGeom prst="rect">
            <a:avLst/>
          </a:prstGeom>
          <a:solidFill>
            <a:srgbClr val="EBF5EB"/>
          </a:solidFill>
          <a:ln w="25400">
            <a:solidFill>
              <a:srgbClr val="1E8449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201168" y="594360"/>
            <a:ext cx="1152144" cy="54864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201168" y="713232"/>
            <a:ext cx="1152144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1E8449"/>
                </a:solidFill>
              </a:rPr>
              <a:t>92 %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256032" y="1554480"/>
            <a:ext cx="1060704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3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OOS résolus</a:t>
            </a:r>
            <a:endParaRPr lang="en-US" sz="1000" dirty="0"/>
          </a:p>
          <a:p>
            <a:pPr marL="0" indent="0" algn="ctr">
              <a:lnSpc>
                <a:spcPct val="13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&lt; 30 jours</a:t>
            </a:r>
            <a:endParaRPr lang="en-US" sz="1000" dirty="0"/>
          </a:p>
        </p:txBody>
      </p:sp>
      <p:sp>
        <p:nvSpPr>
          <p:cNvPr id="8" name="Shape 6"/>
          <p:cNvSpPr/>
          <p:nvPr/>
        </p:nvSpPr>
        <p:spPr>
          <a:xfrm>
            <a:off x="274320" y="2286000"/>
            <a:ext cx="1005840" cy="274320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274320" y="2286000"/>
            <a:ext cx="10058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</a:rPr>
              <a:t>Cible : ≥ 90 %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256032" y="2633472"/>
            <a:ext cx="1060704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1E8449"/>
                </a:solidFill>
              </a:rPr>
              <a:t>✓ OK</a:t>
            </a:r>
            <a:endParaRPr lang="en-US" sz="1000" dirty="0"/>
          </a:p>
        </p:txBody>
      </p:sp>
      <p:sp>
        <p:nvSpPr>
          <p:cNvPr id="11" name="Shape 9"/>
          <p:cNvSpPr/>
          <p:nvPr/>
        </p:nvSpPr>
        <p:spPr>
          <a:xfrm>
            <a:off x="1463040" y="594360"/>
            <a:ext cx="1152144" cy="3246120"/>
          </a:xfrm>
          <a:prstGeom prst="rect">
            <a:avLst/>
          </a:prstGeom>
          <a:solidFill>
            <a:srgbClr val="EBF5EB"/>
          </a:solidFill>
          <a:ln w="25400">
            <a:solidFill>
              <a:srgbClr val="1E8449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2" name="Shape 10"/>
          <p:cNvSpPr/>
          <p:nvPr/>
        </p:nvSpPr>
        <p:spPr>
          <a:xfrm>
            <a:off x="1463040" y="594360"/>
            <a:ext cx="1152144" cy="54864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Text 11"/>
          <p:cNvSpPr/>
          <p:nvPr/>
        </p:nvSpPr>
        <p:spPr>
          <a:xfrm>
            <a:off x="1463040" y="713232"/>
            <a:ext cx="1152144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1E8449"/>
                </a:solidFill>
              </a:rPr>
              <a:t>3,8 %</a:t>
            </a:r>
            <a:endParaRPr lang="en-US" sz="2200" dirty="0"/>
          </a:p>
        </p:txBody>
      </p:sp>
      <p:sp>
        <p:nvSpPr>
          <p:cNvPr id="14" name="Text 12"/>
          <p:cNvSpPr/>
          <p:nvPr/>
        </p:nvSpPr>
        <p:spPr>
          <a:xfrm>
            <a:off x="1517904" y="1554480"/>
            <a:ext cx="1060704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3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Taux récurrence</a:t>
            </a:r>
            <a:endParaRPr lang="en-US" sz="1000" dirty="0"/>
          </a:p>
          <a:p>
            <a:pPr marL="0" indent="0" algn="ctr">
              <a:lnSpc>
                <a:spcPct val="13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CAPA 12 mois</a:t>
            </a:r>
            <a:endParaRPr lang="en-US" sz="1000" dirty="0"/>
          </a:p>
        </p:txBody>
      </p:sp>
      <p:sp>
        <p:nvSpPr>
          <p:cNvPr id="15" name="Shape 13"/>
          <p:cNvSpPr/>
          <p:nvPr/>
        </p:nvSpPr>
        <p:spPr>
          <a:xfrm>
            <a:off x="1536192" y="2286000"/>
            <a:ext cx="1005840" cy="274320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1536192" y="2286000"/>
            <a:ext cx="10058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</a:rPr>
              <a:t>Cible : ≤ 5 %</a:t>
            </a:r>
            <a:endParaRPr lang="en-US" sz="900" dirty="0"/>
          </a:p>
        </p:txBody>
      </p:sp>
      <p:sp>
        <p:nvSpPr>
          <p:cNvPr id="17" name="Text 15"/>
          <p:cNvSpPr/>
          <p:nvPr/>
        </p:nvSpPr>
        <p:spPr>
          <a:xfrm>
            <a:off x="1517904" y="2633472"/>
            <a:ext cx="1060704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1E8449"/>
                </a:solidFill>
              </a:rPr>
              <a:t>✓ OK</a:t>
            </a:r>
            <a:endParaRPr lang="en-US" sz="1000" dirty="0"/>
          </a:p>
        </p:txBody>
      </p:sp>
      <p:sp>
        <p:nvSpPr>
          <p:cNvPr id="18" name="Shape 16"/>
          <p:cNvSpPr/>
          <p:nvPr/>
        </p:nvSpPr>
        <p:spPr>
          <a:xfrm>
            <a:off x="2724912" y="594360"/>
            <a:ext cx="1152144" cy="3246120"/>
          </a:xfrm>
          <a:prstGeom prst="rect">
            <a:avLst/>
          </a:prstGeom>
          <a:solidFill>
            <a:srgbClr val="EBF5EB"/>
          </a:solidFill>
          <a:ln w="25400">
            <a:solidFill>
              <a:srgbClr val="1E8449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9" name="Shape 17"/>
          <p:cNvSpPr/>
          <p:nvPr/>
        </p:nvSpPr>
        <p:spPr>
          <a:xfrm>
            <a:off x="2724912" y="594360"/>
            <a:ext cx="1152144" cy="54864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0" name="Text 18"/>
          <p:cNvSpPr/>
          <p:nvPr/>
        </p:nvSpPr>
        <p:spPr>
          <a:xfrm>
            <a:off x="2724912" y="713232"/>
            <a:ext cx="1152144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1E8449"/>
                </a:solidFill>
              </a:rPr>
              <a:t>27 j</a:t>
            </a:r>
            <a:endParaRPr lang="en-US" sz="2200" dirty="0"/>
          </a:p>
        </p:txBody>
      </p:sp>
      <p:sp>
        <p:nvSpPr>
          <p:cNvPr id="21" name="Text 19"/>
          <p:cNvSpPr/>
          <p:nvPr/>
        </p:nvSpPr>
        <p:spPr>
          <a:xfrm>
            <a:off x="2779776" y="1554480"/>
            <a:ext cx="1060704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3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Délai moyen</a:t>
            </a:r>
            <a:endParaRPr lang="en-US" sz="1000" dirty="0"/>
          </a:p>
          <a:p>
            <a:pPr marL="0" indent="0" algn="ctr">
              <a:lnSpc>
                <a:spcPct val="13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investigation</a:t>
            </a:r>
            <a:endParaRPr lang="en-US" sz="1000" dirty="0"/>
          </a:p>
        </p:txBody>
      </p:sp>
      <p:sp>
        <p:nvSpPr>
          <p:cNvPr id="22" name="Shape 20"/>
          <p:cNvSpPr/>
          <p:nvPr/>
        </p:nvSpPr>
        <p:spPr>
          <a:xfrm>
            <a:off x="2798064" y="2286000"/>
            <a:ext cx="1005840" cy="274320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Text 21"/>
          <p:cNvSpPr/>
          <p:nvPr/>
        </p:nvSpPr>
        <p:spPr>
          <a:xfrm>
            <a:off x="2798064" y="2286000"/>
            <a:ext cx="10058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</a:rPr>
              <a:t>Cible : ≤ 30 j</a:t>
            </a:r>
            <a:endParaRPr lang="en-US" sz="900" dirty="0"/>
          </a:p>
        </p:txBody>
      </p:sp>
      <p:sp>
        <p:nvSpPr>
          <p:cNvPr id="24" name="Text 22"/>
          <p:cNvSpPr/>
          <p:nvPr/>
        </p:nvSpPr>
        <p:spPr>
          <a:xfrm>
            <a:off x="2779776" y="2633472"/>
            <a:ext cx="1060704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1E8449"/>
                </a:solidFill>
              </a:rPr>
              <a:t>✓ OK</a:t>
            </a:r>
            <a:endParaRPr lang="en-US" sz="1000" dirty="0"/>
          </a:p>
        </p:txBody>
      </p:sp>
      <p:sp>
        <p:nvSpPr>
          <p:cNvPr id="25" name="Shape 23"/>
          <p:cNvSpPr/>
          <p:nvPr/>
        </p:nvSpPr>
        <p:spPr>
          <a:xfrm>
            <a:off x="3986784" y="594360"/>
            <a:ext cx="1152144" cy="3246120"/>
          </a:xfrm>
          <a:prstGeom prst="rect">
            <a:avLst/>
          </a:prstGeom>
          <a:solidFill>
            <a:srgbClr val="EBF5EB"/>
          </a:solidFill>
          <a:ln w="25400">
            <a:solidFill>
              <a:srgbClr val="1E8449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6" name="Shape 24"/>
          <p:cNvSpPr/>
          <p:nvPr/>
        </p:nvSpPr>
        <p:spPr>
          <a:xfrm>
            <a:off x="3986784" y="594360"/>
            <a:ext cx="1152144" cy="54864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7" name="Text 25"/>
          <p:cNvSpPr/>
          <p:nvPr/>
        </p:nvSpPr>
        <p:spPr>
          <a:xfrm>
            <a:off x="3986784" y="713232"/>
            <a:ext cx="1152144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1E8449"/>
                </a:solidFill>
              </a:rPr>
              <a:t>1,48</a:t>
            </a:r>
            <a:endParaRPr lang="en-US" sz="2200" dirty="0"/>
          </a:p>
        </p:txBody>
      </p:sp>
      <p:sp>
        <p:nvSpPr>
          <p:cNvPr id="28" name="Text 26"/>
          <p:cNvSpPr/>
          <p:nvPr/>
        </p:nvSpPr>
        <p:spPr>
          <a:xfrm>
            <a:off x="4041648" y="1554480"/>
            <a:ext cx="1060704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3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Ppk moyen</a:t>
            </a:r>
            <a:endParaRPr lang="en-US" sz="1000" dirty="0"/>
          </a:p>
          <a:p>
            <a:pPr marL="0" indent="0" algn="ctr">
              <a:lnSpc>
                <a:spcPct val="13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post-CAPA</a:t>
            </a:r>
            <a:endParaRPr lang="en-US" sz="1000" dirty="0"/>
          </a:p>
        </p:txBody>
      </p:sp>
      <p:sp>
        <p:nvSpPr>
          <p:cNvPr id="29" name="Shape 27"/>
          <p:cNvSpPr/>
          <p:nvPr/>
        </p:nvSpPr>
        <p:spPr>
          <a:xfrm>
            <a:off x="4059936" y="2286000"/>
            <a:ext cx="1005840" cy="274320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0" name="Text 28"/>
          <p:cNvSpPr/>
          <p:nvPr/>
        </p:nvSpPr>
        <p:spPr>
          <a:xfrm>
            <a:off x="4059936" y="2286000"/>
            <a:ext cx="10058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</a:rPr>
              <a:t>Cible : ≥ 1,33</a:t>
            </a:r>
            <a:endParaRPr lang="en-US" sz="900" dirty="0"/>
          </a:p>
        </p:txBody>
      </p:sp>
      <p:sp>
        <p:nvSpPr>
          <p:cNvPr id="31" name="Text 29"/>
          <p:cNvSpPr/>
          <p:nvPr/>
        </p:nvSpPr>
        <p:spPr>
          <a:xfrm>
            <a:off x="4041648" y="2633472"/>
            <a:ext cx="1060704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1E8449"/>
                </a:solidFill>
              </a:rPr>
              <a:t>✓ OK</a:t>
            </a:r>
            <a:endParaRPr lang="en-US" sz="1000" dirty="0"/>
          </a:p>
        </p:txBody>
      </p:sp>
      <p:sp>
        <p:nvSpPr>
          <p:cNvPr id="32" name="Shape 30"/>
          <p:cNvSpPr/>
          <p:nvPr/>
        </p:nvSpPr>
        <p:spPr>
          <a:xfrm>
            <a:off x="5248656" y="594360"/>
            <a:ext cx="1152144" cy="3246120"/>
          </a:xfrm>
          <a:prstGeom prst="rect">
            <a:avLst/>
          </a:prstGeom>
          <a:solidFill>
            <a:srgbClr val="EBF5EB"/>
          </a:solidFill>
          <a:ln w="25400">
            <a:solidFill>
              <a:srgbClr val="1E8449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33" name="Shape 31"/>
          <p:cNvSpPr/>
          <p:nvPr/>
        </p:nvSpPr>
        <p:spPr>
          <a:xfrm>
            <a:off x="5248656" y="594360"/>
            <a:ext cx="1152144" cy="54864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4" name="Text 32"/>
          <p:cNvSpPr/>
          <p:nvPr/>
        </p:nvSpPr>
        <p:spPr>
          <a:xfrm>
            <a:off x="5248656" y="713232"/>
            <a:ext cx="1152144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1E8449"/>
                </a:solidFill>
              </a:rPr>
              <a:t>100 %</a:t>
            </a:r>
            <a:endParaRPr lang="en-US" sz="2200" dirty="0"/>
          </a:p>
        </p:txBody>
      </p:sp>
      <p:sp>
        <p:nvSpPr>
          <p:cNvPr id="35" name="Text 33"/>
          <p:cNvSpPr/>
          <p:nvPr/>
        </p:nvSpPr>
        <p:spPr>
          <a:xfrm>
            <a:off x="5303520" y="1554480"/>
            <a:ext cx="1060704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3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CAPA avec</a:t>
            </a:r>
            <a:endParaRPr lang="en-US" sz="1000" dirty="0"/>
          </a:p>
          <a:p>
            <a:pPr marL="0" indent="0" algn="ctr">
              <a:lnSpc>
                <a:spcPct val="13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Effectiveness Check</a:t>
            </a:r>
            <a:endParaRPr lang="en-US" sz="1000" dirty="0"/>
          </a:p>
        </p:txBody>
      </p:sp>
      <p:sp>
        <p:nvSpPr>
          <p:cNvPr id="36" name="Shape 34"/>
          <p:cNvSpPr/>
          <p:nvPr/>
        </p:nvSpPr>
        <p:spPr>
          <a:xfrm>
            <a:off x="5321808" y="2286000"/>
            <a:ext cx="1005840" cy="274320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7" name="Text 35"/>
          <p:cNvSpPr/>
          <p:nvPr/>
        </p:nvSpPr>
        <p:spPr>
          <a:xfrm>
            <a:off x="5321808" y="2286000"/>
            <a:ext cx="10058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</a:rPr>
              <a:t>Cible : = 100 %</a:t>
            </a:r>
            <a:endParaRPr lang="en-US" sz="900" dirty="0"/>
          </a:p>
        </p:txBody>
      </p:sp>
      <p:sp>
        <p:nvSpPr>
          <p:cNvPr id="38" name="Text 36"/>
          <p:cNvSpPr/>
          <p:nvPr/>
        </p:nvSpPr>
        <p:spPr>
          <a:xfrm>
            <a:off x="5303520" y="2633472"/>
            <a:ext cx="1060704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1E8449"/>
                </a:solidFill>
              </a:rPr>
              <a:t>✓ OK</a:t>
            </a:r>
            <a:endParaRPr lang="en-US" sz="1000" dirty="0"/>
          </a:p>
        </p:txBody>
      </p:sp>
      <p:sp>
        <p:nvSpPr>
          <p:cNvPr id="39" name="Shape 37"/>
          <p:cNvSpPr/>
          <p:nvPr/>
        </p:nvSpPr>
        <p:spPr>
          <a:xfrm>
            <a:off x="6510528" y="594360"/>
            <a:ext cx="1152144" cy="3246120"/>
          </a:xfrm>
          <a:prstGeom prst="rect">
            <a:avLst/>
          </a:prstGeom>
          <a:solidFill>
            <a:srgbClr val="FDECEA"/>
          </a:solidFill>
          <a:ln w="25400">
            <a:solidFill>
              <a:srgbClr val="C0392B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40" name="Shape 38"/>
          <p:cNvSpPr/>
          <p:nvPr/>
        </p:nvSpPr>
        <p:spPr>
          <a:xfrm>
            <a:off x="6510528" y="594360"/>
            <a:ext cx="1152144" cy="54864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1" name="Text 39"/>
          <p:cNvSpPr/>
          <p:nvPr/>
        </p:nvSpPr>
        <p:spPr>
          <a:xfrm>
            <a:off x="6510528" y="713232"/>
            <a:ext cx="1152144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C0392B"/>
                </a:solidFill>
              </a:rPr>
              <a:t>6,2 %</a:t>
            </a:r>
            <a:endParaRPr lang="en-US" sz="2200" dirty="0"/>
          </a:p>
        </p:txBody>
      </p:sp>
      <p:sp>
        <p:nvSpPr>
          <p:cNvPr id="42" name="Text 40"/>
          <p:cNvSpPr/>
          <p:nvPr/>
        </p:nvSpPr>
        <p:spPr>
          <a:xfrm>
            <a:off x="6565392" y="1554480"/>
            <a:ext cx="1060704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3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CAPA en retard</a:t>
            </a:r>
            <a:endParaRPr lang="en-US" sz="1000" dirty="0"/>
          </a:p>
          <a:p>
            <a:pPr marL="0" indent="0" algn="ctr">
              <a:lnSpc>
                <a:spcPct val="13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écheancier</a:t>
            </a:r>
            <a:endParaRPr lang="en-US" sz="1000" dirty="0"/>
          </a:p>
        </p:txBody>
      </p:sp>
      <p:sp>
        <p:nvSpPr>
          <p:cNvPr id="43" name="Shape 41"/>
          <p:cNvSpPr/>
          <p:nvPr/>
        </p:nvSpPr>
        <p:spPr>
          <a:xfrm>
            <a:off x="6583680" y="2286000"/>
            <a:ext cx="1005840" cy="274320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4" name="Text 42"/>
          <p:cNvSpPr/>
          <p:nvPr/>
        </p:nvSpPr>
        <p:spPr>
          <a:xfrm>
            <a:off x="6583680" y="2286000"/>
            <a:ext cx="10058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</a:rPr>
              <a:t>Cible : ≤ 5 %</a:t>
            </a:r>
            <a:endParaRPr lang="en-US" sz="900" dirty="0"/>
          </a:p>
        </p:txBody>
      </p:sp>
      <p:sp>
        <p:nvSpPr>
          <p:cNvPr id="45" name="Text 43"/>
          <p:cNvSpPr/>
          <p:nvPr/>
        </p:nvSpPr>
        <p:spPr>
          <a:xfrm>
            <a:off x="6565392" y="2633472"/>
            <a:ext cx="1060704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C0392B"/>
                </a:solidFill>
              </a:rPr>
              <a:t>⚠ Déviation</a:t>
            </a:r>
            <a:endParaRPr lang="en-US" sz="1000" dirty="0"/>
          </a:p>
        </p:txBody>
      </p:sp>
      <p:sp>
        <p:nvSpPr>
          <p:cNvPr id="46" name="Shape 44"/>
          <p:cNvSpPr/>
          <p:nvPr/>
        </p:nvSpPr>
        <p:spPr>
          <a:xfrm>
            <a:off x="7772400" y="594360"/>
            <a:ext cx="1152144" cy="3246120"/>
          </a:xfrm>
          <a:prstGeom prst="rect">
            <a:avLst/>
          </a:prstGeom>
          <a:solidFill>
            <a:srgbClr val="D6E4F0"/>
          </a:solidFill>
          <a:ln w="25400">
            <a:solidFill>
              <a:srgbClr val="2E5FA3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47" name="Shape 45"/>
          <p:cNvSpPr/>
          <p:nvPr/>
        </p:nvSpPr>
        <p:spPr>
          <a:xfrm>
            <a:off x="7772400" y="594360"/>
            <a:ext cx="1152144" cy="54864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8" name="Text 46"/>
          <p:cNvSpPr/>
          <p:nvPr/>
        </p:nvSpPr>
        <p:spPr>
          <a:xfrm>
            <a:off x="7772400" y="713232"/>
            <a:ext cx="1152144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2E5FA3"/>
                </a:solidFill>
              </a:rPr>
              <a:t>−18 %</a:t>
            </a:r>
            <a:endParaRPr lang="en-US" sz="2200" dirty="0"/>
          </a:p>
        </p:txBody>
      </p:sp>
      <p:sp>
        <p:nvSpPr>
          <p:cNvPr id="49" name="Text 47"/>
          <p:cNvSpPr/>
          <p:nvPr/>
        </p:nvSpPr>
        <p:spPr>
          <a:xfrm>
            <a:off x="7827264" y="1554480"/>
            <a:ext cx="1060704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3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OOS / produit</a:t>
            </a:r>
            <a:endParaRPr lang="en-US" sz="1000" dirty="0"/>
          </a:p>
          <a:p>
            <a:pPr marL="0" indent="0" algn="ctr">
              <a:lnSpc>
                <a:spcPct val="13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12 mois glissants</a:t>
            </a:r>
            <a:endParaRPr lang="en-US" sz="1000" dirty="0"/>
          </a:p>
        </p:txBody>
      </p:sp>
      <p:sp>
        <p:nvSpPr>
          <p:cNvPr id="50" name="Shape 48"/>
          <p:cNvSpPr/>
          <p:nvPr/>
        </p:nvSpPr>
        <p:spPr>
          <a:xfrm>
            <a:off x="7845552" y="2286000"/>
            <a:ext cx="1005840" cy="274320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1" name="Text 49"/>
          <p:cNvSpPr/>
          <p:nvPr/>
        </p:nvSpPr>
        <p:spPr>
          <a:xfrm>
            <a:off x="7845552" y="2286000"/>
            <a:ext cx="10058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</a:rPr>
              <a:t>Cible : ↓ Tendance</a:t>
            </a:r>
            <a:endParaRPr lang="en-US" sz="900" dirty="0"/>
          </a:p>
        </p:txBody>
      </p:sp>
      <p:sp>
        <p:nvSpPr>
          <p:cNvPr id="52" name="Text 50"/>
          <p:cNvSpPr/>
          <p:nvPr/>
        </p:nvSpPr>
        <p:spPr>
          <a:xfrm>
            <a:off x="7827264" y="2633472"/>
            <a:ext cx="1060704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1E8449"/>
                </a:solidFill>
              </a:rPr>
              <a:t>✓ OK</a:t>
            </a:r>
            <a:endParaRPr lang="en-US" sz="1000" dirty="0"/>
          </a:p>
        </p:txBody>
      </p:sp>
      <p:sp>
        <p:nvSpPr>
          <p:cNvPr id="53" name="Text 51"/>
          <p:cNvSpPr/>
          <p:nvPr/>
        </p:nvSpPr>
        <p:spPr>
          <a:xfrm>
            <a:off x="274320" y="3950208"/>
            <a:ext cx="85953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B3A6B"/>
                </a:solidFill>
              </a:rPr>
              <a:t>§4.2.3 — Architecture Power BI : Sources → Connecteurs → Dashboard → Alertes automatiques</a:t>
            </a:r>
            <a:endParaRPr lang="en-US" sz="1200" dirty="0"/>
          </a:p>
        </p:txBody>
      </p:sp>
      <p:sp>
        <p:nvSpPr>
          <p:cNvPr id="54" name="Shape 52"/>
          <p:cNvSpPr/>
          <p:nvPr/>
        </p:nvSpPr>
        <p:spPr>
          <a:xfrm>
            <a:off x="274320" y="4315968"/>
            <a:ext cx="2084832" cy="256032"/>
          </a:xfrm>
          <a:prstGeom prst="rect">
            <a:avLst/>
          </a:prstGeom>
          <a:solidFill>
            <a:srgbClr val="D6E4F0"/>
          </a:solidFill>
          <a:ln w="3810">
            <a:solidFill>
              <a:srgbClr val="D6E4F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5" name="Text 53"/>
          <p:cNvSpPr/>
          <p:nvPr/>
        </p:nvSpPr>
        <p:spPr>
          <a:xfrm>
            <a:off x="329184" y="4315968"/>
            <a:ext cx="199339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0F1F3D"/>
                </a:solidFill>
              </a:rPr>
              <a:t>TrackWise / Veeva / LIMS</a:t>
            </a:r>
            <a:endParaRPr lang="en-US" sz="1000" dirty="0"/>
          </a:p>
        </p:txBody>
      </p:sp>
      <p:sp>
        <p:nvSpPr>
          <p:cNvPr id="56" name="Shape 54"/>
          <p:cNvSpPr/>
          <p:nvPr/>
        </p:nvSpPr>
        <p:spPr>
          <a:xfrm>
            <a:off x="2468880" y="4315968"/>
            <a:ext cx="2084832" cy="256032"/>
          </a:xfrm>
          <a:prstGeom prst="rect">
            <a:avLst/>
          </a:prstGeom>
          <a:solidFill>
            <a:srgbClr val="D6E4F0"/>
          </a:solidFill>
          <a:ln w="3810">
            <a:solidFill>
              <a:srgbClr val="D6E4F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7" name="Text 55"/>
          <p:cNvSpPr/>
          <p:nvPr/>
        </p:nvSpPr>
        <p:spPr>
          <a:xfrm>
            <a:off x="2523744" y="4315968"/>
            <a:ext cx="199339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0F1F3D"/>
                </a:solidFill>
              </a:rPr>
              <a:t>API REST</a:t>
            </a:r>
            <a:endParaRPr lang="en-US" sz="1000" dirty="0"/>
          </a:p>
        </p:txBody>
      </p:sp>
      <p:sp>
        <p:nvSpPr>
          <p:cNvPr id="58" name="Shape 56"/>
          <p:cNvSpPr/>
          <p:nvPr/>
        </p:nvSpPr>
        <p:spPr>
          <a:xfrm>
            <a:off x="4663440" y="4315968"/>
            <a:ext cx="2084832" cy="256032"/>
          </a:xfrm>
          <a:prstGeom prst="rect">
            <a:avLst/>
          </a:prstGeom>
          <a:solidFill>
            <a:srgbClr val="D6E4F0"/>
          </a:solidFill>
          <a:ln w="3810">
            <a:solidFill>
              <a:srgbClr val="D6E4F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9" name="Text 57"/>
          <p:cNvSpPr/>
          <p:nvPr/>
        </p:nvSpPr>
        <p:spPr>
          <a:xfrm>
            <a:off x="4718304" y="4315968"/>
            <a:ext cx="199339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0F1F3D"/>
                </a:solidFill>
              </a:rPr>
              <a:t>Dashboard 6 KPI (RAG)</a:t>
            </a:r>
            <a:endParaRPr lang="en-US" sz="1000" dirty="0"/>
          </a:p>
        </p:txBody>
      </p:sp>
      <p:sp>
        <p:nvSpPr>
          <p:cNvPr id="60" name="Shape 58"/>
          <p:cNvSpPr/>
          <p:nvPr/>
        </p:nvSpPr>
        <p:spPr>
          <a:xfrm>
            <a:off x="6858000" y="4315968"/>
            <a:ext cx="2084832" cy="256032"/>
          </a:xfrm>
          <a:prstGeom prst="rect">
            <a:avLst/>
          </a:prstGeom>
          <a:solidFill>
            <a:srgbClr val="D6E4F0"/>
          </a:solidFill>
          <a:ln w="3810">
            <a:solidFill>
              <a:srgbClr val="D6E4F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1" name="Text 59"/>
          <p:cNvSpPr/>
          <p:nvPr/>
        </p:nvSpPr>
        <p:spPr>
          <a:xfrm>
            <a:off x="6912864" y="4315968"/>
            <a:ext cx="199339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0F1F3D"/>
                </a:solidFill>
              </a:rPr>
              <a:t>Alertes email/SMS auto</a:t>
            </a:r>
            <a:endParaRPr lang="en-US" sz="1000" dirty="0"/>
          </a:p>
        </p:txBody>
      </p:sp>
      <p:sp>
        <p:nvSpPr>
          <p:cNvPr id="62" name="Shape 60"/>
          <p:cNvSpPr/>
          <p:nvPr/>
        </p:nvSpPr>
        <p:spPr>
          <a:xfrm>
            <a:off x="274320" y="4590288"/>
            <a:ext cx="2084832" cy="256032"/>
          </a:xfrm>
          <a:prstGeom prst="rect">
            <a:avLst/>
          </a:prstGeom>
          <a:solidFill>
            <a:srgbClr val="EBF5EB"/>
          </a:solidFill>
          <a:ln w="3810">
            <a:solidFill>
              <a:srgbClr val="D6E4F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3" name="Text 61"/>
          <p:cNvSpPr/>
          <p:nvPr/>
        </p:nvSpPr>
        <p:spPr>
          <a:xfrm>
            <a:off x="329184" y="4590288"/>
            <a:ext cx="199339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0F1F3D"/>
                </a:solidFill>
              </a:rPr>
              <a:t>Minitab Connect</a:t>
            </a:r>
            <a:endParaRPr lang="en-US" sz="1000" dirty="0"/>
          </a:p>
        </p:txBody>
      </p:sp>
      <p:sp>
        <p:nvSpPr>
          <p:cNvPr id="64" name="Shape 62"/>
          <p:cNvSpPr/>
          <p:nvPr/>
        </p:nvSpPr>
        <p:spPr>
          <a:xfrm>
            <a:off x="2468880" y="4590288"/>
            <a:ext cx="2084832" cy="256032"/>
          </a:xfrm>
          <a:prstGeom prst="rect">
            <a:avLst/>
          </a:prstGeom>
          <a:solidFill>
            <a:srgbClr val="EBF5EB"/>
          </a:solidFill>
          <a:ln w="3810">
            <a:solidFill>
              <a:srgbClr val="D6E4F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5" name="Text 63"/>
          <p:cNvSpPr/>
          <p:nvPr/>
        </p:nvSpPr>
        <p:spPr>
          <a:xfrm>
            <a:off x="2523744" y="4590288"/>
            <a:ext cx="199339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0F1F3D"/>
                </a:solidFill>
              </a:rPr>
              <a:t>Connecteurs Power BI</a:t>
            </a:r>
            <a:endParaRPr lang="en-US" sz="1000" dirty="0"/>
          </a:p>
        </p:txBody>
      </p:sp>
      <p:sp>
        <p:nvSpPr>
          <p:cNvPr id="66" name="Shape 64"/>
          <p:cNvSpPr/>
          <p:nvPr/>
        </p:nvSpPr>
        <p:spPr>
          <a:xfrm>
            <a:off x="4663440" y="4590288"/>
            <a:ext cx="2084832" cy="256032"/>
          </a:xfrm>
          <a:prstGeom prst="rect">
            <a:avLst/>
          </a:prstGeom>
          <a:solidFill>
            <a:srgbClr val="EBF5EB"/>
          </a:solidFill>
          <a:ln w="3810">
            <a:solidFill>
              <a:srgbClr val="D6E4F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7" name="Text 65"/>
          <p:cNvSpPr/>
          <p:nvPr/>
        </p:nvSpPr>
        <p:spPr>
          <a:xfrm>
            <a:off x="4718304" y="4590288"/>
            <a:ext cx="199339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0F1F3D"/>
                </a:solidFill>
              </a:rPr>
              <a:t>Pareto OOS · I-MR · Ppk</a:t>
            </a:r>
            <a:endParaRPr lang="en-US" sz="1000" dirty="0"/>
          </a:p>
        </p:txBody>
      </p:sp>
      <p:sp>
        <p:nvSpPr>
          <p:cNvPr id="68" name="Shape 66"/>
          <p:cNvSpPr/>
          <p:nvPr/>
        </p:nvSpPr>
        <p:spPr>
          <a:xfrm>
            <a:off x="6858000" y="4590288"/>
            <a:ext cx="2084832" cy="256032"/>
          </a:xfrm>
          <a:prstGeom prst="rect">
            <a:avLst/>
          </a:prstGeom>
          <a:solidFill>
            <a:srgbClr val="EBF5EB"/>
          </a:solidFill>
          <a:ln w="3810">
            <a:solidFill>
              <a:srgbClr val="D6E4F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9" name="Text 67"/>
          <p:cNvSpPr/>
          <p:nvPr/>
        </p:nvSpPr>
        <p:spPr>
          <a:xfrm>
            <a:off x="6912864" y="4590288"/>
            <a:ext cx="199339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0F1F3D"/>
                </a:solidFill>
              </a:rPr>
              <a:t>Partage Teams / Intranet</a:t>
            </a:r>
            <a:endParaRPr lang="en-US" sz="1000" dirty="0"/>
          </a:p>
        </p:txBody>
      </p:sp>
      <p:sp>
        <p:nvSpPr>
          <p:cNvPr id="70" name="Shape 68"/>
          <p:cNvSpPr/>
          <p:nvPr/>
        </p:nvSpPr>
        <p:spPr>
          <a:xfrm>
            <a:off x="274320" y="4663440"/>
            <a:ext cx="8595360" cy="384048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1" name="Text 69"/>
          <p:cNvSpPr/>
          <p:nvPr/>
        </p:nvSpPr>
        <p:spPr>
          <a:xfrm>
            <a:off x="411480" y="4663440"/>
            <a:ext cx="83210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FFFFFF"/>
                </a:solidFill>
              </a:rPr>
              <a:t>📁  Dossier du Chapitre — inclus dans cet ouvrage</a:t>
            </a:r>
            <a:endParaRPr lang="en-US" sz="1150" dirty="0"/>
          </a:p>
        </p:txBody>
      </p:sp>
      <p:sp>
        <p:nvSpPr>
          <p:cNvPr id="72" name="Shape 70"/>
          <p:cNvSpPr/>
          <p:nvPr/>
        </p:nvSpPr>
        <p:spPr>
          <a:xfrm>
            <a:off x="274320" y="5084064"/>
            <a:ext cx="2084832" cy="566928"/>
          </a:xfrm>
          <a:prstGeom prst="rect">
            <a:avLst/>
          </a:prstGeom>
          <a:solidFill>
            <a:srgbClr val="F4F6F9"/>
          </a:solidFill>
          <a:ln w="1016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3" name="Text 71"/>
          <p:cNvSpPr/>
          <p:nvPr/>
        </p:nvSpPr>
        <p:spPr>
          <a:xfrm>
            <a:off x="347472" y="5120640"/>
            <a:ext cx="1956816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5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📊 KPI Dashboard mensuel (Excel)</a:t>
            </a:r>
            <a:endParaRPr lang="en-US" sz="1000" dirty="0"/>
          </a:p>
        </p:txBody>
      </p:sp>
      <p:sp>
        <p:nvSpPr>
          <p:cNvPr id="74" name="Shape 72"/>
          <p:cNvSpPr/>
          <p:nvPr/>
        </p:nvSpPr>
        <p:spPr>
          <a:xfrm>
            <a:off x="2450592" y="5084064"/>
            <a:ext cx="2084832" cy="566928"/>
          </a:xfrm>
          <a:prstGeom prst="rect">
            <a:avLst/>
          </a:prstGeom>
          <a:solidFill>
            <a:srgbClr val="F4F6F9"/>
          </a:solidFill>
          <a:ln w="1016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5" name="Text 73"/>
          <p:cNvSpPr/>
          <p:nvPr/>
        </p:nvSpPr>
        <p:spPr>
          <a:xfrm>
            <a:off x="2523744" y="5120640"/>
            <a:ext cx="1956816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5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📋 SOP surveillance KPI &amp; APR (Word)</a:t>
            </a:r>
            <a:endParaRPr lang="en-US" sz="1000" dirty="0"/>
          </a:p>
        </p:txBody>
      </p:sp>
      <p:sp>
        <p:nvSpPr>
          <p:cNvPr id="76" name="Shape 74"/>
          <p:cNvSpPr/>
          <p:nvPr/>
        </p:nvSpPr>
        <p:spPr>
          <a:xfrm>
            <a:off x="4626864" y="5084064"/>
            <a:ext cx="2084832" cy="566928"/>
          </a:xfrm>
          <a:prstGeom prst="rect">
            <a:avLst/>
          </a:prstGeom>
          <a:solidFill>
            <a:srgbClr val="F4F6F9"/>
          </a:solidFill>
          <a:ln w="1016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7" name="Text 75"/>
          <p:cNvSpPr/>
          <p:nvPr/>
        </p:nvSpPr>
        <p:spPr>
          <a:xfrm>
            <a:off x="4700016" y="5120640"/>
            <a:ext cx="1956816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5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✅ Checklist revue mensuelle KPI</a:t>
            </a:r>
            <a:endParaRPr lang="en-US" sz="1000" dirty="0"/>
          </a:p>
        </p:txBody>
      </p:sp>
      <p:sp>
        <p:nvSpPr>
          <p:cNvPr id="78" name="Shape 76"/>
          <p:cNvSpPr/>
          <p:nvPr/>
        </p:nvSpPr>
        <p:spPr>
          <a:xfrm>
            <a:off x="6803136" y="5084064"/>
            <a:ext cx="2084832" cy="566928"/>
          </a:xfrm>
          <a:prstGeom prst="rect">
            <a:avLst/>
          </a:prstGeom>
          <a:solidFill>
            <a:srgbClr val="F4F6F9"/>
          </a:solidFill>
          <a:ln w="1016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9" name="Text 77"/>
          <p:cNvSpPr/>
          <p:nvPr/>
        </p:nvSpPr>
        <p:spPr>
          <a:xfrm>
            <a:off x="6876288" y="5120640"/>
            <a:ext cx="1956816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5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📄 Procédure escalade automatique</a:t>
            </a:r>
            <a:endParaRPr lang="en-US" sz="1000" dirty="0"/>
          </a:p>
        </p:txBody>
      </p:sp>
      <p:sp>
        <p:nvSpPr>
          <p:cNvPr id="80" name="Shape 78"/>
          <p:cNvSpPr/>
          <p:nvPr/>
        </p:nvSpPr>
        <p:spPr>
          <a:xfrm>
            <a:off x="0" y="4919472"/>
            <a:ext cx="9144000" cy="22402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1" name="Text 79"/>
          <p:cNvSpPr/>
          <p:nvPr/>
        </p:nvSpPr>
        <p:spPr>
          <a:xfrm>
            <a:off x="274320" y="4919472"/>
            <a:ext cx="7772400" cy="224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ABBDD"/>
                </a:solidFill>
              </a:rPr>
              <a:t>OOS, OOT &amp; CAPA en Industrie Pharmaceutique  ·  Rachid BERKANI  ·  Expert Qualité &amp; Statistiques</a:t>
            </a:r>
            <a:endParaRPr lang="en-US" sz="850" dirty="0"/>
          </a:p>
        </p:txBody>
      </p:sp>
      <p:sp>
        <p:nvSpPr>
          <p:cNvPr id="82" name="Text 80"/>
          <p:cNvSpPr/>
          <p:nvPr/>
        </p:nvSpPr>
        <p:spPr>
          <a:xfrm>
            <a:off x="8046720" y="4919472"/>
            <a:ext cx="1051560" cy="2240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AABBDD"/>
                </a:solidFill>
              </a:rPr>
              <a:t>23 / 39</a:t>
            </a:r>
            <a:endParaRPr lang="en-US" sz="85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§4.3-4.4 — Surveillance APR/PQR et Recalcul des Limites MSP Post-CAPA</a:t>
            </a:r>
            <a:endParaRPr lang="en-US" sz="1200" dirty="0"/>
          </a:p>
        </p:txBody>
      </p:sp>
      <p:sp>
        <p:nvSpPr>
          <p:cNvPr id="4" name="Shape 2"/>
          <p:cNvSpPr/>
          <p:nvPr/>
        </p:nvSpPr>
        <p:spPr>
          <a:xfrm>
            <a:off x="274320" y="594360"/>
            <a:ext cx="4160520" cy="2487168"/>
          </a:xfrm>
          <a:prstGeom prst="rect">
            <a:avLst/>
          </a:prstGeom>
          <a:solidFill>
            <a:srgbClr val="FFF3CD"/>
          </a:solidFill>
          <a:ln w="19050">
            <a:solidFill>
              <a:srgbClr val="D4870A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274320" y="594360"/>
            <a:ext cx="64008" cy="2487168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402336" y="667512"/>
            <a:ext cx="395935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D4870A"/>
                </a:solidFill>
              </a:rPr>
              <a:t>§4.3 — APR/PQR : 5 analyses statistiques obligatoires</a:t>
            </a:r>
            <a:endParaRPr lang="en-US" sz="1200" dirty="0"/>
          </a:p>
        </p:txBody>
      </p:sp>
      <p:sp>
        <p:nvSpPr>
          <p:cNvPr id="7" name="Text 5"/>
          <p:cNvSpPr/>
          <p:nvPr/>
        </p:nvSpPr>
        <p:spPr>
          <a:xfrm>
            <a:off x="402336" y="1051560"/>
            <a:ext cx="3959352" cy="19385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Pour chaque paramètre CTQ du produit :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1. Cartes I-MR → signaux Nelson documentés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2. Cpk/Ppk → évolution vs année précédente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3. Histogrammes → normalité, biais, bimodalité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4. Régression linéaire → dérive systématique (p&lt;0,05)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5. Pareto OOS → causes prioritaires CAPA annuelles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Référence : EU GMP Annex 15 · FDA Process Validation Guidance</a:t>
            </a:r>
            <a:endParaRPr lang="en-US" sz="1050" dirty="0"/>
          </a:p>
        </p:txBody>
      </p:sp>
      <p:sp>
        <p:nvSpPr>
          <p:cNvPr id="8" name="Shape 6"/>
          <p:cNvSpPr/>
          <p:nvPr/>
        </p:nvSpPr>
        <p:spPr>
          <a:xfrm>
            <a:off x="4663440" y="594360"/>
            <a:ext cx="4160520" cy="2487168"/>
          </a:xfrm>
          <a:prstGeom prst="rect">
            <a:avLst/>
          </a:prstGeom>
          <a:solidFill>
            <a:srgbClr val="FDECEA"/>
          </a:solidFill>
          <a:ln w="19050">
            <a:solidFill>
              <a:srgbClr val="C0392B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9" name="Shape 7"/>
          <p:cNvSpPr/>
          <p:nvPr/>
        </p:nvSpPr>
        <p:spPr>
          <a:xfrm>
            <a:off x="4663440" y="594360"/>
            <a:ext cx="64008" cy="2487168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" name="Text 8"/>
          <p:cNvSpPr/>
          <p:nvPr/>
        </p:nvSpPr>
        <p:spPr>
          <a:xfrm>
            <a:off x="4791456" y="667512"/>
            <a:ext cx="395935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C0392B"/>
                </a:solidFill>
              </a:rPr>
              <a:t>§4.4 — Recalcul Limites MSP — Quand et Comment ?</a:t>
            </a:r>
            <a:endParaRPr lang="en-US" sz="1200" dirty="0"/>
          </a:p>
        </p:txBody>
      </p:sp>
      <p:sp>
        <p:nvSpPr>
          <p:cNvPr id="11" name="Text 9"/>
          <p:cNvSpPr/>
          <p:nvPr/>
        </p:nvSpPr>
        <p:spPr>
          <a:xfrm>
            <a:off x="4791456" y="1051560"/>
            <a:ext cx="3959352" cy="19385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Déclencheurs :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• OOS confirmé avec cause procédé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• CAPA modifiant paramètre clé (équipement, méthode)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• Changement fournisseur validé · Signal OOT persistant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Procédure Minitab® :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Stat &gt; Control Charts &gt; I-MR &gt; Options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→ Décocher 'Use historical parameters'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→ UCL = X̄ + 2,66 × MR̄  |  LCL = X̄ – 2,66 × MR̄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⛔  Jamais étendre les limites pour masquer un OOT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→ 'Gaming the chart' = violation Data Integrity = FDA 483</a:t>
            </a:r>
            <a:endParaRPr lang="en-US" sz="1050" dirty="0"/>
          </a:p>
        </p:txBody>
      </p:sp>
      <p:sp>
        <p:nvSpPr>
          <p:cNvPr id="12" name="Text 10"/>
          <p:cNvSpPr/>
          <p:nvPr/>
        </p:nvSpPr>
        <p:spPr>
          <a:xfrm>
            <a:off x="274320" y="3182112"/>
            <a:ext cx="859536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B3A6B"/>
                </a:solidFill>
              </a:rPr>
              <a:t>Exemple — Cardiostat® Impureté A : Avant vs Après CAPA</a:t>
            </a:r>
            <a:endParaRPr lang="en-US" sz="1300" dirty="0"/>
          </a:p>
        </p:txBody>
      </p:sp>
      <p:sp>
        <p:nvSpPr>
          <p:cNvPr id="13" name="Shape 11"/>
          <p:cNvSpPr/>
          <p:nvPr/>
        </p:nvSpPr>
        <p:spPr>
          <a:xfrm>
            <a:off x="274320" y="3547872"/>
            <a:ext cx="1828800" cy="301752"/>
          </a:xfrm>
          <a:prstGeom prst="rect">
            <a:avLst/>
          </a:prstGeom>
          <a:solidFill>
            <a:srgbClr val="1B3A6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329184" y="3547872"/>
            <a:ext cx="1737360" cy="3017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100" b="1" dirty="0">
                <a:solidFill>
                  <a:srgbClr val="FFFFFF"/>
                </a:solidFill>
              </a:rPr>
              <a:t>Paramètre</a:t>
            </a:r>
            <a:endParaRPr lang="en-US" sz="1100" dirty="0"/>
          </a:p>
        </p:txBody>
      </p:sp>
      <p:sp>
        <p:nvSpPr>
          <p:cNvPr id="15" name="Shape 13"/>
          <p:cNvSpPr/>
          <p:nvPr/>
        </p:nvSpPr>
        <p:spPr>
          <a:xfrm>
            <a:off x="2139696" y="3547872"/>
            <a:ext cx="1993392" cy="301752"/>
          </a:xfrm>
          <a:prstGeom prst="rect">
            <a:avLst/>
          </a:prstGeom>
          <a:solidFill>
            <a:srgbClr val="1B3A6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2194560" y="3547872"/>
            <a:ext cx="1901952" cy="3017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Avant CAPA (24 lots)</a:t>
            </a:r>
            <a:endParaRPr lang="en-US" sz="1100" dirty="0"/>
          </a:p>
        </p:txBody>
      </p:sp>
      <p:sp>
        <p:nvSpPr>
          <p:cNvPr id="17" name="Shape 15"/>
          <p:cNvSpPr/>
          <p:nvPr/>
        </p:nvSpPr>
        <p:spPr>
          <a:xfrm>
            <a:off x="4169664" y="3547872"/>
            <a:ext cx="1993392" cy="301752"/>
          </a:xfrm>
          <a:prstGeom prst="rect">
            <a:avLst/>
          </a:prstGeom>
          <a:solidFill>
            <a:srgbClr val="1B3A6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8" name="Text 16"/>
          <p:cNvSpPr/>
          <p:nvPr/>
        </p:nvSpPr>
        <p:spPr>
          <a:xfrm>
            <a:off x="4224528" y="3547872"/>
            <a:ext cx="1901952" cy="3017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Après CAPA (25 lots)</a:t>
            </a:r>
            <a:endParaRPr lang="en-US" sz="1100" dirty="0"/>
          </a:p>
        </p:txBody>
      </p:sp>
      <p:sp>
        <p:nvSpPr>
          <p:cNvPr id="19" name="Shape 17"/>
          <p:cNvSpPr/>
          <p:nvPr/>
        </p:nvSpPr>
        <p:spPr>
          <a:xfrm>
            <a:off x="6199632" y="3547872"/>
            <a:ext cx="2743200" cy="301752"/>
          </a:xfrm>
          <a:prstGeom prst="rect">
            <a:avLst/>
          </a:prstGeom>
          <a:solidFill>
            <a:srgbClr val="1B3A6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0" name="Text 18"/>
          <p:cNvSpPr/>
          <p:nvPr/>
        </p:nvSpPr>
        <p:spPr>
          <a:xfrm>
            <a:off x="6254496" y="3547872"/>
            <a:ext cx="2651760" cy="3017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Interprétation</a:t>
            </a:r>
            <a:endParaRPr lang="en-US" sz="1100" dirty="0"/>
          </a:p>
        </p:txBody>
      </p:sp>
      <p:sp>
        <p:nvSpPr>
          <p:cNvPr id="21" name="Shape 19"/>
          <p:cNvSpPr/>
          <p:nvPr/>
        </p:nvSpPr>
        <p:spPr>
          <a:xfrm>
            <a:off x="274320" y="3877056"/>
            <a:ext cx="1828800" cy="301752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2" name="Text 20"/>
          <p:cNvSpPr/>
          <p:nvPr/>
        </p:nvSpPr>
        <p:spPr>
          <a:xfrm>
            <a:off x="329184" y="3877056"/>
            <a:ext cx="1737360" cy="3017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100" dirty="0">
                <a:solidFill>
                  <a:srgbClr val="0F1F3D"/>
                </a:solidFill>
              </a:rPr>
              <a:t>Moyenne (X̄)</a:t>
            </a:r>
            <a:endParaRPr lang="en-US" sz="1100" dirty="0"/>
          </a:p>
        </p:txBody>
      </p:sp>
      <p:sp>
        <p:nvSpPr>
          <p:cNvPr id="23" name="Shape 21"/>
          <p:cNvSpPr/>
          <p:nvPr/>
        </p:nvSpPr>
        <p:spPr>
          <a:xfrm>
            <a:off x="2139696" y="3877056"/>
            <a:ext cx="1993392" cy="301752"/>
          </a:xfrm>
          <a:prstGeom prst="rect">
            <a:avLst/>
          </a:prstGeom>
          <a:solidFill>
            <a:srgbClr val="FDECEA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4" name="Text 22"/>
          <p:cNvSpPr/>
          <p:nvPr/>
        </p:nvSpPr>
        <p:spPr>
          <a:xfrm>
            <a:off x="2194560" y="3877056"/>
            <a:ext cx="1901952" cy="3017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C0392B"/>
                </a:solidFill>
              </a:rPr>
              <a:t>0,13 %</a:t>
            </a:r>
            <a:endParaRPr lang="en-US" sz="1100" dirty="0"/>
          </a:p>
        </p:txBody>
      </p:sp>
      <p:sp>
        <p:nvSpPr>
          <p:cNvPr id="25" name="Shape 23"/>
          <p:cNvSpPr/>
          <p:nvPr/>
        </p:nvSpPr>
        <p:spPr>
          <a:xfrm>
            <a:off x="4169664" y="3877056"/>
            <a:ext cx="1993392" cy="301752"/>
          </a:xfrm>
          <a:prstGeom prst="rect">
            <a:avLst/>
          </a:prstGeom>
          <a:solidFill>
            <a:srgbClr val="EBF5E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Text 24"/>
          <p:cNvSpPr/>
          <p:nvPr/>
        </p:nvSpPr>
        <p:spPr>
          <a:xfrm>
            <a:off x="4224528" y="3877056"/>
            <a:ext cx="1901952" cy="3017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1E8449"/>
                </a:solidFill>
              </a:rPr>
              <a:t>0,11 %</a:t>
            </a:r>
            <a:endParaRPr lang="en-US" sz="1100" dirty="0"/>
          </a:p>
        </p:txBody>
      </p:sp>
      <p:sp>
        <p:nvSpPr>
          <p:cNvPr id="27" name="Shape 25"/>
          <p:cNvSpPr/>
          <p:nvPr/>
        </p:nvSpPr>
        <p:spPr>
          <a:xfrm>
            <a:off x="6199632" y="3877056"/>
            <a:ext cx="2743200" cy="301752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8" name="Text 26"/>
          <p:cNvSpPr/>
          <p:nvPr/>
        </p:nvSpPr>
        <p:spPr>
          <a:xfrm>
            <a:off x="6254496" y="3877056"/>
            <a:ext cx="2651760" cy="3017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0F1F3D"/>
                </a:solidFill>
              </a:rPr>
              <a:t>Centrage amélioré −15 %</a:t>
            </a:r>
            <a:endParaRPr lang="en-US" sz="1100" dirty="0"/>
          </a:p>
        </p:txBody>
      </p:sp>
      <p:sp>
        <p:nvSpPr>
          <p:cNvPr id="29" name="Shape 27"/>
          <p:cNvSpPr/>
          <p:nvPr/>
        </p:nvSpPr>
        <p:spPr>
          <a:xfrm>
            <a:off x="274320" y="4206240"/>
            <a:ext cx="1828800" cy="30175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0" name="Text 28"/>
          <p:cNvSpPr/>
          <p:nvPr/>
        </p:nvSpPr>
        <p:spPr>
          <a:xfrm>
            <a:off x="329184" y="4206240"/>
            <a:ext cx="1737360" cy="3017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100" dirty="0">
                <a:solidFill>
                  <a:srgbClr val="0F1F3D"/>
                </a:solidFill>
              </a:rPr>
              <a:t>UCL (+3σ)</a:t>
            </a:r>
            <a:endParaRPr lang="en-US" sz="1100" dirty="0"/>
          </a:p>
        </p:txBody>
      </p:sp>
      <p:sp>
        <p:nvSpPr>
          <p:cNvPr id="31" name="Shape 29"/>
          <p:cNvSpPr/>
          <p:nvPr/>
        </p:nvSpPr>
        <p:spPr>
          <a:xfrm>
            <a:off x="2139696" y="4206240"/>
            <a:ext cx="1993392" cy="301752"/>
          </a:xfrm>
          <a:prstGeom prst="rect">
            <a:avLst/>
          </a:prstGeom>
          <a:solidFill>
            <a:srgbClr val="FDECEA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2" name="Text 30"/>
          <p:cNvSpPr/>
          <p:nvPr/>
        </p:nvSpPr>
        <p:spPr>
          <a:xfrm>
            <a:off x="2194560" y="4206240"/>
            <a:ext cx="1901952" cy="3017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C0392B"/>
                </a:solidFill>
              </a:rPr>
              <a:t>0,19 %</a:t>
            </a:r>
            <a:endParaRPr lang="en-US" sz="1100" dirty="0"/>
          </a:p>
        </p:txBody>
      </p:sp>
      <p:sp>
        <p:nvSpPr>
          <p:cNvPr id="33" name="Shape 31"/>
          <p:cNvSpPr/>
          <p:nvPr/>
        </p:nvSpPr>
        <p:spPr>
          <a:xfrm>
            <a:off x="4169664" y="4206240"/>
            <a:ext cx="1993392" cy="301752"/>
          </a:xfrm>
          <a:prstGeom prst="rect">
            <a:avLst/>
          </a:prstGeom>
          <a:solidFill>
            <a:srgbClr val="EBF5E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4" name="Text 32"/>
          <p:cNvSpPr/>
          <p:nvPr/>
        </p:nvSpPr>
        <p:spPr>
          <a:xfrm>
            <a:off x="4224528" y="4206240"/>
            <a:ext cx="1901952" cy="3017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1E8449"/>
                </a:solidFill>
              </a:rPr>
              <a:t>0,15 %</a:t>
            </a:r>
            <a:endParaRPr lang="en-US" sz="1100" dirty="0"/>
          </a:p>
        </p:txBody>
      </p:sp>
      <p:sp>
        <p:nvSpPr>
          <p:cNvPr id="35" name="Shape 33"/>
          <p:cNvSpPr/>
          <p:nvPr/>
        </p:nvSpPr>
        <p:spPr>
          <a:xfrm>
            <a:off x="6199632" y="4206240"/>
            <a:ext cx="2743200" cy="30175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6" name="Text 34"/>
          <p:cNvSpPr/>
          <p:nvPr/>
        </p:nvSpPr>
        <p:spPr>
          <a:xfrm>
            <a:off x="6254496" y="4206240"/>
            <a:ext cx="2651760" cy="3017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0F1F3D"/>
                </a:solidFill>
              </a:rPr>
              <a:t>↓ Plus sensible −21 %</a:t>
            </a:r>
            <a:endParaRPr lang="en-US" sz="1100" dirty="0"/>
          </a:p>
        </p:txBody>
      </p:sp>
      <p:sp>
        <p:nvSpPr>
          <p:cNvPr id="37" name="Shape 35"/>
          <p:cNvSpPr/>
          <p:nvPr/>
        </p:nvSpPr>
        <p:spPr>
          <a:xfrm>
            <a:off x="274320" y="4535424"/>
            <a:ext cx="1828800" cy="301752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8" name="Text 36"/>
          <p:cNvSpPr/>
          <p:nvPr/>
        </p:nvSpPr>
        <p:spPr>
          <a:xfrm>
            <a:off x="329184" y="4535424"/>
            <a:ext cx="1737360" cy="3017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100" dirty="0">
                <a:solidFill>
                  <a:srgbClr val="0F1F3D"/>
                </a:solidFill>
              </a:rPr>
              <a:t>σ estimé (MR̄/d₂)</a:t>
            </a:r>
            <a:endParaRPr lang="en-US" sz="1100" dirty="0"/>
          </a:p>
        </p:txBody>
      </p:sp>
      <p:sp>
        <p:nvSpPr>
          <p:cNvPr id="39" name="Shape 37"/>
          <p:cNvSpPr/>
          <p:nvPr/>
        </p:nvSpPr>
        <p:spPr>
          <a:xfrm>
            <a:off x="2139696" y="4535424"/>
            <a:ext cx="1993392" cy="301752"/>
          </a:xfrm>
          <a:prstGeom prst="rect">
            <a:avLst/>
          </a:prstGeom>
          <a:solidFill>
            <a:srgbClr val="FDECEA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0" name="Text 38"/>
          <p:cNvSpPr/>
          <p:nvPr/>
        </p:nvSpPr>
        <p:spPr>
          <a:xfrm>
            <a:off x="2194560" y="4535424"/>
            <a:ext cx="1901952" cy="3017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C0392B"/>
                </a:solidFill>
              </a:rPr>
              <a:t>0,020 %</a:t>
            </a:r>
            <a:endParaRPr lang="en-US" sz="1100" dirty="0"/>
          </a:p>
        </p:txBody>
      </p:sp>
      <p:sp>
        <p:nvSpPr>
          <p:cNvPr id="41" name="Shape 39"/>
          <p:cNvSpPr/>
          <p:nvPr/>
        </p:nvSpPr>
        <p:spPr>
          <a:xfrm>
            <a:off x="4169664" y="4535424"/>
            <a:ext cx="1993392" cy="301752"/>
          </a:xfrm>
          <a:prstGeom prst="rect">
            <a:avLst/>
          </a:prstGeom>
          <a:solidFill>
            <a:srgbClr val="EBF5E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2" name="Text 40"/>
          <p:cNvSpPr/>
          <p:nvPr/>
        </p:nvSpPr>
        <p:spPr>
          <a:xfrm>
            <a:off x="4224528" y="4535424"/>
            <a:ext cx="1901952" cy="3017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1E8449"/>
                </a:solidFill>
              </a:rPr>
              <a:t>0,013 %</a:t>
            </a:r>
            <a:endParaRPr lang="en-US" sz="1100" dirty="0"/>
          </a:p>
        </p:txBody>
      </p:sp>
      <p:sp>
        <p:nvSpPr>
          <p:cNvPr id="43" name="Shape 41"/>
          <p:cNvSpPr/>
          <p:nvPr/>
        </p:nvSpPr>
        <p:spPr>
          <a:xfrm>
            <a:off x="6199632" y="4535424"/>
            <a:ext cx="2743200" cy="301752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4" name="Text 42"/>
          <p:cNvSpPr/>
          <p:nvPr/>
        </p:nvSpPr>
        <p:spPr>
          <a:xfrm>
            <a:off x="6254496" y="4535424"/>
            <a:ext cx="2651760" cy="3017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0F1F3D"/>
                </a:solidFill>
              </a:rPr>
              <a:t>↓ Variabilité −35 %</a:t>
            </a:r>
            <a:endParaRPr lang="en-US" sz="1100" dirty="0"/>
          </a:p>
        </p:txBody>
      </p:sp>
      <p:sp>
        <p:nvSpPr>
          <p:cNvPr id="45" name="Shape 43"/>
          <p:cNvSpPr/>
          <p:nvPr/>
        </p:nvSpPr>
        <p:spPr>
          <a:xfrm>
            <a:off x="274320" y="4864608"/>
            <a:ext cx="1828800" cy="30175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6" name="Text 44"/>
          <p:cNvSpPr/>
          <p:nvPr/>
        </p:nvSpPr>
        <p:spPr>
          <a:xfrm>
            <a:off x="329184" y="4864608"/>
            <a:ext cx="1737360" cy="3017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100" dirty="0">
                <a:solidFill>
                  <a:srgbClr val="0F1F3D"/>
                </a:solidFill>
              </a:rPr>
              <a:t>Ppk</a:t>
            </a:r>
            <a:endParaRPr lang="en-US" sz="1100" dirty="0"/>
          </a:p>
        </p:txBody>
      </p:sp>
      <p:sp>
        <p:nvSpPr>
          <p:cNvPr id="47" name="Shape 45"/>
          <p:cNvSpPr/>
          <p:nvPr/>
        </p:nvSpPr>
        <p:spPr>
          <a:xfrm>
            <a:off x="2139696" y="4864608"/>
            <a:ext cx="1993392" cy="301752"/>
          </a:xfrm>
          <a:prstGeom prst="rect">
            <a:avLst/>
          </a:prstGeom>
          <a:solidFill>
            <a:srgbClr val="FDECEA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8" name="Text 46"/>
          <p:cNvSpPr/>
          <p:nvPr/>
        </p:nvSpPr>
        <p:spPr>
          <a:xfrm>
            <a:off x="2194560" y="4864608"/>
            <a:ext cx="1901952" cy="3017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C0392B"/>
                </a:solidFill>
              </a:rPr>
              <a:t>0,82 ❌</a:t>
            </a:r>
            <a:endParaRPr lang="en-US" sz="1100" dirty="0"/>
          </a:p>
        </p:txBody>
      </p:sp>
      <p:sp>
        <p:nvSpPr>
          <p:cNvPr id="49" name="Shape 47"/>
          <p:cNvSpPr/>
          <p:nvPr/>
        </p:nvSpPr>
        <p:spPr>
          <a:xfrm>
            <a:off x="4169664" y="4864608"/>
            <a:ext cx="1993392" cy="301752"/>
          </a:xfrm>
          <a:prstGeom prst="rect">
            <a:avLst/>
          </a:prstGeom>
          <a:solidFill>
            <a:srgbClr val="EBF5E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0" name="Text 48"/>
          <p:cNvSpPr/>
          <p:nvPr/>
        </p:nvSpPr>
        <p:spPr>
          <a:xfrm>
            <a:off x="4224528" y="4864608"/>
            <a:ext cx="1901952" cy="3017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1E8449"/>
                </a:solidFill>
              </a:rPr>
              <a:t>1,54 ✓</a:t>
            </a:r>
            <a:endParaRPr lang="en-US" sz="1100" dirty="0"/>
          </a:p>
        </p:txBody>
      </p:sp>
      <p:sp>
        <p:nvSpPr>
          <p:cNvPr id="51" name="Shape 49"/>
          <p:cNvSpPr/>
          <p:nvPr/>
        </p:nvSpPr>
        <p:spPr>
          <a:xfrm>
            <a:off x="6199632" y="4864608"/>
            <a:ext cx="2743200" cy="30175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2" name="Text 50"/>
          <p:cNvSpPr/>
          <p:nvPr/>
        </p:nvSpPr>
        <p:spPr>
          <a:xfrm>
            <a:off x="6254496" y="4864608"/>
            <a:ext cx="2651760" cy="3017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0F1F3D"/>
                </a:solidFill>
              </a:rPr>
              <a:t>Critère ≥ 1,33 atteint</a:t>
            </a:r>
            <a:endParaRPr lang="en-US" sz="1100" dirty="0"/>
          </a:p>
        </p:txBody>
      </p:sp>
      <p:sp>
        <p:nvSpPr>
          <p:cNvPr id="53" name="Shape 51"/>
          <p:cNvSpPr/>
          <p:nvPr/>
        </p:nvSpPr>
        <p:spPr>
          <a:xfrm>
            <a:off x="274320" y="4681728"/>
            <a:ext cx="8595360" cy="384048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4" name="Text 52"/>
          <p:cNvSpPr/>
          <p:nvPr/>
        </p:nvSpPr>
        <p:spPr>
          <a:xfrm>
            <a:off x="411480" y="4681728"/>
            <a:ext cx="83210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FFFFFF"/>
                </a:solidFill>
              </a:rPr>
              <a:t>📁  Dossier du Chapitre — inclus dans cet ouvrage</a:t>
            </a:r>
            <a:endParaRPr lang="en-US" sz="1150" dirty="0"/>
          </a:p>
        </p:txBody>
      </p:sp>
      <p:sp>
        <p:nvSpPr>
          <p:cNvPr id="55" name="Shape 53"/>
          <p:cNvSpPr/>
          <p:nvPr/>
        </p:nvSpPr>
        <p:spPr>
          <a:xfrm>
            <a:off x="274320" y="5102352"/>
            <a:ext cx="2084832" cy="566928"/>
          </a:xfrm>
          <a:prstGeom prst="rect">
            <a:avLst/>
          </a:prstGeom>
          <a:solidFill>
            <a:srgbClr val="F4F6F9"/>
          </a:solidFill>
          <a:ln w="1016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6" name="Text 54"/>
          <p:cNvSpPr/>
          <p:nvPr/>
        </p:nvSpPr>
        <p:spPr>
          <a:xfrm>
            <a:off x="347472" y="5138928"/>
            <a:ext cx="1956816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5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📊 APR statistique annuelle (Excel 5 onglets)</a:t>
            </a:r>
            <a:endParaRPr lang="en-US" sz="1000" dirty="0"/>
          </a:p>
        </p:txBody>
      </p:sp>
      <p:sp>
        <p:nvSpPr>
          <p:cNvPr id="57" name="Shape 55"/>
          <p:cNvSpPr/>
          <p:nvPr/>
        </p:nvSpPr>
        <p:spPr>
          <a:xfrm>
            <a:off x="2450592" y="5102352"/>
            <a:ext cx="2084832" cy="566928"/>
          </a:xfrm>
          <a:prstGeom prst="rect">
            <a:avLst/>
          </a:prstGeom>
          <a:solidFill>
            <a:srgbClr val="F4F6F9"/>
          </a:solidFill>
          <a:ln w="1016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8" name="Text 56"/>
          <p:cNvSpPr/>
          <p:nvPr/>
        </p:nvSpPr>
        <p:spPr>
          <a:xfrm>
            <a:off x="2523744" y="5138928"/>
            <a:ext cx="1956816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5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📋 Template recalcul MSP (Word)</a:t>
            </a:r>
            <a:endParaRPr lang="en-US" sz="1000" dirty="0"/>
          </a:p>
        </p:txBody>
      </p:sp>
      <p:sp>
        <p:nvSpPr>
          <p:cNvPr id="59" name="Shape 57"/>
          <p:cNvSpPr/>
          <p:nvPr/>
        </p:nvSpPr>
        <p:spPr>
          <a:xfrm>
            <a:off x="4626864" y="5102352"/>
            <a:ext cx="2084832" cy="566928"/>
          </a:xfrm>
          <a:prstGeom prst="rect">
            <a:avLst/>
          </a:prstGeom>
          <a:solidFill>
            <a:srgbClr val="F4F6F9"/>
          </a:solidFill>
          <a:ln w="1016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0" name="Text 58"/>
          <p:cNvSpPr/>
          <p:nvPr/>
        </p:nvSpPr>
        <p:spPr>
          <a:xfrm>
            <a:off x="4700016" y="5138928"/>
            <a:ext cx="1956816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5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✅ Checklist APR avant approbation QP</a:t>
            </a:r>
            <a:endParaRPr lang="en-US" sz="1000" dirty="0"/>
          </a:p>
        </p:txBody>
      </p:sp>
      <p:sp>
        <p:nvSpPr>
          <p:cNvPr id="61" name="Shape 59"/>
          <p:cNvSpPr/>
          <p:nvPr/>
        </p:nvSpPr>
        <p:spPr>
          <a:xfrm>
            <a:off x="6803136" y="5102352"/>
            <a:ext cx="2084832" cy="566928"/>
          </a:xfrm>
          <a:prstGeom prst="rect">
            <a:avLst/>
          </a:prstGeom>
          <a:solidFill>
            <a:srgbClr val="F4F6F9"/>
          </a:solidFill>
          <a:ln w="1016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2" name="Text 60"/>
          <p:cNvSpPr/>
          <p:nvPr/>
        </p:nvSpPr>
        <p:spPr>
          <a:xfrm>
            <a:off x="6876288" y="5138928"/>
            <a:ext cx="1956816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5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📄 Procédure recalcul limites MSP</a:t>
            </a:r>
            <a:endParaRPr lang="en-US" sz="1000" dirty="0"/>
          </a:p>
        </p:txBody>
      </p:sp>
      <p:sp>
        <p:nvSpPr>
          <p:cNvPr id="63" name="Shape 61"/>
          <p:cNvSpPr/>
          <p:nvPr/>
        </p:nvSpPr>
        <p:spPr>
          <a:xfrm>
            <a:off x="0" y="4919472"/>
            <a:ext cx="9144000" cy="22402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4" name="Text 62"/>
          <p:cNvSpPr/>
          <p:nvPr/>
        </p:nvSpPr>
        <p:spPr>
          <a:xfrm>
            <a:off x="274320" y="4919472"/>
            <a:ext cx="7772400" cy="224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ABBDD"/>
                </a:solidFill>
              </a:rPr>
              <a:t>OOS, OOT &amp; CAPA en Industrie Pharmaceutique  ·  Rachid BERKANI  ·  Expert Qualité &amp; Statistiques</a:t>
            </a:r>
            <a:endParaRPr lang="en-US" sz="850" dirty="0"/>
          </a:p>
        </p:txBody>
      </p:sp>
      <p:sp>
        <p:nvSpPr>
          <p:cNvPr id="65" name="Text 63"/>
          <p:cNvSpPr/>
          <p:nvPr/>
        </p:nvSpPr>
        <p:spPr>
          <a:xfrm>
            <a:off x="8046720" y="4919472"/>
            <a:ext cx="1051560" cy="2240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AABBDD"/>
                </a:solidFill>
              </a:rPr>
              <a:t>24 / 39</a:t>
            </a:r>
            <a:endParaRPr lang="en-US" sz="85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bg>
      <p:bgPr>
        <a:solidFill>
          <a:srgbClr val="C039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4407408"/>
            <a:ext cx="9144000" cy="736092"/>
          </a:xfrm>
          <a:prstGeom prst="rect">
            <a:avLst/>
          </a:prstGeom>
          <a:solidFill>
            <a:srgbClr val="8B2020"/>
          </a:solidFill>
          <a:ln w="12700">
            <a:solidFill>
              <a:srgbClr val="8B202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457200" y="914400"/>
            <a:ext cx="822960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kern="0" spc="500" dirty="0">
                <a:solidFill>
                  <a:srgbClr val="FDECEA"/>
                </a:solidFill>
              </a:rPr>
              <a:t>CHAPITRE 5</a:t>
            </a:r>
            <a:endParaRPr lang="en-US" sz="1500" dirty="0"/>
          </a:p>
        </p:txBody>
      </p:sp>
      <p:sp>
        <p:nvSpPr>
          <p:cNvPr id="4" name="Text 2"/>
          <p:cNvSpPr/>
          <p:nvPr/>
        </p:nvSpPr>
        <p:spPr>
          <a:xfrm>
            <a:off x="457200" y="1371600"/>
            <a:ext cx="8229600" cy="1600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08000"/>
              </a:lnSpc>
              <a:buNone/>
            </a:pPr>
            <a:r>
              <a:rPr lang="en-US" sz="4600" b="1" dirty="0">
                <a:solidFill>
                  <a:srgbClr val="FFFFFF"/>
                </a:solidFill>
              </a:rPr>
              <a:t>Études de Cas</a:t>
            </a:r>
            <a:endParaRPr lang="en-US" sz="4600" dirty="0"/>
          </a:p>
          <a:p>
            <a:pPr marL="0" indent="0">
              <a:lnSpc>
                <a:spcPct val="108000"/>
              </a:lnSpc>
              <a:buNone/>
            </a:pPr>
            <a:r>
              <a:rPr lang="en-US" sz="4600" b="1" dirty="0">
                <a:solidFill>
                  <a:srgbClr val="FFFFFF"/>
                </a:solidFill>
              </a:rPr>
              <a:t>Pratiques</a:t>
            </a:r>
            <a:endParaRPr lang="en-US" sz="4600" dirty="0"/>
          </a:p>
        </p:txBody>
      </p:sp>
      <p:sp>
        <p:nvSpPr>
          <p:cNvPr id="5" name="Text 3"/>
          <p:cNvSpPr/>
          <p:nvPr/>
        </p:nvSpPr>
        <p:spPr>
          <a:xfrm>
            <a:off x="457200" y="2999232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50" i="1" dirty="0">
                <a:solidFill>
                  <a:srgbClr val="FDECEA"/>
                </a:solidFill>
              </a:rPr>
              <a:t>4 investigations terrain réelles  ·  Succès et leçons apprises  ·  Minitab® pas-à-pas  ·  HPLC Agilent 1260</a:t>
            </a:r>
            <a:endParaRPr lang="en-US" sz="1350" dirty="0"/>
          </a:p>
        </p:txBody>
      </p:sp>
      <p:sp>
        <p:nvSpPr>
          <p:cNvPr id="6" name="Text 4"/>
          <p:cNvSpPr/>
          <p:nvPr/>
        </p:nvSpPr>
        <p:spPr>
          <a:xfrm>
            <a:off x="457200" y="4443984"/>
            <a:ext cx="8229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FFAAAA"/>
                </a:solidFill>
              </a:rPr>
              <a:t>Produit : Cardiostat® 10 mg · Beta-X® 50 mg  ·  Équipements : HPLC Agilent 1260 · OpenLAB CDS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8321040" y="4809744"/>
            <a:ext cx="7315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0F1F3D"/>
                </a:solidFill>
              </a:rPr>
              <a:t>25 / 39</a:t>
            </a:r>
            <a:endParaRPr lang="en-US" sz="9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§5.1 — Cas 1 : OOS Impureté A — Colonne HPLC encrassée (Cardiostat® 2024-0315)</a:t>
            </a:r>
            <a:endParaRPr lang="en-US" sz="1200" dirty="0"/>
          </a:p>
        </p:txBody>
      </p:sp>
      <p:sp>
        <p:nvSpPr>
          <p:cNvPr id="4" name="Shape 2"/>
          <p:cNvSpPr/>
          <p:nvPr/>
        </p:nvSpPr>
        <p:spPr>
          <a:xfrm>
            <a:off x="274320" y="585216"/>
            <a:ext cx="8595360" cy="457200"/>
          </a:xfrm>
          <a:prstGeom prst="rect">
            <a:avLst/>
          </a:prstGeom>
          <a:solidFill>
            <a:srgbClr val="FDECEA"/>
          </a:solidFill>
          <a:ln w="1905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" name="Text 3"/>
          <p:cNvSpPr/>
          <p:nvPr/>
        </p:nvSpPr>
        <p:spPr>
          <a:xfrm>
            <a:off x="384048" y="603504"/>
            <a:ext cx="8339328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C0392B"/>
                </a:solidFill>
              </a:rPr>
              <a:t>Contexte : Impureté A = 0,28 % (LSS = 0,20 %)  ·  Historique 24 lots : 0,13 % ± 0,02 %  ·  HPLC backpressure : 380 bars vs 280 bars normal</a:t>
            </a:r>
            <a:endParaRPr lang="en-US" sz="1100" dirty="0"/>
          </a:p>
        </p:txBody>
      </p:sp>
      <p:sp>
        <p:nvSpPr>
          <p:cNvPr id="6" name="Shape 4"/>
          <p:cNvSpPr/>
          <p:nvPr/>
        </p:nvSpPr>
        <p:spPr>
          <a:xfrm>
            <a:off x="274320" y="1133856"/>
            <a:ext cx="2743200" cy="1572768"/>
          </a:xfrm>
          <a:prstGeom prst="rect">
            <a:avLst/>
          </a:prstGeom>
          <a:solidFill>
            <a:srgbClr val="F4F6F9"/>
          </a:solidFill>
          <a:ln w="25400">
            <a:solidFill>
              <a:srgbClr val="2E5FA3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7" name="Shape 5"/>
          <p:cNvSpPr/>
          <p:nvPr/>
        </p:nvSpPr>
        <p:spPr>
          <a:xfrm>
            <a:off x="274320" y="1133856"/>
            <a:ext cx="2743200" cy="402336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Text 6"/>
          <p:cNvSpPr/>
          <p:nvPr/>
        </p:nvSpPr>
        <p:spPr>
          <a:xfrm>
            <a:off x="365760" y="1133856"/>
            <a:ext cx="2578608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Ph.1 — Investigation Laboratoire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365760" y="1572768"/>
            <a:ext cx="2578608" cy="10789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2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Revue doc : aucune anomalie</a:t>
            </a:r>
            <a:endParaRPr lang="en-US" sz="1100" dirty="0"/>
          </a:p>
          <a:p>
            <a:pPr marL="0" indent="0">
              <a:lnSpc>
                <a:spcPct val="142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Instrument : backpressure anormal</a:t>
            </a:r>
            <a:endParaRPr lang="en-US" sz="1100" dirty="0"/>
          </a:p>
          <a:p>
            <a:pPr marL="0" indent="0">
              <a:lnSpc>
                <a:spcPct val="142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Hypothèse : colonne dégradée</a:t>
            </a:r>
            <a:endParaRPr lang="en-US" sz="1100" dirty="0"/>
          </a:p>
          <a:p>
            <a:pPr marL="0" indent="0">
              <a:lnSpc>
                <a:spcPct val="142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→ 632 injections (limite : 500)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3154680" y="1133856"/>
            <a:ext cx="2743200" cy="1572768"/>
          </a:xfrm>
          <a:prstGeom prst="rect">
            <a:avLst/>
          </a:prstGeom>
          <a:solidFill>
            <a:srgbClr val="F4F6F9"/>
          </a:solidFill>
          <a:ln w="25400">
            <a:solidFill>
              <a:srgbClr val="D4870A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1" name="Shape 9"/>
          <p:cNvSpPr/>
          <p:nvPr/>
        </p:nvSpPr>
        <p:spPr>
          <a:xfrm>
            <a:off x="3154680" y="1133856"/>
            <a:ext cx="2743200" cy="402336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2" name="Text 10"/>
          <p:cNvSpPr/>
          <p:nvPr/>
        </p:nvSpPr>
        <p:spPr>
          <a:xfrm>
            <a:off x="3246120" y="1133856"/>
            <a:ext cx="2578608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Grubbs — Test de Grubbs (Minitab®)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3246120" y="1572768"/>
            <a:ext cx="2578608" cy="10789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2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Shapiro-Wilk : p = 0,312 &gt; 0,05 ✓</a:t>
            </a:r>
            <a:endParaRPr lang="en-US" sz="1100" dirty="0"/>
          </a:p>
          <a:p>
            <a:pPr marL="0" indent="0">
              <a:lnSpc>
                <a:spcPct val="142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G calculé = 2,55 &gt; G crit = 2,02</a:t>
            </a:r>
            <a:endParaRPr lang="en-US" sz="1100" dirty="0"/>
          </a:p>
          <a:p>
            <a:pPr marL="0" indent="0">
              <a:lnSpc>
                <a:spcPct val="142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→ Valeur 0,28 % aberrante</a:t>
            </a:r>
            <a:endParaRPr lang="en-US" sz="1100" dirty="0"/>
          </a:p>
          <a:p>
            <a:pPr marL="0" indent="0">
              <a:lnSpc>
                <a:spcPct val="142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→ Cause prouvée : colonne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6035040" y="1133856"/>
            <a:ext cx="2743200" cy="1572768"/>
          </a:xfrm>
          <a:prstGeom prst="rect">
            <a:avLst/>
          </a:prstGeom>
          <a:solidFill>
            <a:srgbClr val="F4F6F9"/>
          </a:solidFill>
          <a:ln w="25400">
            <a:solidFill>
              <a:srgbClr val="1E8449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5" name="Shape 13"/>
          <p:cNvSpPr/>
          <p:nvPr/>
        </p:nvSpPr>
        <p:spPr>
          <a:xfrm>
            <a:off x="6035040" y="1133856"/>
            <a:ext cx="2743200" cy="402336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6126480" y="1133856"/>
            <a:ext cx="2578608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Ph.2 — Retests &amp; Confirmation</a:t>
            </a:r>
            <a:endParaRPr lang="en-US" sz="1200" dirty="0"/>
          </a:p>
        </p:txBody>
      </p:sp>
      <p:sp>
        <p:nvSpPr>
          <p:cNvPr id="17" name="Text 15"/>
          <p:cNvSpPr/>
          <p:nvPr/>
        </p:nvSpPr>
        <p:spPr>
          <a:xfrm>
            <a:off x="6126480" y="1572768"/>
            <a:ext cx="2578608" cy="10789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2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3 retests nouvelle colonne :</a:t>
            </a:r>
            <a:endParaRPr lang="en-US" sz="1100" dirty="0"/>
          </a:p>
          <a:p>
            <a:pPr marL="0" indent="0">
              <a:lnSpc>
                <a:spcPct val="142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0,12 % · 0,13 % · 0,12 %</a:t>
            </a:r>
            <a:endParaRPr lang="en-US" sz="1100" dirty="0"/>
          </a:p>
          <a:p>
            <a:pPr marL="0" indent="0">
              <a:lnSpc>
                <a:spcPct val="142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CV = 4,5 % · t-test p &lt; 0,001</a:t>
            </a:r>
            <a:endParaRPr lang="en-US" sz="1100" dirty="0"/>
          </a:p>
          <a:p>
            <a:pPr marL="0" indent="0">
              <a:lnSpc>
                <a:spcPct val="142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→ Cause labo confirmée</a:t>
            </a:r>
            <a:endParaRPr lang="en-US" sz="1100" dirty="0"/>
          </a:p>
        </p:txBody>
      </p:sp>
      <p:sp>
        <p:nvSpPr>
          <p:cNvPr id="18" name="Text 16"/>
          <p:cNvSpPr/>
          <p:nvPr/>
        </p:nvSpPr>
        <p:spPr>
          <a:xfrm>
            <a:off x="274320" y="2816352"/>
            <a:ext cx="859536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1B3A6B"/>
                </a:solidFill>
              </a:rPr>
              <a:t>CAPA mise en œuvre — Résultats Effectiveness Check J+90 : Ppk = 1,54 ✓</a:t>
            </a:r>
            <a:endParaRPr lang="en-US" sz="1250" dirty="0"/>
          </a:p>
        </p:txBody>
      </p:sp>
      <p:sp>
        <p:nvSpPr>
          <p:cNvPr id="19" name="Shape 17"/>
          <p:cNvSpPr/>
          <p:nvPr/>
        </p:nvSpPr>
        <p:spPr>
          <a:xfrm>
            <a:off x="274320" y="3182112"/>
            <a:ext cx="731520" cy="301752"/>
          </a:xfrm>
          <a:prstGeom prst="rect">
            <a:avLst/>
          </a:prstGeom>
          <a:solidFill>
            <a:srgbClr val="1E844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0" name="Text 18"/>
          <p:cNvSpPr/>
          <p:nvPr/>
        </p:nvSpPr>
        <p:spPr>
          <a:xfrm>
            <a:off x="329184" y="3182112"/>
            <a:ext cx="640080" cy="3017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Action</a:t>
            </a:r>
            <a:endParaRPr lang="en-US" sz="1100" dirty="0"/>
          </a:p>
        </p:txBody>
      </p:sp>
      <p:sp>
        <p:nvSpPr>
          <p:cNvPr id="21" name="Shape 19"/>
          <p:cNvSpPr/>
          <p:nvPr/>
        </p:nvSpPr>
        <p:spPr>
          <a:xfrm>
            <a:off x="1042416" y="3182112"/>
            <a:ext cx="5029200" cy="301752"/>
          </a:xfrm>
          <a:prstGeom prst="rect">
            <a:avLst/>
          </a:prstGeom>
          <a:solidFill>
            <a:srgbClr val="1E844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2" name="Text 20"/>
          <p:cNvSpPr/>
          <p:nvPr/>
        </p:nvSpPr>
        <p:spPr>
          <a:xfrm>
            <a:off x="1097280" y="3182112"/>
            <a:ext cx="4937760" cy="3017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100" b="1" dirty="0">
                <a:solidFill>
                  <a:srgbClr val="FFFFFF"/>
                </a:solidFill>
              </a:rPr>
              <a:t>Description</a:t>
            </a:r>
            <a:endParaRPr lang="en-US" sz="1100" dirty="0"/>
          </a:p>
        </p:txBody>
      </p:sp>
      <p:sp>
        <p:nvSpPr>
          <p:cNvPr id="23" name="Shape 21"/>
          <p:cNvSpPr/>
          <p:nvPr/>
        </p:nvSpPr>
        <p:spPr>
          <a:xfrm>
            <a:off x="6108192" y="3182112"/>
            <a:ext cx="1188720" cy="301752"/>
          </a:xfrm>
          <a:prstGeom prst="rect">
            <a:avLst/>
          </a:prstGeom>
          <a:solidFill>
            <a:srgbClr val="1E844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4" name="Text 22"/>
          <p:cNvSpPr/>
          <p:nvPr/>
        </p:nvSpPr>
        <p:spPr>
          <a:xfrm>
            <a:off x="6163056" y="3182112"/>
            <a:ext cx="1097280" cy="3017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100" b="1" dirty="0">
                <a:solidFill>
                  <a:srgbClr val="FFFFFF"/>
                </a:solidFill>
              </a:rPr>
              <a:t>Échéance</a:t>
            </a:r>
            <a:endParaRPr lang="en-US" sz="1100" dirty="0"/>
          </a:p>
        </p:txBody>
      </p:sp>
      <p:sp>
        <p:nvSpPr>
          <p:cNvPr id="25" name="Shape 23"/>
          <p:cNvSpPr/>
          <p:nvPr/>
        </p:nvSpPr>
        <p:spPr>
          <a:xfrm>
            <a:off x="7333488" y="3182112"/>
            <a:ext cx="1600200" cy="301752"/>
          </a:xfrm>
          <a:prstGeom prst="rect">
            <a:avLst/>
          </a:prstGeom>
          <a:solidFill>
            <a:srgbClr val="1E844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Text 24"/>
          <p:cNvSpPr/>
          <p:nvPr/>
        </p:nvSpPr>
        <p:spPr>
          <a:xfrm>
            <a:off x="7388352" y="3182112"/>
            <a:ext cx="1508760" cy="3017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Statut</a:t>
            </a:r>
            <a:endParaRPr lang="en-US" sz="1100" dirty="0"/>
          </a:p>
        </p:txBody>
      </p:sp>
      <p:sp>
        <p:nvSpPr>
          <p:cNvPr id="27" name="Shape 25"/>
          <p:cNvSpPr/>
          <p:nvPr/>
        </p:nvSpPr>
        <p:spPr>
          <a:xfrm>
            <a:off x="274320" y="3511296"/>
            <a:ext cx="731520" cy="301752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8" name="Text 26"/>
          <p:cNvSpPr/>
          <p:nvPr/>
        </p:nvSpPr>
        <p:spPr>
          <a:xfrm>
            <a:off x="329184" y="3511296"/>
            <a:ext cx="640080" cy="3017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0F1F3D"/>
                </a:solidFill>
              </a:rPr>
              <a:t>AC1</a:t>
            </a:r>
            <a:endParaRPr lang="en-US" sz="1100" dirty="0"/>
          </a:p>
        </p:txBody>
      </p:sp>
      <p:sp>
        <p:nvSpPr>
          <p:cNvPr id="29" name="Shape 27"/>
          <p:cNvSpPr/>
          <p:nvPr/>
        </p:nvSpPr>
        <p:spPr>
          <a:xfrm>
            <a:off x="1042416" y="3511296"/>
            <a:ext cx="5029200" cy="301752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0" name="Text 28"/>
          <p:cNvSpPr/>
          <p:nvPr/>
        </p:nvSpPr>
        <p:spPr>
          <a:xfrm>
            <a:off x="1097280" y="3511296"/>
            <a:ext cx="4937760" cy="3017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100" dirty="0">
                <a:solidFill>
                  <a:srgbClr val="0F1F3D"/>
                </a:solidFill>
              </a:rPr>
              <a:t>Remplacement colonne HPLC + validation SST</a:t>
            </a:r>
            <a:endParaRPr lang="en-US" sz="1100" dirty="0"/>
          </a:p>
        </p:txBody>
      </p:sp>
      <p:sp>
        <p:nvSpPr>
          <p:cNvPr id="31" name="Shape 29"/>
          <p:cNvSpPr/>
          <p:nvPr/>
        </p:nvSpPr>
        <p:spPr>
          <a:xfrm>
            <a:off x="6108192" y="3511296"/>
            <a:ext cx="1188720" cy="301752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2" name="Text 30"/>
          <p:cNvSpPr/>
          <p:nvPr/>
        </p:nvSpPr>
        <p:spPr>
          <a:xfrm>
            <a:off x="6163056" y="3511296"/>
            <a:ext cx="1097280" cy="3017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100" dirty="0">
                <a:solidFill>
                  <a:srgbClr val="0F1F3D"/>
                </a:solidFill>
              </a:rPr>
              <a:t>J+2</a:t>
            </a:r>
            <a:endParaRPr lang="en-US" sz="1100" dirty="0"/>
          </a:p>
        </p:txBody>
      </p:sp>
      <p:sp>
        <p:nvSpPr>
          <p:cNvPr id="33" name="Shape 31"/>
          <p:cNvSpPr/>
          <p:nvPr/>
        </p:nvSpPr>
        <p:spPr>
          <a:xfrm>
            <a:off x="7333488" y="3511296"/>
            <a:ext cx="1600200" cy="301752"/>
          </a:xfrm>
          <a:prstGeom prst="rect">
            <a:avLst/>
          </a:prstGeom>
          <a:solidFill>
            <a:srgbClr val="EBF5E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4" name="Text 32"/>
          <p:cNvSpPr/>
          <p:nvPr/>
        </p:nvSpPr>
        <p:spPr>
          <a:xfrm>
            <a:off x="7388352" y="3511296"/>
            <a:ext cx="1508760" cy="3017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1E8449"/>
                </a:solidFill>
              </a:rPr>
              <a:t>✓ Clos</a:t>
            </a:r>
            <a:endParaRPr lang="en-US" sz="1100" dirty="0"/>
          </a:p>
        </p:txBody>
      </p:sp>
      <p:sp>
        <p:nvSpPr>
          <p:cNvPr id="35" name="Shape 33"/>
          <p:cNvSpPr/>
          <p:nvPr/>
        </p:nvSpPr>
        <p:spPr>
          <a:xfrm>
            <a:off x="274320" y="3840480"/>
            <a:ext cx="731520" cy="30175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6" name="Text 34"/>
          <p:cNvSpPr/>
          <p:nvPr/>
        </p:nvSpPr>
        <p:spPr>
          <a:xfrm>
            <a:off x="329184" y="3840480"/>
            <a:ext cx="640080" cy="3017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0F1F3D"/>
                </a:solidFill>
              </a:rPr>
              <a:t>AC2</a:t>
            </a:r>
            <a:endParaRPr lang="en-US" sz="1100" dirty="0"/>
          </a:p>
        </p:txBody>
      </p:sp>
      <p:sp>
        <p:nvSpPr>
          <p:cNvPr id="37" name="Shape 35"/>
          <p:cNvSpPr/>
          <p:nvPr/>
        </p:nvSpPr>
        <p:spPr>
          <a:xfrm>
            <a:off x="1042416" y="3840480"/>
            <a:ext cx="5029200" cy="30175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8" name="Text 36"/>
          <p:cNvSpPr/>
          <p:nvPr/>
        </p:nvSpPr>
        <p:spPr>
          <a:xfrm>
            <a:off x="1097280" y="3840480"/>
            <a:ext cx="4937760" cy="3017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100" dirty="0">
                <a:solidFill>
                  <a:srgbClr val="0F1F3D"/>
                </a:solidFill>
              </a:rPr>
              <a:t>Compteur injections OpenLAB (alerte à 450 inj.)</a:t>
            </a:r>
            <a:endParaRPr lang="en-US" sz="1100" dirty="0"/>
          </a:p>
        </p:txBody>
      </p:sp>
      <p:sp>
        <p:nvSpPr>
          <p:cNvPr id="39" name="Shape 37"/>
          <p:cNvSpPr/>
          <p:nvPr/>
        </p:nvSpPr>
        <p:spPr>
          <a:xfrm>
            <a:off x="6108192" y="3840480"/>
            <a:ext cx="1188720" cy="30175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0" name="Text 38"/>
          <p:cNvSpPr/>
          <p:nvPr/>
        </p:nvSpPr>
        <p:spPr>
          <a:xfrm>
            <a:off x="6163056" y="3840480"/>
            <a:ext cx="1097280" cy="3017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100" dirty="0">
                <a:solidFill>
                  <a:srgbClr val="0F1F3D"/>
                </a:solidFill>
              </a:rPr>
              <a:t>J+15</a:t>
            </a:r>
            <a:endParaRPr lang="en-US" sz="1100" dirty="0"/>
          </a:p>
        </p:txBody>
      </p:sp>
      <p:sp>
        <p:nvSpPr>
          <p:cNvPr id="41" name="Shape 39"/>
          <p:cNvSpPr/>
          <p:nvPr/>
        </p:nvSpPr>
        <p:spPr>
          <a:xfrm>
            <a:off x="7333488" y="3840480"/>
            <a:ext cx="1600200" cy="301752"/>
          </a:xfrm>
          <a:prstGeom prst="rect">
            <a:avLst/>
          </a:prstGeom>
          <a:solidFill>
            <a:srgbClr val="EBF5E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2" name="Text 40"/>
          <p:cNvSpPr/>
          <p:nvPr/>
        </p:nvSpPr>
        <p:spPr>
          <a:xfrm>
            <a:off x="7388352" y="3840480"/>
            <a:ext cx="1508760" cy="3017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1E8449"/>
                </a:solidFill>
              </a:rPr>
              <a:t>✓ Clos</a:t>
            </a:r>
            <a:endParaRPr lang="en-US" sz="1100" dirty="0"/>
          </a:p>
        </p:txBody>
      </p:sp>
      <p:sp>
        <p:nvSpPr>
          <p:cNvPr id="43" name="Shape 41"/>
          <p:cNvSpPr/>
          <p:nvPr/>
        </p:nvSpPr>
        <p:spPr>
          <a:xfrm>
            <a:off x="274320" y="4169664"/>
            <a:ext cx="731520" cy="301752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4" name="Text 42"/>
          <p:cNvSpPr/>
          <p:nvPr/>
        </p:nvSpPr>
        <p:spPr>
          <a:xfrm>
            <a:off x="329184" y="4169664"/>
            <a:ext cx="640080" cy="3017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0F1F3D"/>
                </a:solidFill>
              </a:rPr>
              <a:t>AP1</a:t>
            </a:r>
            <a:endParaRPr lang="en-US" sz="1100" dirty="0"/>
          </a:p>
        </p:txBody>
      </p:sp>
      <p:sp>
        <p:nvSpPr>
          <p:cNvPr id="45" name="Shape 43"/>
          <p:cNvSpPr/>
          <p:nvPr/>
        </p:nvSpPr>
        <p:spPr>
          <a:xfrm>
            <a:off x="1042416" y="4169664"/>
            <a:ext cx="5029200" cy="301752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6" name="Text 44"/>
          <p:cNvSpPr/>
          <p:nvPr/>
        </p:nvSpPr>
        <p:spPr>
          <a:xfrm>
            <a:off x="1097280" y="4169664"/>
            <a:ext cx="4937760" cy="3017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100" dirty="0">
                <a:solidFill>
                  <a:srgbClr val="0F1F3D"/>
                </a:solidFill>
              </a:rPr>
              <a:t>Révision SOP-CQ-042 : limite 500 injections</a:t>
            </a:r>
            <a:endParaRPr lang="en-US" sz="1100" dirty="0"/>
          </a:p>
        </p:txBody>
      </p:sp>
      <p:sp>
        <p:nvSpPr>
          <p:cNvPr id="47" name="Shape 45"/>
          <p:cNvSpPr/>
          <p:nvPr/>
        </p:nvSpPr>
        <p:spPr>
          <a:xfrm>
            <a:off x="6108192" y="4169664"/>
            <a:ext cx="1188720" cy="301752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8" name="Text 46"/>
          <p:cNvSpPr/>
          <p:nvPr/>
        </p:nvSpPr>
        <p:spPr>
          <a:xfrm>
            <a:off x="6163056" y="4169664"/>
            <a:ext cx="1097280" cy="3017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100" dirty="0">
                <a:solidFill>
                  <a:srgbClr val="0F1F3D"/>
                </a:solidFill>
              </a:rPr>
              <a:t>J+30</a:t>
            </a:r>
            <a:endParaRPr lang="en-US" sz="1100" dirty="0"/>
          </a:p>
        </p:txBody>
      </p:sp>
      <p:sp>
        <p:nvSpPr>
          <p:cNvPr id="49" name="Shape 47"/>
          <p:cNvSpPr/>
          <p:nvPr/>
        </p:nvSpPr>
        <p:spPr>
          <a:xfrm>
            <a:off x="7333488" y="4169664"/>
            <a:ext cx="1600200" cy="301752"/>
          </a:xfrm>
          <a:prstGeom prst="rect">
            <a:avLst/>
          </a:prstGeom>
          <a:solidFill>
            <a:srgbClr val="EBF5E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0" name="Text 48"/>
          <p:cNvSpPr/>
          <p:nvPr/>
        </p:nvSpPr>
        <p:spPr>
          <a:xfrm>
            <a:off x="7388352" y="4169664"/>
            <a:ext cx="1508760" cy="3017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1E8449"/>
                </a:solidFill>
              </a:rPr>
              <a:t>✓ Clos</a:t>
            </a:r>
            <a:endParaRPr lang="en-US" sz="1100" dirty="0"/>
          </a:p>
        </p:txBody>
      </p:sp>
      <p:sp>
        <p:nvSpPr>
          <p:cNvPr id="51" name="Shape 49"/>
          <p:cNvSpPr/>
          <p:nvPr/>
        </p:nvSpPr>
        <p:spPr>
          <a:xfrm>
            <a:off x="274320" y="4498848"/>
            <a:ext cx="731520" cy="30175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2" name="Text 50"/>
          <p:cNvSpPr/>
          <p:nvPr/>
        </p:nvSpPr>
        <p:spPr>
          <a:xfrm>
            <a:off x="329184" y="4498848"/>
            <a:ext cx="640080" cy="3017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0F1F3D"/>
                </a:solidFill>
              </a:rPr>
              <a:t>AP2</a:t>
            </a:r>
            <a:endParaRPr lang="en-US" sz="1100" dirty="0"/>
          </a:p>
        </p:txBody>
      </p:sp>
      <p:sp>
        <p:nvSpPr>
          <p:cNvPr id="53" name="Shape 51"/>
          <p:cNvSpPr/>
          <p:nvPr/>
        </p:nvSpPr>
        <p:spPr>
          <a:xfrm>
            <a:off x="1042416" y="4498848"/>
            <a:ext cx="5029200" cy="30175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4" name="Text 52"/>
          <p:cNvSpPr/>
          <p:nvPr/>
        </p:nvSpPr>
        <p:spPr>
          <a:xfrm>
            <a:off x="1097280" y="4498848"/>
            <a:ext cx="4937760" cy="3017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100" dirty="0">
                <a:solidFill>
                  <a:srgbClr val="0F1F3D"/>
                </a:solidFill>
              </a:rPr>
              <a:t>Programme maintenance préventive toutes colonnes</a:t>
            </a:r>
            <a:endParaRPr lang="en-US" sz="1100" dirty="0"/>
          </a:p>
        </p:txBody>
      </p:sp>
      <p:sp>
        <p:nvSpPr>
          <p:cNvPr id="55" name="Shape 53"/>
          <p:cNvSpPr/>
          <p:nvPr/>
        </p:nvSpPr>
        <p:spPr>
          <a:xfrm>
            <a:off x="6108192" y="4498848"/>
            <a:ext cx="1188720" cy="30175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6" name="Text 54"/>
          <p:cNvSpPr/>
          <p:nvPr/>
        </p:nvSpPr>
        <p:spPr>
          <a:xfrm>
            <a:off x="6163056" y="4498848"/>
            <a:ext cx="1097280" cy="3017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100" dirty="0">
                <a:solidFill>
                  <a:srgbClr val="0F1F3D"/>
                </a:solidFill>
              </a:rPr>
              <a:t>J+60</a:t>
            </a:r>
            <a:endParaRPr lang="en-US" sz="1100" dirty="0"/>
          </a:p>
        </p:txBody>
      </p:sp>
      <p:sp>
        <p:nvSpPr>
          <p:cNvPr id="57" name="Shape 55"/>
          <p:cNvSpPr/>
          <p:nvPr/>
        </p:nvSpPr>
        <p:spPr>
          <a:xfrm>
            <a:off x="7333488" y="4498848"/>
            <a:ext cx="1600200" cy="301752"/>
          </a:xfrm>
          <a:prstGeom prst="rect">
            <a:avLst/>
          </a:prstGeom>
          <a:solidFill>
            <a:srgbClr val="EBF5E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8" name="Text 56"/>
          <p:cNvSpPr/>
          <p:nvPr/>
        </p:nvSpPr>
        <p:spPr>
          <a:xfrm>
            <a:off x="7388352" y="4498848"/>
            <a:ext cx="1508760" cy="3017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1E8449"/>
                </a:solidFill>
              </a:rPr>
              <a:t>✓ Clos</a:t>
            </a:r>
            <a:endParaRPr lang="en-US" sz="1100" dirty="0"/>
          </a:p>
        </p:txBody>
      </p:sp>
      <p:sp>
        <p:nvSpPr>
          <p:cNvPr id="59" name="Shape 57"/>
          <p:cNvSpPr/>
          <p:nvPr/>
        </p:nvSpPr>
        <p:spPr>
          <a:xfrm>
            <a:off x="274320" y="4553712"/>
            <a:ext cx="8595360" cy="256032"/>
          </a:xfrm>
          <a:prstGeom prst="rect">
            <a:avLst/>
          </a:prstGeom>
          <a:solidFill>
            <a:srgbClr val="EBF5EB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0" name="Text 58"/>
          <p:cNvSpPr/>
          <p:nvPr/>
        </p:nvSpPr>
        <p:spPr>
          <a:xfrm>
            <a:off x="384048" y="4562856"/>
            <a:ext cx="8339328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E8449"/>
                </a:solidFill>
              </a:rPr>
              <a:t>✓  Résultat J+180 : Ppk = 1,54 · UCL recalculée 0,19 % → 0,15 % · Variabilité −35 % · CAPA CLÔTURÉE — Intégrée APR 2024</a:t>
            </a:r>
            <a:endParaRPr lang="en-US" sz="1100" dirty="0"/>
          </a:p>
        </p:txBody>
      </p:sp>
      <p:sp>
        <p:nvSpPr>
          <p:cNvPr id="61" name="Shape 59"/>
          <p:cNvSpPr/>
          <p:nvPr/>
        </p:nvSpPr>
        <p:spPr>
          <a:xfrm>
            <a:off x="0" y="4919472"/>
            <a:ext cx="9144000" cy="22402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2" name="Text 60"/>
          <p:cNvSpPr/>
          <p:nvPr/>
        </p:nvSpPr>
        <p:spPr>
          <a:xfrm>
            <a:off x="274320" y="4919472"/>
            <a:ext cx="7772400" cy="224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ABBDD"/>
                </a:solidFill>
              </a:rPr>
              <a:t>OOS, OOT &amp; CAPA en Industrie Pharmaceutique  ·  Rachid BERKANI  ·  Expert Qualité &amp; Statistiques</a:t>
            </a:r>
            <a:endParaRPr lang="en-US" sz="850" dirty="0"/>
          </a:p>
        </p:txBody>
      </p:sp>
      <p:sp>
        <p:nvSpPr>
          <p:cNvPr id="63" name="Text 61"/>
          <p:cNvSpPr/>
          <p:nvPr/>
        </p:nvSpPr>
        <p:spPr>
          <a:xfrm>
            <a:off x="8046720" y="4919472"/>
            <a:ext cx="1051560" cy="2240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AABBDD"/>
                </a:solidFill>
              </a:rPr>
              <a:t>26 / 39</a:t>
            </a:r>
            <a:endParaRPr lang="en-US" sz="85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bg>
      <p:bgPr>
        <a:solidFill>
          <a:srgbClr val="F4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§5.2-5.4 — Cas 2 : OOT Pompe · Cas 3 : Gage R&amp;R · Cas 4 : Investigation échouée</a:t>
            </a:r>
            <a:endParaRPr lang="en-US" sz="1200" dirty="0"/>
          </a:p>
        </p:txBody>
      </p:sp>
      <p:sp>
        <p:nvSpPr>
          <p:cNvPr id="4" name="Shape 2"/>
          <p:cNvSpPr/>
          <p:nvPr/>
        </p:nvSpPr>
        <p:spPr>
          <a:xfrm>
            <a:off x="274320" y="594360"/>
            <a:ext cx="2743200" cy="4160520"/>
          </a:xfrm>
          <a:prstGeom prst="rect">
            <a:avLst/>
          </a:prstGeom>
          <a:solidFill>
            <a:srgbClr val="D6E4F0"/>
          </a:solidFill>
          <a:ln w="19050">
            <a:solidFill>
              <a:srgbClr val="2E5FA3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274320" y="594360"/>
            <a:ext cx="64008" cy="4160520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402336" y="667512"/>
            <a:ext cx="254203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2E5FA3"/>
                </a:solidFill>
              </a:rPr>
              <a:t>Cas 2 — OOT Tailing Factor</a:t>
            </a:r>
            <a:endParaRPr lang="en-US" sz="1200" dirty="0"/>
          </a:p>
          <a:p>
            <a:pPr marL="0" indent="0">
              <a:buNone/>
            </a:pPr>
            <a:r>
              <a:rPr lang="en-US" sz="1200" b="1" dirty="0">
                <a:solidFill>
                  <a:srgbClr val="2E5FA3"/>
                </a:solidFill>
              </a:rPr>
              <a:t>Dérive pompe HPLC</a:t>
            </a:r>
            <a:endParaRPr lang="en-US" sz="1200" dirty="0"/>
          </a:p>
        </p:txBody>
      </p:sp>
      <p:sp>
        <p:nvSpPr>
          <p:cNvPr id="7" name="Text 5"/>
          <p:cNvSpPr/>
          <p:nvPr/>
        </p:nvSpPr>
        <p:spPr>
          <a:xfrm>
            <a:off x="402336" y="1051560"/>
            <a:ext cx="2542032" cy="3611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Paramètre : Tailing Factor (spec ≤ 1,5)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Détection : Règle Nelson 2 — 7 points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consécutifs croissants sur série 14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Cause racine prouvée :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Usure joints + check-valves pompe HPLC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(résidu de pression : 180 → 220 bar)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CAPA : Recalibrage + remplacement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préventif pompe · Program. qualification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Résultat : TF stabilisé à 1,22 ± 0,04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sur 30 séries post-CAPA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✓ OOT détecté AVANT l'OOS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grâce aux cartes I-MR</a:t>
            </a:r>
            <a:endParaRPr lang="en-US" sz="1050" dirty="0"/>
          </a:p>
        </p:txBody>
      </p:sp>
      <p:sp>
        <p:nvSpPr>
          <p:cNvPr id="8" name="Shape 6"/>
          <p:cNvSpPr/>
          <p:nvPr/>
        </p:nvSpPr>
        <p:spPr>
          <a:xfrm>
            <a:off x="3246120" y="594360"/>
            <a:ext cx="2743200" cy="4160520"/>
          </a:xfrm>
          <a:prstGeom prst="rect">
            <a:avLst/>
          </a:prstGeom>
          <a:solidFill>
            <a:srgbClr val="FFF3CD"/>
          </a:solidFill>
          <a:ln w="19050">
            <a:solidFill>
              <a:srgbClr val="D4870A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9" name="Shape 7"/>
          <p:cNvSpPr/>
          <p:nvPr/>
        </p:nvSpPr>
        <p:spPr>
          <a:xfrm>
            <a:off x="3246120" y="594360"/>
            <a:ext cx="64008" cy="4160520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" name="Text 8"/>
          <p:cNvSpPr/>
          <p:nvPr/>
        </p:nvSpPr>
        <p:spPr>
          <a:xfrm>
            <a:off x="3374136" y="667512"/>
            <a:ext cx="254203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D4870A"/>
                </a:solidFill>
              </a:rPr>
              <a:t>Cas 3 — Gage R&amp;R HPLC</a:t>
            </a:r>
            <a:endParaRPr lang="en-US" sz="1200" dirty="0"/>
          </a:p>
          <a:p>
            <a:pPr marL="0" indent="0">
              <a:buNone/>
            </a:pPr>
            <a:r>
              <a:rPr lang="en-US" sz="1200" b="1" dirty="0">
                <a:solidFill>
                  <a:srgbClr val="D4870A"/>
                </a:solidFill>
              </a:rPr>
              <a:t>Analyse MSA complète</a:t>
            </a:r>
            <a:endParaRPr lang="en-US" sz="1200" dirty="0"/>
          </a:p>
        </p:txBody>
      </p:sp>
      <p:sp>
        <p:nvSpPr>
          <p:cNvPr id="11" name="Text 9"/>
          <p:cNvSpPr/>
          <p:nvPr/>
        </p:nvSpPr>
        <p:spPr>
          <a:xfrm>
            <a:off x="3374136" y="1051560"/>
            <a:ext cx="2542032" cy="3611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Problème initial : %GRR = 25 %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(limite AIAG MSA 4th Ed. : &lt; 10 %)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Composantes identifiées :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• Répétabilité (instrument) : 7 % → 3,1 %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• Reproductibilité (opérats) : 18 % → 1,7 %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• %GRR total : 25 % → 4,8 % ✓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• ndc : 2 → 8 (excellent)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Linéarité : biais = +0,3 % (acceptable)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Justesse : confirmée sur 5 niveaux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ICH Q2 : méthode validée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CAPA : passage injecteur automatique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+ révision SOP-HPLC-042</a:t>
            </a:r>
            <a:endParaRPr lang="en-US" sz="1050" dirty="0"/>
          </a:p>
        </p:txBody>
      </p:sp>
      <p:sp>
        <p:nvSpPr>
          <p:cNvPr id="12" name="Shape 10"/>
          <p:cNvSpPr/>
          <p:nvPr/>
        </p:nvSpPr>
        <p:spPr>
          <a:xfrm>
            <a:off x="6217920" y="594360"/>
            <a:ext cx="2651760" cy="4160520"/>
          </a:xfrm>
          <a:prstGeom prst="rect">
            <a:avLst/>
          </a:prstGeom>
          <a:solidFill>
            <a:srgbClr val="FDECEA"/>
          </a:solidFill>
          <a:ln w="19050">
            <a:solidFill>
              <a:srgbClr val="C0392B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3" name="Shape 11"/>
          <p:cNvSpPr/>
          <p:nvPr/>
        </p:nvSpPr>
        <p:spPr>
          <a:xfrm>
            <a:off x="6217920" y="594360"/>
            <a:ext cx="64008" cy="4160520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6345936" y="667512"/>
            <a:ext cx="245059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C0392B"/>
                </a:solidFill>
              </a:rPr>
              <a:t>Cas 4 — Investigation ÉCHOUÉE</a:t>
            </a:r>
            <a:endParaRPr lang="en-US" sz="1200" dirty="0"/>
          </a:p>
          <a:p>
            <a:pPr marL="0" indent="0">
              <a:buNone/>
            </a:pPr>
            <a:r>
              <a:rPr lang="en-US" sz="1200" b="1" dirty="0">
                <a:solidFill>
                  <a:srgbClr val="C0392B"/>
                </a:solidFill>
              </a:rPr>
              <a:t>⚠ Leçons apprises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6345936" y="1051560"/>
            <a:ext cx="2450592" cy="3611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OOS Dosage Beta-X® : 93,2 %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(spec 95,0-105,0 %)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Clôturé 45j : 'Erreur de pesée'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→ 2ème OOS similaire 2 mois après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→ FDA 483 lors inspection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6 erreurs critiques :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✗ Cause sans preuve objective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✗ Grubbs sans Shapiro-Wilk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✗ Phase 2 sautée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✗ Pas d'Effectiveness Check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✗ Audit trail non revu par QA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✗ SOP OOS obsolète (2019)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→ A intégrer en formation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et en checklist pré-clôture</a:t>
            </a:r>
            <a:endParaRPr lang="en-US" sz="1050" dirty="0"/>
          </a:p>
        </p:txBody>
      </p:sp>
      <p:sp>
        <p:nvSpPr>
          <p:cNvPr id="16" name="Shape 14"/>
          <p:cNvSpPr/>
          <p:nvPr/>
        </p:nvSpPr>
        <p:spPr>
          <a:xfrm>
            <a:off x="274320" y="4828032"/>
            <a:ext cx="8595360" cy="384048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7" name="Text 15"/>
          <p:cNvSpPr/>
          <p:nvPr/>
        </p:nvSpPr>
        <p:spPr>
          <a:xfrm>
            <a:off x="411480" y="4828032"/>
            <a:ext cx="83210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FFFFFF"/>
                </a:solidFill>
              </a:rPr>
              <a:t>📁  Dossier du Chapitre — inclus dans cet ouvrage</a:t>
            </a:r>
            <a:endParaRPr lang="en-US" sz="1150" dirty="0"/>
          </a:p>
        </p:txBody>
      </p:sp>
      <p:sp>
        <p:nvSpPr>
          <p:cNvPr id="18" name="Shape 16"/>
          <p:cNvSpPr/>
          <p:nvPr/>
        </p:nvSpPr>
        <p:spPr>
          <a:xfrm>
            <a:off x="274320" y="5248656"/>
            <a:ext cx="2084832" cy="566928"/>
          </a:xfrm>
          <a:prstGeom prst="rect">
            <a:avLst/>
          </a:prstGeom>
          <a:solidFill>
            <a:srgbClr val="F4F6F9"/>
          </a:solidFill>
          <a:ln w="1016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Text 17"/>
          <p:cNvSpPr/>
          <p:nvPr/>
        </p:nvSpPr>
        <p:spPr>
          <a:xfrm>
            <a:off x="347472" y="5285232"/>
            <a:ext cx="1956816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5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📊 Données Gage R&amp;R complet (Excel)</a:t>
            </a:r>
            <a:endParaRPr lang="en-US" sz="1000" dirty="0"/>
          </a:p>
        </p:txBody>
      </p:sp>
      <p:sp>
        <p:nvSpPr>
          <p:cNvPr id="20" name="Shape 18"/>
          <p:cNvSpPr/>
          <p:nvPr/>
        </p:nvSpPr>
        <p:spPr>
          <a:xfrm>
            <a:off x="2450592" y="5248656"/>
            <a:ext cx="2084832" cy="566928"/>
          </a:xfrm>
          <a:prstGeom prst="rect">
            <a:avLst/>
          </a:prstGeom>
          <a:solidFill>
            <a:srgbClr val="F4F6F9"/>
          </a:solidFill>
          <a:ln w="1016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2523744" y="5285232"/>
            <a:ext cx="1956816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5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📋 Rapports 4 cas complets (Word)</a:t>
            </a:r>
            <a:endParaRPr lang="en-US" sz="1000" dirty="0"/>
          </a:p>
        </p:txBody>
      </p:sp>
      <p:sp>
        <p:nvSpPr>
          <p:cNvPr id="22" name="Shape 20"/>
          <p:cNvSpPr/>
          <p:nvPr/>
        </p:nvSpPr>
        <p:spPr>
          <a:xfrm>
            <a:off x="4626864" y="5248656"/>
            <a:ext cx="2084832" cy="566928"/>
          </a:xfrm>
          <a:prstGeom prst="rect">
            <a:avLst/>
          </a:prstGeom>
          <a:solidFill>
            <a:srgbClr val="F4F6F9"/>
          </a:solidFill>
          <a:ln w="1016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Text 21"/>
          <p:cNvSpPr/>
          <p:nvPr/>
        </p:nvSpPr>
        <p:spPr>
          <a:xfrm>
            <a:off x="4700016" y="5285232"/>
            <a:ext cx="1956816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5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✅ Checklist anti-erreurs Cas 4</a:t>
            </a:r>
            <a:endParaRPr lang="en-US" sz="1000" dirty="0"/>
          </a:p>
        </p:txBody>
      </p:sp>
      <p:sp>
        <p:nvSpPr>
          <p:cNvPr id="24" name="Shape 22"/>
          <p:cNvSpPr/>
          <p:nvPr/>
        </p:nvSpPr>
        <p:spPr>
          <a:xfrm>
            <a:off x="6803136" y="5248656"/>
            <a:ext cx="2084832" cy="566928"/>
          </a:xfrm>
          <a:prstGeom prst="rect">
            <a:avLst/>
          </a:prstGeom>
          <a:solidFill>
            <a:srgbClr val="F4F6F9"/>
          </a:solidFill>
          <a:ln w="1016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5" name="Text 23"/>
          <p:cNvSpPr/>
          <p:nvPr/>
        </p:nvSpPr>
        <p:spPr>
          <a:xfrm>
            <a:off x="6876288" y="5285232"/>
            <a:ext cx="1956816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5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📄 Scripts Minitab® par cas</a:t>
            </a:r>
            <a:endParaRPr lang="en-US" sz="1000" dirty="0"/>
          </a:p>
        </p:txBody>
      </p:sp>
      <p:sp>
        <p:nvSpPr>
          <p:cNvPr id="26" name="Shape 24"/>
          <p:cNvSpPr/>
          <p:nvPr/>
        </p:nvSpPr>
        <p:spPr>
          <a:xfrm>
            <a:off x="0" y="4919472"/>
            <a:ext cx="9144000" cy="22402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7" name="Text 25"/>
          <p:cNvSpPr/>
          <p:nvPr/>
        </p:nvSpPr>
        <p:spPr>
          <a:xfrm>
            <a:off x="274320" y="4919472"/>
            <a:ext cx="7772400" cy="224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ABBDD"/>
                </a:solidFill>
              </a:rPr>
              <a:t>OOS, OOT &amp; CAPA en Industrie Pharmaceutique  ·  Rachid BERKANI  ·  Expert Qualité &amp; Statistiques</a:t>
            </a:r>
            <a:endParaRPr lang="en-US" sz="850" dirty="0"/>
          </a:p>
        </p:txBody>
      </p:sp>
      <p:sp>
        <p:nvSpPr>
          <p:cNvPr id="28" name="Text 26"/>
          <p:cNvSpPr/>
          <p:nvPr/>
        </p:nvSpPr>
        <p:spPr>
          <a:xfrm>
            <a:off x="8046720" y="4919472"/>
            <a:ext cx="1051560" cy="2240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AABBDD"/>
                </a:solidFill>
              </a:rPr>
              <a:t>27 / 39</a:t>
            </a:r>
            <a:endParaRPr lang="en-US" sz="85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bg>
      <p:bgPr>
        <a:solidFill>
          <a:srgbClr val="6C34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4407408"/>
            <a:ext cx="9144000" cy="736092"/>
          </a:xfrm>
          <a:prstGeom prst="rect">
            <a:avLst/>
          </a:prstGeom>
          <a:solidFill>
            <a:srgbClr val="451A6B"/>
          </a:solidFill>
          <a:ln w="12700">
            <a:solidFill>
              <a:srgbClr val="451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457200" y="914400"/>
            <a:ext cx="822960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kern="0" spc="500" dirty="0">
                <a:solidFill>
                  <a:srgbClr val="F0E6FA"/>
                </a:solidFill>
              </a:rPr>
              <a:t>CHAPITRE 6</a:t>
            </a:r>
            <a:endParaRPr lang="en-US" sz="1500" dirty="0"/>
          </a:p>
        </p:txBody>
      </p:sp>
      <p:sp>
        <p:nvSpPr>
          <p:cNvPr id="4" name="Text 2"/>
          <p:cNvSpPr/>
          <p:nvPr/>
        </p:nvSpPr>
        <p:spPr>
          <a:xfrm>
            <a:off x="457200" y="1371600"/>
            <a:ext cx="8229600" cy="1600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08000"/>
              </a:lnSpc>
              <a:buNone/>
            </a:pPr>
            <a:r>
              <a:rPr lang="en-US" sz="4200" b="1" dirty="0">
                <a:solidFill>
                  <a:srgbClr val="FFFFFF"/>
                </a:solidFill>
              </a:rPr>
              <a:t>Outils Numériques</a:t>
            </a:r>
            <a:endParaRPr lang="en-US" sz="4200" dirty="0"/>
          </a:p>
          <a:p>
            <a:pPr marL="0" indent="0">
              <a:lnSpc>
                <a:spcPct val="108000"/>
              </a:lnSpc>
              <a:buNone/>
            </a:pPr>
            <a:r>
              <a:rPr lang="en-US" sz="4200" b="1" dirty="0">
                <a:solidFill>
                  <a:srgbClr val="FFFFFF"/>
                </a:solidFill>
              </a:rPr>
              <a:t>&amp; Industrie 4.0</a:t>
            </a:r>
            <a:endParaRPr lang="en-US" sz="4200" dirty="0"/>
          </a:p>
        </p:txBody>
      </p:sp>
      <p:sp>
        <p:nvSpPr>
          <p:cNvPr id="5" name="Text 3"/>
          <p:cNvSpPr/>
          <p:nvPr/>
        </p:nvSpPr>
        <p:spPr>
          <a:xfrm>
            <a:off x="457200" y="2999232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50" i="1" dirty="0">
                <a:solidFill>
                  <a:srgbClr val="F0E6FA"/>
                </a:solidFill>
              </a:rPr>
              <a:t>Minitab® 21 · Minitab Connect · Python/SciPy · Power BI · Templates Excel · Intégration QMS</a:t>
            </a:r>
            <a:endParaRPr lang="en-US" sz="1350" dirty="0"/>
          </a:p>
        </p:txBody>
      </p:sp>
      <p:sp>
        <p:nvSpPr>
          <p:cNvPr id="6" name="Text 4"/>
          <p:cNvSpPr/>
          <p:nvPr/>
        </p:nvSpPr>
        <p:spPr>
          <a:xfrm>
            <a:off x="457200" y="4443984"/>
            <a:ext cx="8229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CCAAEE"/>
                </a:solidFill>
              </a:rPr>
              <a:t>Sections 6.1 → 6.5  ·  Langage Python 3  ·  Librairies : SciPy, NumPy, Pandas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8321040" y="4809744"/>
            <a:ext cx="7315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F0E6FA"/>
                </a:solidFill>
              </a:rPr>
              <a:t>28 / 39</a:t>
            </a:r>
            <a:endParaRPr lang="en-US" sz="9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rgbClr val="6C3483"/>
          </a:solidFill>
          <a:ln w="12700">
            <a:solidFill>
              <a:srgbClr val="6C348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§6.1-6.5 — L'écosystème numérique de la qualité pharmaceutique moderne</a:t>
            </a:r>
            <a:endParaRPr lang="en-US" sz="1200" dirty="0"/>
          </a:p>
        </p:txBody>
      </p:sp>
      <p:sp>
        <p:nvSpPr>
          <p:cNvPr id="4" name="Shape 2"/>
          <p:cNvSpPr/>
          <p:nvPr/>
        </p:nvSpPr>
        <p:spPr>
          <a:xfrm>
            <a:off x="274320" y="594360"/>
            <a:ext cx="1627632" cy="4187952"/>
          </a:xfrm>
          <a:prstGeom prst="rect">
            <a:avLst/>
          </a:prstGeom>
          <a:solidFill>
            <a:srgbClr val="F4F6F9"/>
          </a:solidFill>
          <a:ln w="25400">
            <a:solidFill>
              <a:srgbClr val="2E5FA3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274320" y="594360"/>
            <a:ext cx="1627632" cy="502920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274320" y="594360"/>
            <a:ext cx="5029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dirty="0">
                <a:solidFill>
                  <a:srgbClr val="000000"/>
                </a:solidFill>
              </a:rPr>
              <a:t>📊</a:t>
            </a:r>
            <a:endParaRPr lang="en-US" sz="2000" dirty="0"/>
          </a:p>
        </p:txBody>
      </p:sp>
      <p:sp>
        <p:nvSpPr>
          <p:cNvPr id="7" name="Text 5"/>
          <p:cNvSpPr/>
          <p:nvPr/>
        </p:nvSpPr>
        <p:spPr>
          <a:xfrm>
            <a:off x="777240" y="594360"/>
            <a:ext cx="10972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0000"/>
              </a:lnSpc>
              <a:buNone/>
            </a:pPr>
            <a:r>
              <a:rPr lang="en-US" sz="1150" b="1" dirty="0">
                <a:solidFill>
                  <a:srgbClr val="FFFFFF"/>
                </a:solidFill>
              </a:rPr>
              <a:t>Minitab® 21</a:t>
            </a:r>
            <a:endParaRPr lang="en-US" sz="1150" dirty="0"/>
          </a:p>
        </p:txBody>
      </p:sp>
      <p:sp>
        <p:nvSpPr>
          <p:cNvPr id="8" name="Shape 6"/>
          <p:cNvSpPr/>
          <p:nvPr/>
        </p:nvSpPr>
        <p:spPr>
          <a:xfrm>
            <a:off x="329184" y="1152144"/>
            <a:ext cx="1517904" cy="603504"/>
          </a:xfrm>
          <a:prstGeom prst="rect">
            <a:avLst/>
          </a:prstGeom>
          <a:solidFill>
            <a:srgbClr val="FFFFFF"/>
          </a:solidFill>
          <a:ln w="635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365760" y="1188720"/>
            <a:ext cx="1444752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9 analyses OOS/OOT clés</a:t>
            </a:r>
            <a:endParaRPr lang="en-US" sz="1050" dirty="0"/>
          </a:p>
        </p:txBody>
      </p:sp>
      <p:sp>
        <p:nvSpPr>
          <p:cNvPr id="10" name="Shape 8"/>
          <p:cNvSpPr/>
          <p:nvPr/>
        </p:nvSpPr>
        <p:spPr>
          <a:xfrm>
            <a:off x="329184" y="1810512"/>
            <a:ext cx="1517904" cy="603504"/>
          </a:xfrm>
          <a:prstGeom prst="rect">
            <a:avLst/>
          </a:prstGeom>
          <a:solidFill>
            <a:srgbClr val="FFFFFF"/>
          </a:solidFill>
          <a:ln w="635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9"/>
          <p:cNvSpPr/>
          <p:nvPr/>
        </p:nvSpPr>
        <p:spPr>
          <a:xfrm>
            <a:off x="365760" y="1847088"/>
            <a:ext cx="1444752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Normalité · Grubbs · Pareto</a:t>
            </a:r>
            <a:endParaRPr lang="en-US" sz="1050" dirty="0"/>
          </a:p>
        </p:txBody>
      </p:sp>
      <p:sp>
        <p:nvSpPr>
          <p:cNvPr id="12" name="Shape 10"/>
          <p:cNvSpPr/>
          <p:nvPr/>
        </p:nvSpPr>
        <p:spPr>
          <a:xfrm>
            <a:off x="329184" y="2468880"/>
            <a:ext cx="1517904" cy="603504"/>
          </a:xfrm>
          <a:prstGeom prst="rect">
            <a:avLst/>
          </a:prstGeom>
          <a:solidFill>
            <a:srgbClr val="FFFFFF"/>
          </a:solidFill>
          <a:ln w="635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Text 11"/>
          <p:cNvSpPr/>
          <p:nvPr/>
        </p:nvSpPr>
        <p:spPr>
          <a:xfrm>
            <a:off x="365760" y="2505456"/>
            <a:ext cx="1444752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Cartes I-MR · Gage R&amp;R</a:t>
            </a:r>
            <a:endParaRPr lang="en-US" sz="1050" dirty="0"/>
          </a:p>
        </p:txBody>
      </p:sp>
      <p:sp>
        <p:nvSpPr>
          <p:cNvPr id="14" name="Shape 12"/>
          <p:cNvSpPr/>
          <p:nvPr/>
        </p:nvSpPr>
        <p:spPr>
          <a:xfrm>
            <a:off x="329184" y="3127248"/>
            <a:ext cx="1517904" cy="603504"/>
          </a:xfrm>
          <a:prstGeom prst="rect">
            <a:avLst/>
          </a:prstGeom>
          <a:solidFill>
            <a:srgbClr val="FFFFFF"/>
          </a:solidFill>
          <a:ln w="635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 13"/>
          <p:cNvSpPr/>
          <p:nvPr/>
        </p:nvSpPr>
        <p:spPr>
          <a:xfrm>
            <a:off x="365760" y="3163824"/>
            <a:ext cx="1444752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Cpk/Ppk · Régression</a:t>
            </a:r>
            <a:endParaRPr lang="en-US" sz="1050" dirty="0"/>
          </a:p>
        </p:txBody>
      </p:sp>
      <p:sp>
        <p:nvSpPr>
          <p:cNvPr id="16" name="Shape 14"/>
          <p:cNvSpPr/>
          <p:nvPr/>
        </p:nvSpPr>
        <p:spPr>
          <a:xfrm>
            <a:off x="329184" y="3785616"/>
            <a:ext cx="1517904" cy="603504"/>
          </a:xfrm>
          <a:prstGeom prst="rect">
            <a:avLst/>
          </a:prstGeom>
          <a:solidFill>
            <a:srgbClr val="FFFFFF"/>
          </a:solidFill>
          <a:ln w="635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7" name="Text 15"/>
          <p:cNvSpPr/>
          <p:nvPr/>
        </p:nvSpPr>
        <p:spPr>
          <a:xfrm>
            <a:off x="365760" y="3822192"/>
            <a:ext cx="1444752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Stat &gt; menus guidés</a:t>
            </a:r>
            <a:endParaRPr lang="en-US" sz="1050" dirty="0"/>
          </a:p>
        </p:txBody>
      </p:sp>
      <p:sp>
        <p:nvSpPr>
          <p:cNvPr id="18" name="Shape 16"/>
          <p:cNvSpPr/>
          <p:nvPr/>
        </p:nvSpPr>
        <p:spPr>
          <a:xfrm>
            <a:off x="2011680" y="594360"/>
            <a:ext cx="1627632" cy="4187952"/>
          </a:xfrm>
          <a:prstGeom prst="rect">
            <a:avLst/>
          </a:prstGeom>
          <a:solidFill>
            <a:srgbClr val="F4F6F9"/>
          </a:solidFill>
          <a:ln w="25400">
            <a:solidFill>
              <a:srgbClr val="028090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9" name="Shape 17"/>
          <p:cNvSpPr/>
          <p:nvPr/>
        </p:nvSpPr>
        <p:spPr>
          <a:xfrm>
            <a:off x="2011680" y="594360"/>
            <a:ext cx="1627632" cy="502920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0" name="Text 18"/>
          <p:cNvSpPr/>
          <p:nvPr/>
        </p:nvSpPr>
        <p:spPr>
          <a:xfrm>
            <a:off x="2011680" y="594360"/>
            <a:ext cx="5029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dirty="0">
                <a:solidFill>
                  <a:srgbClr val="000000"/>
                </a:solidFill>
              </a:rPr>
              <a:t>☁</a:t>
            </a:r>
            <a:endParaRPr lang="en-US" sz="2000" dirty="0"/>
          </a:p>
        </p:txBody>
      </p:sp>
      <p:sp>
        <p:nvSpPr>
          <p:cNvPr id="21" name="Text 19"/>
          <p:cNvSpPr/>
          <p:nvPr/>
        </p:nvSpPr>
        <p:spPr>
          <a:xfrm>
            <a:off x="2514600" y="594360"/>
            <a:ext cx="10972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0000"/>
              </a:lnSpc>
              <a:buNone/>
            </a:pPr>
            <a:r>
              <a:rPr lang="en-US" sz="1150" b="1" dirty="0">
                <a:solidFill>
                  <a:srgbClr val="FFFFFF"/>
                </a:solidFill>
              </a:rPr>
              <a:t>Minitab Connect</a:t>
            </a:r>
            <a:endParaRPr lang="en-US" sz="1150" dirty="0"/>
          </a:p>
        </p:txBody>
      </p:sp>
      <p:sp>
        <p:nvSpPr>
          <p:cNvPr id="22" name="Shape 20"/>
          <p:cNvSpPr/>
          <p:nvPr/>
        </p:nvSpPr>
        <p:spPr>
          <a:xfrm>
            <a:off x="2066544" y="1152144"/>
            <a:ext cx="1517904" cy="603504"/>
          </a:xfrm>
          <a:prstGeom prst="rect">
            <a:avLst/>
          </a:prstGeom>
          <a:solidFill>
            <a:srgbClr val="FFFFFF"/>
          </a:solidFill>
          <a:ln w="6350">
            <a:solidFill>
              <a:srgbClr val="02809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Text 21"/>
          <p:cNvSpPr/>
          <p:nvPr/>
        </p:nvSpPr>
        <p:spPr>
          <a:xfrm>
            <a:off x="2103120" y="1188720"/>
            <a:ext cx="1444752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Flux données temps réel</a:t>
            </a:r>
            <a:endParaRPr lang="en-US" sz="1050" dirty="0"/>
          </a:p>
        </p:txBody>
      </p:sp>
      <p:sp>
        <p:nvSpPr>
          <p:cNvPr id="24" name="Shape 22"/>
          <p:cNvSpPr/>
          <p:nvPr/>
        </p:nvSpPr>
        <p:spPr>
          <a:xfrm>
            <a:off x="2066544" y="1810512"/>
            <a:ext cx="1517904" cy="603504"/>
          </a:xfrm>
          <a:prstGeom prst="rect">
            <a:avLst/>
          </a:prstGeom>
          <a:solidFill>
            <a:srgbClr val="FFFFFF"/>
          </a:solidFill>
          <a:ln w="6350">
            <a:solidFill>
              <a:srgbClr val="02809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5" name="Text 23"/>
          <p:cNvSpPr/>
          <p:nvPr/>
        </p:nvSpPr>
        <p:spPr>
          <a:xfrm>
            <a:off x="2103120" y="1847088"/>
            <a:ext cx="1444752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LIMS → I-MR automatique</a:t>
            </a:r>
            <a:endParaRPr lang="en-US" sz="1050" dirty="0"/>
          </a:p>
        </p:txBody>
      </p:sp>
      <p:sp>
        <p:nvSpPr>
          <p:cNvPr id="26" name="Shape 24"/>
          <p:cNvSpPr/>
          <p:nvPr/>
        </p:nvSpPr>
        <p:spPr>
          <a:xfrm>
            <a:off x="2066544" y="2468880"/>
            <a:ext cx="1517904" cy="603504"/>
          </a:xfrm>
          <a:prstGeom prst="rect">
            <a:avLst/>
          </a:prstGeom>
          <a:solidFill>
            <a:srgbClr val="FFFFFF"/>
          </a:solidFill>
          <a:ln w="6350">
            <a:solidFill>
              <a:srgbClr val="02809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7" name="Text 25"/>
          <p:cNvSpPr/>
          <p:nvPr/>
        </p:nvSpPr>
        <p:spPr>
          <a:xfrm>
            <a:off x="2103120" y="2505456"/>
            <a:ext cx="1444752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Alertes OOT email/SMS</a:t>
            </a:r>
            <a:endParaRPr lang="en-US" sz="1050" dirty="0"/>
          </a:p>
        </p:txBody>
      </p:sp>
      <p:sp>
        <p:nvSpPr>
          <p:cNvPr id="28" name="Shape 26"/>
          <p:cNvSpPr/>
          <p:nvPr/>
        </p:nvSpPr>
        <p:spPr>
          <a:xfrm>
            <a:off x="2066544" y="3127248"/>
            <a:ext cx="1517904" cy="603504"/>
          </a:xfrm>
          <a:prstGeom prst="rect">
            <a:avLst/>
          </a:prstGeom>
          <a:solidFill>
            <a:srgbClr val="FFFFFF"/>
          </a:solidFill>
          <a:ln w="6350">
            <a:solidFill>
              <a:srgbClr val="02809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9" name="Text 27"/>
          <p:cNvSpPr/>
          <p:nvPr/>
        </p:nvSpPr>
        <p:spPr>
          <a:xfrm>
            <a:off x="2103120" y="3163824"/>
            <a:ext cx="1444752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Multi-sites · 21 CFR Part 11</a:t>
            </a:r>
            <a:endParaRPr lang="en-US" sz="1050" dirty="0"/>
          </a:p>
        </p:txBody>
      </p:sp>
      <p:sp>
        <p:nvSpPr>
          <p:cNvPr id="30" name="Shape 28"/>
          <p:cNvSpPr/>
          <p:nvPr/>
        </p:nvSpPr>
        <p:spPr>
          <a:xfrm>
            <a:off x="2066544" y="3785616"/>
            <a:ext cx="1517904" cy="603504"/>
          </a:xfrm>
          <a:prstGeom prst="rect">
            <a:avLst/>
          </a:prstGeom>
          <a:solidFill>
            <a:srgbClr val="FFFFFF"/>
          </a:solidFill>
          <a:ln w="6350">
            <a:solidFill>
              <a:srgbClr val="02809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1" name="Text 29"/>
          <p:cNvSpPr/>
          <p:nvPr/>
        </p:nvSpPr>
        <p:spPr>
          <a:xfrm>
            <a:off x="2103120" y="3822192"/>
            <a:ext cx="1444752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API REST intégration</a:t>
            </a:r>
            <a:endParaRPr lang="en-US" sz="1050" dirty="0"/>
          </a:p>
        </p:txBody>
      </p:sp>
      <p:sp>
        <p:nvSpPr>
          <p:cNvPr id="32" name="Shape 30"/>
          <p:cNvSpPr/>
          <p:nvPr/>
        </p:nvSpPr>
        <p:spPr>
          <a:xfrm>
            <a:off x="3749040" y="594360"/>
            <a:ext cx="1627632" cy="4187952"/>
          </a:xfrm>
          <a:prstGeom prst="rect">
            <a:avLst/>
          </a:prstGeom>
          <a:solidFill>
            <a:srgbClr val="F4F6F9"/>
          </a:solidFill>
          <a:ln w="25400">
            <a:solidFill>
              <a:srgbClr val="1E8449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33" name="Shape 31"/>
          <p:cNvSpPr/>
          <p:nvPr/>
        </p:nvSpPr>
        <p:spPr>
          <a:xfrm>
            <a:off x="3749040" y="594360"/>
            <a:ext cx="1627632" cy="502920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4" name="Text 32"/>
          <p:cNvSpPr/>
          <p:nvPr/>
        </p:nvSpPr>
        <p:spPr>
          <a:xfrm>
            <a:off x="3749040" y="594360"/>
            <a:ext cx="5029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dirty="0">
                <a:solidFill>
                  <a:srgbClr val="000000"/>
                </a:solidFill>
              </a:rPr>
              <a:t>🐍</a:t>
            </a:r>
            <a:endParaRPr lang="en-US" sz="2000" dirty="0"/>
          </a:p>
        </p:txBody>
      </p:sp>
      <p:sp>
        <p:nvSpPr>
          <p:cNvPr id="35" name="Text 33"/>
          <p:cNvSpPr/>
          <p:nvPr/>
        </p:nvSpPr>
        <p:spPr>
          <a:xfrm>
            <a:off x="4251960" y="594360"/>
            <a:ext cx="10972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0000"/>
              </a:lnSpc>
              <a:buNone/>
            </a:pPr>
            <a:r>
              <a:rPr lang="en-US" sz="1150" b="1" dirty="0">
                <a:solidFill>
                  <a:srgbClr val="FFFFFF"/>
                </a:solidFill>
              </a:rPr>
              <a:t>Python / SciPy</a:t>
            </a:r>
            <a:endParaRPr lang="en-US" sz="1150" dirty="0"/>
          </a:p>
        </p:txBody>
      </p:sp>
      <p:sp>
        <p:nvSpPr>
          <p:cNvPr id="36" name="Shape 34"/>
          <p:cNvSpPr/>
          <p:nvPr/>
        </p:nvSpPr>
        <p:spPr>
          <a:xfrm>
            <a:off x="3803904" y="1152144"/>
            <a:ext cx="1517904" cy="603504"/>
          </a:xfrm>
          <a:prstGeom prst="rect">
            <a:avLst/>
          </a:prstGeom>
          <a:solidFill>
            <a:srgbClr val="FFFFFF"/>
          </a:solidFill>
          <a:ln w="635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7" name="Text 35"/>
          <p:cNvSpPr/>
          <p:nvPr/>
        </p:nvSpPr>
        <p:spPr>
          <a:xfrm>
            <a:off x="3840480" y="1188720"/>
            <a:ext cx="1444752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Script Grubbs automatisé</a:t>
            </a:r>
            <a:endParaRPr lang="en-US" sz="1050" dirty="0"/>
          </a:p>
        </p:txBody>
      </p:sp>
      <p:sp>
        <p:nvSpPr>
          <p:cNvPr id="38" name="Shape 36"/>
          <p:cNvSpPr/>
          <p:nvPr/>
        </p:nvSpPr>
        <p:spPr>
          <a:xfrm>
            <a:off x="3803904" y="1810512"/>
            <a:ext cx="1517904" cy="603504"/>
          </a:xfrm>
          <a:prstGeom prst="rect">
            <a:avLst/>
          </a:prstGeom>
          <a:solidFill>
            <a:srgbClr val="FFFFFF"/>
          </a:solidFill>
          <a:ln w="635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9" name="Text 37"/>
          <p:cNvSpPr/>
          <p:nvPr/>
        </p:nvSpPr>
        <p:spPr>
          <a:xfrm>
            <a:off x="3840480" y="1847088"/>
            <a:ext cx="1444752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Test normalité SciPy</a:t>
            </a:r>
            <a:endParaRPr lang="en-US" sz="1050" dirty="0"/>
          </a:p>
        </p:txBody>
      </p:sp>
      <p:sp>
        <p:nvSpPr>
          <p:cNvPr id="40" name="Shape 38"/>
          <p:cNvSpPr/>
          <p:nvPr/>
        </p:nvSpPr>
        <p:spPr>
          <a:xfrm>
            <a:off x="3803904" y="2468880"/>
            <a:ext cx="1517904" cy="603504"/>
          </a:xfrm>
          <a:prstGeom prst="rect">
            <a:avLst/>
          </a:prstGeom>
          <a:solidFill>
            <a:srgbClr val="FFFFFF"/>
          </a:solidFill>
          <a:ln w="635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1" name="Text 39"/>
          <p:cNvSpPr/>
          <p:nvPr/>
        </p:nvSpPr>
        <p:spPr>
          <a:xfrm>
            <a:off x="3840480" y="2505456"/>
            <a:ext cx="1444752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Rapports OOS auto (PDF)</a:t>
            </a:r>
            <a:endParaRPr lang="en-US" sz="1050" dirty="0"/>
          </a:p>
        </p:txBody>
      </p:sp>
      <p:sp>
        <p:nvSpPr>
          <p:cNvPr id="42" name="Shape 40"/>
          <p:cNvSpPr/>
          <p:nvPr/>
        </p:nvSpPr>
        <p:spPr>
          <a:xfrm>
            <a:off x="3803904" y="3127248"/>
            <a:ext cx="1517904" cy="603504"/>
          </a:xfrm>
          <a:prstGeom prst="rect">
            <a:avLst/>
          </a:prstGeom>
          <a:solidFill>
            <a:srgbClr val="FFFFFF"/>
          </a:solidFill>
          <a:ln w="635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3" name="Text 41"/>
          <p:cNvSpPr/>
          <p:nvPr/>
        </p:nvSpPr>
        <p:spPr>
          <a:xfrm>
            <a:off x="3840480" y="3163824"/>
            <a:ext cx="1444752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Connexion LIMS API</a:t>
            </a:r>
            <a:endParaRPr lang="en-US" sz="1050" dirty="0"/>
          </a:p>
        </p:txBody>
      </p:sp>
      <p:sp>
        <p:nvSpPr>
          <p:cNvPr id="44" name="Shape 42"/>
          <p:cNvSpPr/>
          <p:nvPr/>
        </p:nvSpPr>
        <p:spPr>
          <a:xfrm>
            <a:off x="3803904" y="3785616"/>
            <a:ext cx="1517904" cy="603504"/>
          </a:xfrm>
          <a:prstGeom prst="rect">
            <a:avLst/>
          </a:prstGeom>
          <a:solidFill>
            <a:srgbClr val="FFFFFF"/>
          </a:solidFill>
          <a:ln w="635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5" name="Text 43"/>
          <p:cNvSpPr/>
          <p:nvPr/>
        </p:nvSpPr>
        <p:spPr>
          <a:xfrm>
            <a:off x="3840480" y="3822192"/>
            <a:ext cx="1444752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Notebook Jupyter guidé</a:t>
            </a:r>
            <a:endParaRPr lang="en-US" sz="1050" dirty="0"/>
          </a:p>
        </p:txBody>
      </p:sp>
      <p:sp>
        <p:nvSpPr>
          <p:cNvPr id="46" name="Shape 44"/>
          <p:cNvSpPr/>
          <p:nvPr/>
        </p:nvSpPr>
        <p:spPr>
          <a:xfrm>
            <a:off x="5486400" y="594360"/>
            <a:ext cx="1627632" cy="4187952"/>
          </a:xfrm>
          <a:prstGeom prst="rect">
            <a:avLst/>
          </a:prstGeom>
          <a:solidFill>
            <a:srgbClr val="F4F6F9"/>
          </a:solidFill>
          <a:ln w="25400">
            <a:solidFill>
              <a:srgbClr val="D4870A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47" name="Shape 45"/>
          <p:cNvSpPr/>
          <p:nvPr/>
        </p:nvSpPr>
        <p:spPr>
          <a:xfrm>
            <a:off x="5486400" y="594360"/>
            <a:ext cx="1627632" cy="502920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8" name="Text 46"/>
          <p:cNvSpPr/>
          <p:nvPr/>
        </p:nvSpPr>
        <p:spPr>
          <a:xfrm>
            <a:off x="5486400" y="594360"/>
            <a:ext cx="5029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dirty="0">
                <a:solidFill>
                  <a:srgbClr val="000000"/>
                </a:solidFill>
              </a:rPr>
              <a:t>📈</a:t>
            </a:r>
            <a:endParaRPr lang="en-US" sz="2000" dirty="0"/>
          </a:p>
        </p:txBody>
      </p:sp>
      <p:sp>
        <p:nvSpPr>
          <p:cNvPr id="49" name="Text 47"/>
          <p:cNvSpPr/>
          <p:nvPr/>
        </p:nvSpPr>
        <p:spPr>
          <a:xfrm>
            <a:off x="5989320" y="594360"/>
            <a:ext cx="10972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0000"/>
              </a:lnSpc>
              <a:buNone/>
            </a:pPr>
            <a:r>
              <a:rPr lang="en-US" sz="1150" b="1" dirty="0">
                <a:solidFill>
                  <a:srgbClr val="FFFFFF"/>
                </a:solidFill>
              </a:rPr>
              <a:t>Power BI</a:t>
            </a:r>
            <a:endParaRPr lang="en-US" sz="1150" dirty="0"/>
          </a:p>
        </p:txBody>
      </p:sp>
      <p:sp>
        <p:nvSpPr>
          <p:cNvPr id="50" name="Shape 48"/>
          <p:cNvSpPr/>
          <p:nvPr/>
        </p:nvSpPr>
        <p:spPr>
          <a:xfrm>
            <a:off x="5541264" y="1152144"/>
            <a:ext cx="1517904" cy="603504"/>
          </a:xfrm>
          <a:prstGeom prst="rect">
            <a:avLst/>
          </a:prstGeom>
          <a:solidFill>
            <a:srgbClr val="FFFFFF"/>
          </a:solidFill>
          <a:ln w="635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1" name="Text 49"/>
          <p:cNvSpPr/>
          <p:nvPr/>
        </p:nvSpPr>
        <p:spPr>
          <a:xfrm>
            <a:off x="5577840" y="1188720"/>
            <a:ext cx="1444752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Dashboard KPI live</a:t>
            </a:r>
            <a:endParaRPr lang="en-US" sz="1050" dirty="0"/>
          </a:p>
        </p:txBody>
      </p:sp>
      <p:sp>
        <p:nvSpPr>
          <p:cNvPr id="52" name="Shape 50"/>
          <p:cNvSpPr/>
          <p:nvPr/>
        </p:nvSpPr>
        <p:spPr>
          <a:xfrm>
            <a:off x="5541264" y="1810512"/>
            <a:ext cx="1517904" cy="603504"/>
          </a:xfrm>
          <a:prstGeom prst="rect">
            <a:avLst/>
          </a:prstGeom>
          <a:solidFill>
            <a:srgbClr val="FFFFFF"/>
          </a:solidFill>
          <a:ln w="635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3" name="Text 51"/>
          <p:cNvSpPr/>
          <p:nvPr/>
        </p:nvSpPr>
        <p:spPr>
          <a:xfrm>
            <a:off x="5577840" y="1847088"/>
            <a:ext cx="1444752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Connecteurs TrackWise</a:t>
            </a:r>
            <a:endParaRPr lang="en-US" sz="1050" dirty="0"/>
          </a:p>
        </p:txBody>
      </p:sp>
      <p:sp>
        <p:nvSpPr>
          <p:cNvPr id="54" name="Shape 52"/>
          <p:cNvSpPr/>
          <p:nvPr/>
        </p:nvSpPr>
        <p:spPr>
          <a:xfrm>
            <a:off x="5541264" y="2468880"/>
            <a:ext cx="1517904" cy="603504"/>
          </a:xfrm>
          <a:prstGeom prst="rect">
            <a:avLst/>
          </a:prstGeom>
          <a:solidFill>
            <a:srgbClr val="FFFFFF"/>
          </a:solidFill>
          <a:ln w="635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5" name="Text 53"/>
          <p:cNvSpPr/>
          <p:nvPr/>
        </p:nvSpPr>
        <p:spPr>
          <a:xfrm>
            <a:off x="5577840" y="2505456"/>
            <a:ext cx="1444752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Alertes dépassement</a:t>
            </a:r>
            <a:endParaRPr lang="en-US" sz="1050" dirty="0"/>
          </a:p>
        </p:txBody>
      </p:sp>
      <p:sp>
        <p:nvSpPr>
          <p:cNvPr id="56" name="Shape 54"/>
          <p:cNvSpPr/>
          <p:nvPr/>
        </p:nvSpPr>
        <p:spPr>
          <a:xfrm>
            <a:off x="5541264" y="3127248"/>
            <a:ext cx="1517904" cy="603504"/>
          </a:xfrm>
          <a:prstGeom prst="rect">
            <a:avLst/>
          </a:prstGeom>
          <a:solidFill>
            <a:srgbClr val="FFFFFF"/>
          </a:solidFill>
          <a:ln w="635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7" name="Text 55"/>
          <p:cNvSpPr/>
          <p:nvPr/>
        </p:nvSpPr>
        <p:spPr>
          <a:xfrm>
            <a:off x="5577840" y="3163824"/>
            <a:ext cx="1444752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Partage Teams/Intranet</a:t>
            </a:r>
            <a:endParaRPr lang="en-US" sz="1050" dirty="0"/>
          </a:p>
        </p:txBody>
      </p:sp>
      <p:sp>
        <p:nvSpPr>
          <p:cNvPr id="58" name="Shape 56"/>
          <p:cNvSpPr/>
          <p:nvPr/>
        </p:nvSpPr>
        <p:spPr>
          <a:xfrm>
            <a:off x="5541264" y="3785616"/>
            <a:ext cx="1517904" cy="603504"/>
          </a:xfrm>
          <a:prstGeom prst="rect">
            <a:avLst/>
          </a:prstGeom>
          <a:solidFill>
            <a:srgbClr val="FFFFFF"/>
          </a:solidFill>
          <a:ln w="635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9" name="Text 57"/>
          <p:cNvSpPr/>
          <p:nvPr/>
        </p:nvSpPr>
        <p:spPr>
          <a:xfrm>
            <a:off x="5577840" y="3822192"/>
            <a:ext cx="1444752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Actualisation 1h auto</a:t>
            </a:r>
            <a:endParaRPr lang="en-US" sz="1050" dirty="0"/>
          </a:p>
        </p:txBody>
      </p:sp>
      <p:sp>
        <p:nvSpPr>
          <p:cNvPr id="60" name="Shape 58"/>
          <p:cNvSpPr/>
          <p:nvPr/>
        </p:nvSpPr>
        <p:spPr>
          <a:xfrm>
            <a:off x="7223760" y="594360"/>
            <a:ext cx="1627632" cy="4187952"/>
          </a:xfrm>
          <a:prstGeom prst="rect">
            <a:avLst/>
          </a:prstGeom>
          <a:solidFill>
            <a:srgbClr val="F4F6F9"/>
          </a:solidFill>
          <a:ln w="25400">
            <a:solidFill>
              <a:srgbClr val="C0392B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61" name="Shape 59"/>
          <p:cNvSpPr/>
          <p:nvPr/>
        </p:nvSpPr>
        <p:spPr>
          <a:xfrm>
            <a:off x="7223760" y="594360"/>
            <a:ext cx="1627632" cy="502920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2" name="Text 60"/>
          <p:cNvSpPr/>
          <p:nvPr/>
        </p:nvSpPr>
        <p:spPr>
          <a:xfrm>
            <a:off x="7223760" y="594360"/>
            <a:ext cx="5029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dirty="0">
                <a:solidFill>
                  <a:srgbClr val="000000"/>
                </a:solidFill>
              </a:rPr>
              <a:t>📋</a:t>
            </a:r>
            <a:endParaRPr lang="en-US" sz="2000" dirty="0"/>
          </a:p>
        </p:txBody>
      </p:sp>
      <p:sp>
        <p:nvSpPr>
          <p:cNvPr id="63" name="Text 61"/>
          <p:cNvSpPr/>
          <p:nvPr/>
        </p:nvSpPr>
        <p:spPr>
          <a:xfrm>
            <a:off x="7726680" y="594360"/>
            <a:ext cx="10972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0000"/>
              </a:lnSpc>
              <a:buNone/>
            </a:pPr>
            <a:r>
              <a:rPr lang="en-US" sz="1150" b="1" dirty="0">
                <a:solidFill>
                  <a:srgbClr val="FFFFFF"/>
                </a:solidFill>
              </a:rPr>
              <a:t>Templates Excel</a:t>
            </a:r>
            <a:endParaRPr lang="en-US" sz="1150" dirty="0"/>
          </a:p>
        </p:txBody>
      </p:sp>
      <p:sp>
        <p:nvSpPr>
          <p:cNvPr id="64" name="Shape 62"/>
          <p:cNvSpPr/>
          <p:nvPr/>
        </p:nvSpPr>
        <p:spPr>
          <a:xfrm>
            <a:off x="7278624" y="1152144"/>
            <a:ext cx="1517904" cy="603504"/>
          </a:xfrm>
          <a:prstGeom prst="rect">
            <a:avLst/>
          </a:prstGeom>
          <a:solidFill>
            <a:srgbClr val="FFFFFF"/>
          </a:solidFill>
          <a:ln w="635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5" name="Text 63"/>
          <p:cNvSpPr/>
          <p:nvPr/>
        </p:nvSpPr>
        <p:spPr>
          <a:xfrm>
            <a:off x="7315200" y="1188720"/>
            <a:ext cx="1444752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OOS Investigation Form</a:t>
            </a:r>
            <a:endParaRPr lang="en-US" sz="1050" dirty="0"/>
          </a:p>
        </p:txBody>
      </p:sp>
      <p:sp>
        <p:nvSpPr>
          <p:cNvPr id="66" name="Shape 64"/>
          <p:cNvSpPr/>
          <p:nvPr/>
        </p:nvSpPr>
        <p:spPr>
          <a:xfrm>
            <a:off x="7278624" y="1810512"/>
            <a:ext cx="1517904" cy="603504"/>
          </a:xfrm>
          <a:prstGeom prst="rect">
            <a:avLst/>
          </a:prstGeom>
          <a:solidFill>
            <a:srgbClr val="FFFFFF"/>
          </a:solidFill>
          <a:ln w="635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7" name="Text 65"/>
          <p:cNvSpPr/>
          <p:nvPr/>
        </p:nvSpPr>
        <p:spPr>
          <a:xfrm>
            <a:off x="7315200" y="1847088"/>
            <a:ext cx="1444752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CAPA Tracking Sheet</a:t>
            </a:r>
            <a:endParaRPr lang="en-US" sz="1050" dirty="0"/>
          </a:p>
        </p:txBody>
      </p:sp>
      <p:sp>
        <p:nvSpPr>
          <p:cNvPr id="68" name="Shape 66"/>
          <p:cNvSpPr/>
          <p:nvPr/>
        </p:nvSpPr>
        <p:spPr>
          <a:xfrm>
            <a:off x="7278624" y="2468880"/>
            <a:ext cx="1517904" cy="603504"/>
          </a:xfrm>
          <a:prstGeom prst="rect">
            <a:avLst/>
          </a:prstGeom>
          <a:solidFill>
            <a:srgbClr val="FFFFFF"/>
          </a:solidFill>
          <a:ln w="635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9" name="Text 67"/>
          <p:cNvSpPr/>
          <p:nvPr/>
        </p:nvSpPr>
        <p:spPr>
          <a:xfrm>
            <a:off x="7315200" y="2505456"/>
            <a:ext cx="1444752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MSP Control Plan</a:t>
            </a:r>
            <a:endParaRPr lang="en-US" sz="1050" dirty="0"/>
          </a:p>
        </p:txBody>
      </p:sp>
      <p:sp>
        <p:nvSpPr>
          <p:cNvPr id="70" name="Shape 68"/>
          <p:cNvSpPr/>
          <p:nvPr/>
        </p:nvSpPr>
        <p:spPr>
          <a:xfrm>
            <a:off x="7278624" y="3127248"/>
            <a:ext cx="1517904" cy="603504"/>
          </a:xfrm>
          <a:prstGeom prst="rect">
            <a:avLst/>
          </a:prstGeom>
          <a:solidFill>
            <a:srgbClr val="FFFFFF"/>
          </a:solidFill>
          <a:ln w="635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1" name="Text 69"/>
          <p:cNvSpPr/>
          <p:nvPr/>
        </p:nvSpPr>
        <p:spPr>
          <a:xfrm>
            <a:off x="7315200" y="3163824"/>
            <a:ext cx="1444752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APR Statistical Summary</a:t>
            </a:r>
            <a:endParaRPr lang="en-US" sz="1050" dirty="0"/>
          </a:p>
        </p:txBody>
      </p:sp>
      <p:sp>
        <p:nvSpPr>
          <p:cNvPr id="72" name="Shape 70"/>
          <p:cNvSpPr/>
          <p:nvPr/>
        </p:nvSpPr>
        <p:spPr>
          <a:xfrm>
            <a:off x="7278624" y="3785616"/>
            <a:ext cx="1517904" cy="603504"/>
          </a:xfrm>
          <a:prstGeom prst="rect">
            <a:avLst/>
          </a:prstGeom>
          <a:solidFill>
            <a:srgbClr val="FFFFFF"/>
          </a:solidFill>
          <a:ln w="635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3" name="Text 71"/>
          <p:cNvSpPr/>
          <p:nvPr/>
        </p:nvSpPr>
        <p:spPr>
          <a:xfrm>
            <a:off x="7315200" y="3822192"/>
            <a:ext cx="1444752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CSV validé 21 CFR Part 11</a:t>
            </a:r>
            <a:endParaRPr lang="en-US" sz="1050" dirty="0"/>
          </a:p>
        </p:txBody>
      </p:sp>
      <p:sp>
        <p:nvSpPr>
          <p:cNvPr id="74" name="Shape 72"/>
          <p:cNvSpPr/>
          <p:nvPr/>
        </p:nvSpPr>
        <p:spPr>
          <a:xfrm>
            <a:off x="274320" y="4828032"/>
            <a:ext cx="8595360" cy="182880"/>
          </a:xfrm>
          <a:prstGeom prst="rect">
            <a:avLst/>
          </a:prstGeom>
          <a:solidFill>
            <a:srgbClr val="F4F6F9"/>
          </a:solidFill>
          <a:ln w="12700">
            <a:solidFill>
              <a:srgbClr val="6C348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5" name="Text 73"/>
          <p:cNvSpPr/>
          <p:nvPr/>
        </p:nvSpPr>
        <p:spPr>
          <a:xfrm>
            <a:off x="365760" y="4828032"/>
            <a:ext cx="832104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50" i="1" dirty="0">
                <a:solidFill>
                  <a:srgbClr val="6C3483"/>
                </a:solidFill>
              </a:rPr>
              <a:t>Python :  from scipy import stats  ·  stat, p = stats.shapiro(data)  ·  G = (max(data)-mean(data))/std(data)  ·  if p &gt; 0.05 and G &gt; G_crit : print('OOS confirmé')</a:t>
            </a:r>
            <a:endParaRPr lang="en-US" sz="850" dirty="0"/>
          </a:p>
        </p:txBody>
      </p:sp>
      <p:sp>
        <p:nvSpPr>
          <p:cNvPr id="76" name="Shape 74"/>
          <p:cNvSpPr/>
          <p:nvPr/>
        </p:nvSpPr>
        <p:spPr>
          <a:xfrm>
            <a:off x="0" y="4919472"/>
            <a:ext cx="9144000" cy="22402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7" name="Text 75"/>
          <p:cNvSpPr/>
          <p:nvPr/>
        </p:nvSpPr>
        <p:spPr>
          <a:xfrm>
            <a:off x="274320" y="4919472"/>
            <a:ext cx="7772400" cy="224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ABBDD"/>
                </a:solidFill>
              </a:rPr>
              <a:t>OOS, OOT &amp; CAPA en Industrie Pharmaceutique  ·  Rachid BERKANI  ·  Expert Qualité &amp; Statistiques</a:t>
            </a:r>
            <a:endParaRPr lang="en-US" sz="850" dirty="0"/>
          </a:p>
        </p:txBody>
      </p:sp>
      <p:sp>
        <p:nvSpPr>
          <p:cNvPr id="78" name="Text 76"/>
          <p:cNvSpPr/>
          <p:nvPr/>
        </p:nvSpPr>
        <p:spPr>
          <a:xfrm>
            <a:off x="8046720" y="4919472"/>
            <a:ext cx="1051560" cy="2240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AABBDD"/>
                </a:solidFill>
              </a:rPr>
              <a:t>29 / 39</a:t>
            </a:r>
            <a:endParaRPr lang="en-US" sz="8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Structure de l'ouvrage — 6 chapitres progressifs + Annexes + 6 Dossiers de ressources</a:t>
            </a:r>
            <a:endParaRPr lang="en-US" sz="1200" dirty="0"/>
          </a:p>
        </p:txBody>
      </p:sp>
      <p:sp>
        <p:nvSpPr>
          <p:cNvPr id="4" name="Shape 2"/>
          <p:cNvSpPr/>
          <p:nvPr/>
        </p:nvSpPr>
        <p:spPr>
          <a:xfrm>
            <a:off x="274320" y="594360"/>
            <a:ext cx="4206240" cy="1261872"/>
          </a:xfrm>
          <a:prstGeom prst="rect">
            <a:avLst/>
          </a:prstGeom>
          <a:solidFill>
            <a:srgbClr val="FFFFFF"/>
          </a:solidFill>
          <a:ln w="25400">
            <a:solidFill>
              <a:srgbClr val="1B3A6B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274320" y="594360"/>
            <a:ext cx="4206240" cy="5486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384048" y="685800"/>
            <a:ext cx="68580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1B3A6B"/>
                </a:solidFill>
              </a:rPr>
              <a:t>Ch.1</a:t>
            </a:r>
            <a:endParaRPr lang="en-US" sz="1800" dirty="0"/>
          </a:p>
        </p:txBody>
      </p:sp>
      <p:sp>
        <p:nvSpPr>
          <p:cNvPr id="7" name="Text 5"/>
          <p:cNvSpPr/>
          <p:nvPr/>
        </p:nvSpPr>
        <p:spPr>
          <a:xfrm>
            <a:off x="1078992" y="685800"/>
            <a:ext cx="3310128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B3A6B"/>
                </a:solidFill>
              </a:rPr>
              <a:t>Concepts Fondamentaux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384048" y="1143000"/>
            <a:ext cx="4005072" cy="6217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50" dirty="0">
                <a:solidFill>
                  <a:srgbClr val="64748B"/>
                </a:solidFill>
              </a:rPr>
              <a:t>OOS · OOT · OOE · Seuils · Rappels FDA</a:t>
            </a:r>
            <a:endParaRPr lang="en-US" sz="1150" dirty="0"/>
          </a:p>
        </p:txBody>
      </p:sp>
      <p:sp>
        <p:nvSpPr>
          <p:cNvPr id="9" name="Shape 7"/>
          <p:cNvSpPr/>
          <p:nvPr/>
        </p:nvSpPr>
        <p:spPr>
          <a:xfrm>
            <a:off x="274320" y="1984248"/>
            <a:ext cx="4206240" cy="1261872"/>
          </a:xfrm>
          <a:prstGeom prst="rect">
            <a:avLst/>
          </a:prstGeom>
          <a:solidFill>
            <a:srgbClr val="FFFFFF"/>
          </a:solidFill>
          <a:ln w="25400">
            <a:solidFill>
              <a:srgbClr val="2E5FA3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0" name="Shape 8"/>
          <p:cNvSpPr/>
          <p:nvPr/>
        </p:nvSpPr>
        <p:spPr>
          <a:xfrm>
            <a:off x="274320" y="1984248"/>
            <a:ext cx="4206240" cy="54864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9"/>
          <p:cNvSpPr/>
          <p:nvPr/>
        </p:nvSpPr>
        <p:spPr>
          <a:xfrm>
            <a:off x="384048" y="2075688"/>
            <a:ext cx="68580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2E5FA3"/>
                </a:solidFill>
              </a:rPr>
              <a:t>Ch.2</a:t>
            </a:r>
            <a:endParaRPr lang="en-US" sz="1800" dirty="0"/>
          </a:p>
        </p:txBody>
      </p:sp>
      <p:sp>
        <p:nvSpPr>
          <p:cNvPr id="12" name="Text 10"/>
          <p:cNvSpPr/>
          <p:nvPr/>
        </p:nvSpPr>
        <p:spPr>
          <a:xfrm>
            <a:off x="1078992" y="2075688"/>
            <a:ext cx="3310128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2E5FA3"/>
                </a:solidFill>
              </a:rPr>
              <a:t>Détection &amp; Investigation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384048" y="2532888"/>
            <a:ext cx="4005072" cy="6217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50" dirty="0">
                <a:solidFill>
                  <a:srgbClr val="64748B"/>
                </a:solidFill>
              </a:rPr>
              <a:t>3 Phases · Grubbs · Pareto · Cartes I-MR</a:t>
            </a:r>
            <a:endParaRPr lang="en-US" sz="1150" dirty="0"/>
          </a:p>
        </p:txBody>
      </p:sp>
      <p:sp>
        <p:nvSpPr>
          <p:cNvPr id="14" name="Shape 12"/>
          <p:cNvSpPr/>
          <p:nvPr/>
        </p:nvSpPr>
        <p:spPr>
          <a:xfrm>
            <a:off x="274320" y="3374136"/>
            <a:ext cx="4206240" cy="1261872"/>
          </a:xfrm>
          <a:prstGeom prst="rect">
            <a:avLst/>
          </a:prstGeom>
          <a:solidFill>
            <a:srgbClr val="FFFFFF"/>
          </a:solidFill>
          <a:ln w="25400">
            <a:solidFill>
              <a:srgbClr val="1E8449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5" name="Shape 13"/>
          <p:cNvSpPr/>
          <p:nvPr/>
        </p:nvSpPr>
        <p:spPr>
          <a:xfrm>
            <a:off x="274320" y="3374136"/>
            <a:ext cx="4206240" cy="54864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384048" y="3465576"/>
            <a:ext cx="68580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1E8449"/>
                </a:solidFill>
              </a:rPr>
              <a:t>Ch.3</a:t>
            </a:r>
            <a:endParaRPr lang="en-US" sz="1800" dirty="0"/>
          </a:p>
        </p:txBody>
      </p:sp>
      <p:sp>
        <p:nvSpPr>
          <p:cNvPr id="17" name="Text 15"/>
          <p:cNvSpPr/>
          <p:nvPr/>
        </p:nvSpPr>
        <p:spPr>
          <a:xfrm>
            <a:off x="1078992" y="3465576"/>
            <a:ext cx="3310128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E8449"/>
                </a:solidFill>
              </a:rPr>
              <a:t>Méthodologie CAPA</a:t>
            </a:r>
            <a:endParaRPr lang="en-US" sz="1400" dirty="0"/>
          </a:p>
        </p:txBody>
      </p:sp>
      <p:sp>
        <p:nvSpPr>
          <p:cNvPr id="18" name="Text 16"/>
          <p:cNvSpPr/>
          <p:nvPr/>
        </p:nvSpPr>
        <p:spPr>
          <a:xfrm>
            <a:off x="384048" y="3922776"/>
            <a:ext cx="4005072" cy="6217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50" dirty="0">
                <a:solidFill>
                  <a:srgbClr val="64748B"/>
                </a:solidFill>
              </a:rPr>
              <a:t>5 Pourquoi · Ishikawa · FMEA · ALCOA+</a:t>
            </a:r>
            <a:endParaRPr lang="en-US" sz="1150" dirty="0"/>
          </a:p>
        </p:txBody>
      </p:sp>
      <p:sp>
        <p:nvSpPr>
          <p:cNvPr id="19" name="Shape 17"/>
          <p:cNvSpPr/>
          <p:nvPr/>
        </p:nvSpPr>
        <p:spPr>
          <a:xfrm>
            <a:off x="4709160" y="594360"/>
            <a:ext cx="4206240" cy="1261872"/>
          </a:xfrm>
          <a:prstGeom prst="rect">
            <a:avLst/>
          </a:prstGeom>
          <a:solidFill>
            <a:srgbClr val="FFFFFF"/>
          </a:solidFill>
          <a:ln w="25400">
            <a:solidFill>
              <a:srgbClr val="D4870A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0" name="Shape 18"/>
          <p:cNvSpPr/>
          <p:nvPr/>
        </p:nvSpPr>
        <p:spPr>
          <a:xfrm>
            <a:off x="4709160" y="594360"/>
            <a:ext cx="4206240" cy="54864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4818888" y="685800"/>
            <a:ext cx="68580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D4870A"/>
                </a:solidFill>
              </a:rPr>
              <a:t>Ch.4</a:t>
            </a:r>
            <a:endParaRPr lang="en-US" sz="1800" dirty="0"/>
          </a:p>
        </p:txBody>
      </p:sp>
      <p:sp>
        <p:nvSpPr>
          <p:cNvPr id="22" name="Text 20"/>
          <p:cNvSpPr/>
          <p:nvPr/>
        </p:nvSpPr>
        <p:spPr>
          <a:xfrm>
            <a:off x="5513832" y="685800"/>
            <a:ext cx="3310128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D4870A"/>
                </a:solidFill>
              </a:rPr>
              <a:t>Plans d'Actions &amp; Suivi</a:t>
            </a:r>
            <a:endParaRPr lang="en-US" sz="1400" dirty="0"/>
          </a:p>
        </p:txBody>
      </p:sp>
      <p:sp>
        <p:nvSpPr>
          <p:cNvPr id="23" name="Text 21"/>
          <p:cNvSpPr/>
          <p:nvPr/>
        </p:nvSpPr>
        <p:spPr>
          <a:xfrm>
            <a:off x="4818888" y="1143000"/>
            <a:ext cx="4005072" cy="6217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50" dirty="0">
                <a:solidFill>
                  <a:srgbClr val="64748B"/>
                </a:solidFill>
              </a:rPr>
              <a:t>SMART · KPI Dashboard · APR · MSP</a:t>
            </a:r>
            <a:endParaRPr lang="en-US" sz="1150" dirty="0"/>
          </a:p>
        </p:txBody>
      </p:sp>
      <p:sp>
        <p:nvSpPr>
          <p:cNvPr id="24" name="Shape 22"/>
          <p:cNvSpPr/>
          <p:nvPr/>
        </p:nvSpPr>
        <p:spPr>
          <a:xfrm>
            <a:off x="4709160" y="1984248"/>
            <a:ext cx="4206240" cy="1261872"/>
          </a:xfrm>
          <a:prstGeom prst="rect">
            <a:avLst/>
          </a:prstGeom>
          <a:solidFill>
            <a:srgbClr val="FFFFFF"/>
          </a:solidFill>
          <a:ln w="25400">
            <a:solidFill>
              <a:srgbClr val="C0392B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5" name="Shape 23"/>
          <p:cNvSpPr/>
          <p:nvPr/>
        </p:nvSpPr>
        <p:spPr>
          <a:xfrm>
            <a:off x="4709160" y="1984248"/>
            <a:ext cx="4206240" cy="54864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Text 24"/>
          <p:cNvSpPr/>
          <p:nvPr/>
        </p:nvSpPr>
        <p:spPr>
          <a:xfrm>
            <a:off x="4818888" y="2075688"/>
            <a:ext cx="68580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C0392B"/>
                </a:solidFill>
              </a:rPr>
              <a:t>Ch.5</a:t>
            </a:r>
            <a:endParaRPr lang="en-US" sz="1800" dirty="0"/>
          </a:p>
        </p:txBody>
      </p:sp>
      <p:sp>
        <p:nvSpPr>
          <p:cNvPr id="27" name="Text 25"/>
          <p:cNvSpPr/>
          <p:nvPr/>
        </p:nvSpPr>
        <p:spPr>
          <a:xfrm>
            <a:off x="5513832" y="2075688"/>
            <a:ext cx="3310128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C0392B"/>
                </a:solidFill>
              </a:rPr>
              <a:t>Études de Cas Pratiques</a:t>
            </a:r>
            <a:endParaRPr lang="en-US" sz="1400" dirty="0"/>
          </a:p>
        </p:txBody>
      </p:sp>
      <p:sp>
        <p:nvSpPr>
          <p:cNvPr id="28" name="Text 26"/>
          <p:cNvSpPr/>
          <p:nvPr/>
        </p:nvSpPr>
        <p:spPr>
          <a:xfrm>
            <a:off x="4818888" y="2532888"/>
            <a:ext cx="4005072" cy="6217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50" dirty="0">
                <a:solidFill>
                  <a:srgbClr val="64748B"/>
                </a:solidFill>
              </a:rPr>
              <a:t>4 cas réels HPLC Cardiostat® &amp; Beta-X®</a:t>
            </a:r>
            <a:endParaRPr lang="en-US" sz="1150" dirty="0"/>
          </a:p>
        </p:txBody>
      </p:sp>
      <p:sp>
        <p:nvSpPr>
          <p:cNvPr id="29" name="Shape 27"/>
          <p:cNvSpPr/>
          <p:nvPr/>
        </p:nvSpPr>
        <p:spPr>
          <a:xfrm>
            <a:off x="4709160" y="3374136"/>
            <a:ext cx="4206240" cy="1261872"/>
          </a:xfrm>
          <a:prstGeom prst="rect">
            <a:avLst/>
          </a:prstGeom>
          <a:solidFill>
            <a:srgbClr val="FFFFFF"/>
          </a:solidFill>
          <a:ln w="25400">
            <a:solidFill>
              <a:srgbClr val="6C3483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30" name="Shape 28"/>
          <p:cNvSpPr/>
          <p:nvPr/>
        </p:nvSpPr>
        <p:spPr>
          <a:xfrm>
            <a:off x="4709160" y="3374136"/>
            <a:ext cx="4206240" cy="54864"/>
          </a:xfrm>
          <a:prstGeom prst="rect">
            <a:avLst/>
          </a:prstGeom>
          <a:solidFill>
            <a:srgbClr val="6C3483"/>
          </a:solidFill>
          <a:ln w="12700">
            <a:solidFill>
              <a:srgbClr val="6C348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1" name="Text 29"/>
          <p:cNvSpPr/>
          <p:nvPr/>
        </p:nvSpPr>
        <p:spPr>
          <a:xfrm>
            <a:off x="4818888" y="3465576"/>
            <a:ext cx="68580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6C3483"/>
                </a:solidFill>
              </a:rPr>
              <a:t>Ch.6</a:t>
            </a:r>
            <a:endParaRPr lang="en-US" sz="1800" dirty="0"/>
          </a:p>
        </p:txBody>
      </p:sp>
      <p:sp>
        <p:nvSpPr>
          <p:cNvPr id="32" name="Text 30"/>
          <p:cNvSpPr/>
          <p:nvPr/>
        </p:nvSpPr>
        <p:spPr>
          <a:xfrm>
            <a:off x="5513832" y="3465576"/>
            <a:ext cx="3310128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6C3483"/>
                </a:solidFill>
              </a:rPr>
              <a:t>Outils Numériques 4.0</a:t>
            </a:r>
            <a:endParaRPr lang="en-US" sz="1400" dirty="0"/>
          </a:p>
        </p:txBody>
      </p:sp>
      <p:sp>
        <p:nvSpPr>
          <p:cNvPr id="33" name="Text 31"/>
          <p:cNvSpPr/>
          <p:nvPr/>
        </p:nvSpPr>
        <p:spPr>
          <a:xfrm>
            <a:off x="4818888" y="3922776"/>
            <a:ext cx="4005072" cy="6217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50" dirty="0">
                <a:solidFill>
                  <a:srgbClr val="64748B"/>
                </a:solidFill>
              </a:rPr>
              <a:t>Minitab® · Python/SciPy · Power BI · QMS</a:t>
            </a:r>
            <a:endParaRPr lang="en-US" sz="1150" dirty="0"/>
          </a:p>
        </p:txBody>
      </p:sp>
      <p:sp>
        <p:nvSpPr>
          <p:cNvPr id="34" name="Shape 32"/>
          <p:cNvSpPr/>
          <p:nvPr/>
        </p:nvSpPr>
        <p:spPr>
          <a:xfrm>
            <a:off x="274320" y="4709160"/>
            <a:ext cx="8595360" cy="256032"/>
          </a:xfrm>
          <a:prstGeom prst="rect">
            <a:avLst/>
          </a:prstGeom>
          <a:solidFill>
            <a:srgbClr val="F4F6F9"/>
          </a:solidFill>
          <a:ln w="10160">
            <a:solidFill>
              <a:srgbClr val="64748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5" name="Text 33"/>
          <p:cNvSpPr/>
          <p:nvPr/>
        </p:nvSpPr>
        <p:spPr>
          <a:xfrm>
            <a:off x="411480" y="4709160"/>
            <a:ext cx="83210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64748B"/>
                </a:solidFill>
              </a:rPr>
              <a:t>📎  Annexes : SOP modèle · Glossaire 33 termes FDA/EMA/ICH · Références réglementaires · Bibliographie · Index 55 termes</a:t>
            </a:r>
            <a:endParaRPr lang="en-US" sz="1000" dirty="0"/>
          </a:p>
        </p:txBody>
      </p:sp>
      <p:sp>
        <p:nvSpPr>
          <p:cNvPr id="36" name="Shape 34"/>
          <p:cNvSpPr/>
          <p:nvPr/>
        </p:nvSpPr>
        <p:spPr>
          <a:xfrm>
            <a:off x="0" y="4919472"/>
            <a:ext cx="9144000" cy="22402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7" name="Text 35"/>
          <p:cNvSpPr/>
          <p:nvPr/>
        </p:nvSpPr>
        <p:spPr>
          <a:xfrm>
            <a:off x="274320" y="4919472"/>
            <a:ext cx="7772400" cy="224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ABBDD"/>
                </a:solidFill>
              </a:rPr>
              <a:t>OOS, OOT &amp; CAPA en Industrie Pharmaceutique  ·  Rachid BERKANI  ·  Expert Qualité &amp; Statistiques</a:t>
            </a:r>
            <a:endParaRPr lang="en-US" sz="850" dirty="0"/>
          </a:p>
        </p:txBody>
      </p:sp>
      <p:sp>
        <p:nvSpPr>
          <p:cNvPr id="38" name="Text 36"/>
          <p:cNvSpPr/>
          <p:nvPr/>
        </p:nvSpPr>
        <p:spPr>
          <a:xfrm>
            <a:off x="8046720" y="4919472"/>
            <a:ext cx="1051560" cy="2240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AABBDD"/>
                </a:solidFill>
              </a:rPr>
              <a:t>3 / 39</a:t>
            </a:r>
            <a:endParaRPr lang="en-US" sz="85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bg>
      <p:bgPr>
        <a:solidFill>
          <a:srgbClr val="F4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Conclusion — Matrice de Maturité et Intégration DMAIC pour CAPA systématiques</a:t>
            </a:r>
            <a:endParaRPr lang="en-US" sz="1200" dirty="0"/>
          </a:p>
        </p:txBody>
      </p:sp>
      <p:sp>
        <p:nvSpPr>
          <p:cNvPr id="4" name="Shape 2"/>
          <p:cNvSpPr/>
          <p:nvPr/>
        </p:nvSpPr>
        <p:spPr>
          <a:xfrm>
            <a:off x="274320" y="594360"/>
            <a:ext cx="8595360" cy="694944"/>
          </a:xfrm>
          <a:prstGeom prst="rect">
            <a:avLst/>
          </a:prstGeom>
          <a:solidFill>
            <a:srgbClr val="FDECEA"/>
          </a:solidFill>
          <a:ln w="1905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365760" y="731520"/>
            <a:ext cx="420624" cy="420624"/>
          </a:xfrm>
          <a:prstGeom prst="ellipse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365760" y="731520"/>
            <a:ext cx="420624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FFFFFF"/>
                </a:solidFill>
              </a:rPr>
              <a:t>1</a:t>
            </a:r>
            <a:endParaRPr lang="en-US" sz="1700" dirty="0"/>
          </a:p>
        </p:txBody>
      </p:sp>
      <p:sp>
        <p:nvSpPr>
          <p:cNvPr id="7" name="Text 5"/>
          <p:cNvSpPr/>
          <p:nvPr/>
        </p:nvSpPr>
        <p:spPr>
          <a:xfrm>
            <a:off x="914400" y="649224"/>
            <a:ext cx="1920240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C0392B"/>
                </a:solidFill>
              </a:rPr>
              <a:t>Initial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2880360" y="649224"/>
            <a:ext cx="5888736" cy="58521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Investigations réactives, peu documentées. OOS fermés sans cause racine prouvée. Aucun outil statistique.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274320" y="1362456"/>
            <a:ext cx="8595360" cy="694944"/>
          </a:xfrm>
          <a:prstGeom prst="rect">
            <a:avLst/>
          </a:prstGeom>
          <a:solidFill>
            <a:srgbClr val="FEE9CC"/>
          </a:solidFill>
          <a:ln w="19050">
            <a:solidFill>
              <a:srgbClr val="E67E2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" name="Shape 8"/>
          <p:cNvSpPr/>
          <p:nvPr/>
        </p:nvSpPr>
        <p:spPr>
          <a:xfrm>
            <a:off x="365760" y="1499616"/>
            <a:ext cx="420624" cy="420624"/>
          </a:xfrm>
          <a:prstGeom prst="ellipse">
            <a:avLst/>
          </a:prstGeom>
          <a:solidFill>
            <a:srgbClr val="E67E22"/>
          </a:solidFill>
          <a:ln w="12700">
            <a:solidFill>
              <a:srgbClr val="E67E2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9"/>
          <p:cNvSpPr/>
          <p:nvPr/>
        </p:nvSpPr>
        <p:spPr>
          <a:xfrm>
            <a:off x="365760" y="1499616"/>
            <a:ext cx="420624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FFFFFF"/>
                </a:solidFill>
              </a:rPr>
              <a:t>2</a:t>
            </a:r>
            <a:endParaRPr lang="en-US" sz="1700" dirty="0"/>
          </a:p>
        </p:txBody>
      </p:sp>
      <p:sp>
        <p:nvSpPr>
          <p:cNvPr id="12" name="Text 10"/>
          <p:cNvSpPr/>
          <p:nvPr/>
        </p:nvSpPr>
        <p:spPr>
          <a:xfrm>
            <a:off x="914400" y="1417320"/>
            <a:ext cx="1920240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E67E22"/>
                </a:solidFill>
              </a:rPr>
              <a:t>Reproductible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2880360" y="1417320"/>
            <a:ext cx="5888736" cy="58521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SOP en place, investigation Phases 1/2 structurées, documentation ALCOA. Test de Grubbs utilisé.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274320" y="2130552"/>
            <a:ext cx="8595360" cy="694944"/>
          </a:xfrm>
          <a:prstGeom prst="rect">
            <a:avLst/>
          </a:prstGeom>
          <a:solidFill>
            <a:srgbClr val="FFF3CD"/>
          </a:solidFill>
          <a:ln w="1905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Shape 13"/>
          <p:cNvSpPr/>
          <p:nvPr/>
        </p:nvSpPr>
        <p:spPr>
          <a:xfrm>
            <a:off x="365760" y="2267712"/>
            <a:ext cx="420624" cy="420624"/>
          </a:xfrm>
          <a:prstGeom prst="ellipse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365760" y="2267712"/>
            <a:ext cx="420624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FFFFFF"/>
                </a:solidFill>
              </a:rPr>
              <a:t>3</a:t>
            </a:r>
            <a:endParaRPr lang="en-US" sz="1700" dirty="0"/>
          </a:p>
        </p:txBody>
      </p:sp>
      <p:sp>
        <p:nvSpPr>
          <p:cNvPr id="17" name="Text 15"/>
          <p:cNvSpPr/>
          <p:nvPr/>
        </p:nvSpPr>
        <p:spPr>
          <a:xfrm>
            <a:off x="914400" y="2185416"/>
            <a:ext cx="1920240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D4870A"/>
                </a:solidFill>
              </a:rPr>
              <a:t>Défini</a:t>
            </a:r>
            <a:endParaRPr lang="en-US" sz="1400" dirty="0"/>
          </a:p>
        </p:txBody>
      </p:sp>
      <p:sp>
        <p:nvSpPr>
          <p:cNvPr id="18" name="Text 16"/>
          <p:cNvSpPr/>
          <p:nvPr/>
        </p:nvSpPr>
        <p:spPr>
          <a:xfrm>
            <a:off x="2880360" y="2185416"/>
            <a:ext cx="5888736" cy="58521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Normalité avant Grubbs, FMEA, CAPA formelles, Effectiveness Check J+90 systématique.</a:t>
            </a:r>
            <a:endParaRPr lang="en-US" sz="1100" dirty="0"/>
          </a:p>
        </p:txBody>
      </p:sp>
      <p:sp>
        <p:nvSpPr>
          <p:cNvPr id="19" name="Shape 17"/>
          <p:cNvSpPr/>
          <p:nvPr/>
        </p:nvSpPr>
        <p:spPr>
          <a:xfrm>
            <a:off x="274320" y="2898648"/>
            <a:ext cx="8595360" cy="694944"/>
          </a:xfrm>
          <a:prstGeom prst="rect">
            <a:avLst/>
          </a:prstGeom>
          <a:solidFill>
            <a:srgbClr val="D6E4F0"/>
          </a:solidFill>
          <a:ln w="1905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0" name="Shape 18"/>
          <p:cNvSpPr/>
          <p:nvPr/>
        </p:nvSpPr>
        <p:spPr>
          <a:xfrm>
            <a:off x="365760" y="3035808"/>
            <a:ext cx="420624" cy="420624"/>
          </a:xfrm>
          <a:prstGeom prst="ellipse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365760" y="3035808"/>
            <a:ext cx="420624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FFFFFF"/>
                </a:solidFill>
              </a:rPr>
              <a:t>4</a:t>
            </a:r>
            <a:endParaRPr lang="en-US" sz="1700" dirty="0"/>
          </a:p>
        </p:txBody>
      </p:sp>
      <p:sp>
        <p:nvSpPr>
          <p:cNvPr id="22" name="Text 20"/>
          <p:cNvSpPr/>
          <p:nvPr/>
        </p:nvSpPr>
        <p:spPr>
          <a:xfrm>
            <a:off x="914400" y="2953512"/>
            <a:ext cx="1920240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2E5FA3"/>
                </a:solidFill>
              </a:rPr>
              <a:t>Géré</a:t>
            </a:r>
            <a:endParaRPr lang="en-US" sz="1400" dirty="0"/>
          </a:p>
        </p:txBody>
      </p:sp>
      <p:sp>
        <p:nvSpPr>
          <p:cNvPr id="23" name="Text 21"/>
          <p:cNvSpPr/>
          <p:nvPr/>
        </p:nvSpPr>
        <p:spPr>
          <a:xfrm>
            <a:off x="2880360" y="2953512"/>
            <a:ext cx="5888736" cy="58521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KPI CAPA via dashboard Power BI, APR avec statistiques complètes, MSP et Ppk post-CAPA documentés.</a:t>
            </a:r>
            <a:endParaRPr lang="en-US" sz="1100" dirty="0"/>
          </a:p>
        </p:txBody>
      </p:sp>
      <p:sp>
        <p:nvSpPr>
          <p:cNvPr id="24" name="Shape 22"/>
          <p:cNvSpPr/>
          <p:nvPr/>
        </p:nvSpPr>
        <p:spPr>
          <a:xfrm>
            <a:off x="274320" y="3666744"/>
            <a:ext cx="8595360" cy="694944"/>
          </a:xfrm>
          <a:prstGeom prst="rect">
            <a:avLst/>
          </a:prstGeom>
          <a:solidFill>
            <a:srgbClr val="EBF5EB"/>
          </a:solidFill>
          <a:ln w="1905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5" name="Shape 23"/>
          <p:cNvSpPr/>
          <p:nvPr/>
        </p:nvSpPr>
        <p:spPr>
          <a:xfrm>
            <a:off x="365760" y="3803904"/>
            <a:ext cx="420624" cy="420624"/>
          </a:xfrm>
          <a:prstGeom prst="ellipse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Text 24"/>
          <p:cNvSpPr/>
          <p:nvPr/>
        </p:nvSpPr>
        <p:spPr>
          <a:xfrm>
            <a:off x="365760" y="3803904"/>
            <a:ext cx="420624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FFFFFF"/>
                </a:solidFill>
              </a:rPr>
              <a:t>5</a:t>
            </a:r>
            <a:endParaRPr lang="en-US" sz="1700" dirty="0"/>
          </a:p>
        </p:txBody>
      </p:sp>
      <p:sp>
        <p:nvSpPr>
          <p:cNvPr id="27" name="Text 25"/>
          <p:cNvSpPr/>
          <p:nvPr/>
        </p:nvSpPr>
        <p:spPr>
          <a:xfrm>
            <a:off x="914400" y="3721608"/>
            <a:ext cx="1920240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E8449"/>
                </a:solidFill>
              </a:rPr>
              <a:t>Optimisé</a:t>
            </a:r>
            <a:endParaRPr lang="en-US" sz="1400" dirty="0"/>
          </a:p>
        </p:txBody>
      </p:sp>
      <p:sp>
        <p:nvSpPr>
          <p:cNvPr id="28" name="Text 26"/>
          <p:cNvSpPr/>
          <p:nvPr/>
        </p:nvSpPr>
        <p:spPr>
          <a:xfrm>
            <a:off x="2880360" y="3721608"/>
            <a:ext cx="5888736" cy="58521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DMAIC intégré, Minitab Connect temps réel, OOE détectés, prédiction ML/IA des dérives OOT.</a:t>
            </a:r>
            <a:endParaRPr lang="en-US" sz="1100" dirty="0"/>
          </a:p>
        </p:txBody>
      </p:sp>
      <p:sp>
        <p:nvSpPr>
          <p:cNvPr id="29" name="Text 27"/>
          <p:cNvSpPr/>
          <p:nvPr/>
        </p:nvSpPr>
        <p:spPr>
          <a:xfrm>
            <a:off x="7132320" y="3739896"/>
            <a:ext cx="166420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200" b="1" dirty="0">
                <a:solidFill>
                  <a:srgbClr val="1E8449"/>
                </a:solidFill>
              </a:rPr>
              <a:t>← Objectif</a:t>
            </a:r>
            <a:endParaRPr lang="en-US" sz="1200" dirty="0"/>
          </a:p>
        </p:txBody>
      </p:sp>
      <p:sp>
        <p:nvSpPr>
          <p:cNvPr id="30" name="Text 28"/>
          <p:cNvSpPr/>
          <p:nvPr/>
        </p:nvSpPr>
        <p:spPr>
          <a:xfrm>
            <a:off x="274320" y="4608576"/>
            <a:ext cx="45720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B3A6B"/>
                </a:solidFill>
              </a:rPr>
              <a:t>Intégration DMAIC pour CAPA complexes et récurrentes :</a:t>
            </a:r>
            <a:endParaRPr lang="en-US" sz="1200" dirty="0"/>
          </a:p>
        </p:txBody>
      </p:sp>
      <p:sp>
        <p:nvSpPr>
          <p:cNvPr id="31" name="Shape 29"/>
          <p:cNvSpPr/>
          <p:nvPr/>
        </p:nvSpPr>
        <p:spPr>
          <a:xfrm>
            <a:off x="4956048" y="4608576"/>
            <a:ext cx="822960" cy="256032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2" name="Text 30"/>
          <p:cNvSpPr/>
          <p:nvPr/>
        </p:nvSpPr>
        <p:spPr>
          <a:xfrm>
            <a:off x="4956048" y="4608576"/>
            <a:ext cx="8229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</a:rPr>
              <a:t>Define</a:t>
            </a:r>
            <a:endParaRPr lang="en-US" sz="1000" dirty="0"/>
          </a:p>
        </p:txBody>
      </p:sp>
      <p:sp>
        <p:nvSpPr>
          <p:cNvPr id="33" name="Shape 31"/>
          <p:cNvSpPr/>
          <p:nvPr/>
        </p:nvSpPr>
        <p:spPr>
          <a:xfrm>
            <a:off x="5797296" y="4608576"/>
            <a:ext cx="822960" cy="256032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4" name="Text 32"/>
          <p:cNvSpPr/>
          <p:nvPr/>
        </p:nvSpPr>
        <p:spPr>
          <a:xfrm>
            <a:off x="5797296" y="4608576"/>
            <a:ext cx="8229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</a:rPr>
              <a:t>Measure</a:t>
            </a:r>
            <a:endParaRPr lang="en-US" sz="1000" dirty="0"/>
          </a:p>
        </p:txBody>
      </p:sp>
      <p:sp>
        <p:nvSpPr>
          <p:cNvPr id="35" name="Shape 33"/>
          <p:cNvSpPr/>
          <p:nvPr/>
        </p:nvSpPr>
        <p:spPr>
          <a:xfrm>
            <a:off x="6638544" y="4608576"/>
            <a:ext cx="822960" cy="256032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6" name="Text 34"/>
          <p:cNvSpPr/>
          <p:nvPr/>
        </p:nvSpPr>
        <p:spPr>
          <a:xfrm>
            <a:off x="6638544" y="4608576"/>
            <a:ext cx="8229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</a:rPr>
              <a:t>Analyze</a:t>
            </a:r>
            <a:endParaRPr lang="en-US" sz="1000" dirty="0"/>
          </a:p>
        </p:txBody>
      </p:sp>
      <p:sp>
        <p:nvSpPr>
          <p:cNvPr id="37" name="Shape 35"/>
          <p:cNvSpPr/>
          <p:nvPr/>
        </p:nvSpPr>
        <p:spPr>
          <a:xfrm>
            <a:off x="7479792" y="4608576"/>
            <a:ext cx="822960" cy="256032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8" name="Text 36"/>
          <p:cNvSpPr/>
          <p:nvPr/>
        </p:nvSpPr>
        <p:spPr>
          <a:xfrm>
            <a:off x="7479792" y="4608576"/>
            <a:ext cx="8229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</a:rPr>
              <a:t>Improve</a:t>
            </a:r>
            <a:endParaRPr lang="en-US" sz="1000" dirty="0"/>
          </a:p>
        </p:txBody>
      </p:sp>
      <p:sp>
        <p:nvSpPr>
          <p:cNvPr id="39" name="Shape 37"/>
          <p:cNvSpPr/>
          <p:nvPr/>
        </p:nvSpPr>
        <p:spPr>
          <a:xfrm>
            <a:off x="8321040" y="4608576"/>
            <a:ext cx="822960" cy="256032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0" name="Text 38"/>
          <p:cNvSpPr/>
          <p:nvPr/>
        </p:nvSpPr>
        <p:spPr>
          <a:xfrm>
            <a:off x="8321040" y="4608576"/>
            <a:ext cx="8229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</a:rPr>
              <a:t>Control</a:t>
            </a:r>
            <a:endParaRPr lang="en-US" sz="1000" dirty="0"/>
          </a:p>
        </p:txBody>
      </p:sp>
      <p:sp>
        <p:nvSpPr>
          <p:cNvPr id="41" name="Shape 39"/>
          <p:cNvSpPr/>
          <p:nvPr/>
        </p:nvSpPr>
        <p:spPr>
          <a:xfrm>
            <a:off x="0" y="4919472"/>
            <a:ext cx="9144000" cy="22402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2" name="Text 40"/>
          <p:cNvSpPr/>
          <p:nvPr/>
        </p:nvSpPr>
        <p:spPr>
          <a:xfrm>
            <a:off x="274320" y="4919472"/>
            <a:ext cx="7772400" cy="224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ABBDD"/>
                </a:solidFill>
              </a:rPr>
              <a:t>OOS, OOT &amp; CAPA en Industrie Pharmaceutique  ·  Rachid BERKANI  ·  Expert Qualité &amp; Statistiques</a:t>
            </a:r>
            <a:endParaRPr lang="en-US" sz="850" dirty="0"/>
          </a:p>
        </p:txBody>
      </p:sp>
      <p:sp>
        <p:nvSpPr>
          <p:cNvPr id="43" name="Text 41"/>
          <p:cNvSpPr/>
          <p:nvPr/>
        </p:nvSpPr>
        <p:spPr>
          <a:xfrm>
            <a:off x="8046720" y="4919472"/>
            <a:ext cx="1051560" cy="2240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AABBDD"/>
                </a:solidFill>
              </a:rPr>
              <a:t>30 / 39</a:t>
            </a:r>
            <a:endParaRPr lang="en-US" sz="85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">
    <p:bg>
      <p:bgPr>
        <a:solidFill>
          <a:srgbClr val="0F1F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🗂  Dossier Chapitre 1 — Concepts Fondamentaux OOS / OOT / OOE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274320" y="566928"/>
            <a:ext cx="85953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i="1" dirty="0">
                <a:solidFill>
                  <a:srgbClr val="AABBDD"/>
                </a:solidFill>
              </a:rPr>
              <a:t>Tous les outils pour classer, gérer et documenter les résultats selon leur nature réglementaire.</a:t>
            </a:r>
            <a:endParaRPr lang="en-US" sz="1200" dirty="0"/>
          </a:p>
        </p:txBody>
      </p:sp>
      <p:sp>
        <p:nvSpPr>
          <p:cNvPr id="5" name="Shape 3"/>
          <p:cNvSpPr/>
          <p:nvPr/>
        </p:nvSpPr>
        <p:spPr>
          <a:xfrm>
            <a:off x="274320" y="1005840"/>
            <a:ext cx="4206240" cy="1828800"/>
          </a:xfrm>
          <a:prstGeom prst="rect">
            <a:avLst/>
          </a:prstGeom>
          <a:solidFill>
            <a:srgbClr val="0D1D35"/>
          </a:solidFill>
          <a:ln w="19050">
            <a:solidFill>
              <a:srgbClr val="1B3A6B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6" name="Shape 4"/>
          <p:cNvSpPr/>
          <p:nvPr/>
        </p:nvSpPr>
        <p:spPr>
          <a:xfrm>
            <a:off x="274320" y="1005840"/>
            <a:ext cx="4206240" cy="36576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Text 5"/>
          <p:cNvSpPr/>
          <p:nvPr/>
        </p:nvSpPr>
        <p:spPr>
          <a:xfrm>
            <a:off x="365760" y="1005840"/>
            <a:ext cx="404164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📊 Données Excel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365760" y="1426464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Matrice de classification OOS/OOT/OOE (48 scénarios)</a:t>
            </a:r>
            <a:endParaRPr lang="en-US" sz="1050" dirty="0"/>
          </a:p>
        </p:txBody>
      </p:sp>
      <p:sp>
        <p:nvSpPr>
          <p:cNvPr id="9" name="Text 7"/>
          <p:cNvSpPr/>
          <p:nvPr/>
        </p:nvSpPr>
        <p:spPr>
          <a:xfrm>
            <a:off x="365760" y="1764792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Données historiques 48 lots Cardiostat® (Cpk, tendances)</a:t>
            </a:r>
            <a:endParaRPr lang="en-US" sz="1050" dirty="0"/>
          </a:p>
        </p:txBody>
      </p:sp>
      <p:sp>
        <p:nvSpPr>
          <p:cNvPr id="10" name="Text 8"/>
          <p:cNvSpPr/>
          <p:nvPr/>
        </p:nvSpPr>
        <p:spPr>
          <a:xfrm>
            <a:off x="365760" y="2103120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Tableau seuils : spécification / surveillance / contrôle</a:t>
            </a:r>
            <a:endParaRPr lang="en-US" sz="1050" dirty="0"/>
          </a:p>
        </p:txBody>
      </p:sp>
      <p:sp>
        <p:nvSpPr>
          <p:cNvPr id="11" name="Text 9"/>
          <p:cNvSpPr/>
          <p:nvPr/>
        </p:nvSpPr>
        <p:spPr>
          <a:xfrm>
            <a:off x="365760" y="2441448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Suivi rappels FDA par type de non-conformité (2015-2023)</a:t>
            </a:r>
            <a:endParaRPr lang="en-US" sz="1050" dirty="0"/>
          </a:p>
        </p:txBody>
      </p:sp>
      <p:sp>
        <p:nvSpPr>
          <p:cNvPr id="12" name="Shape 10"/>
          <p:cNvSpPr/>
          <p:nvPr/>
        </p:nvSpPr>
        <p:spPr>
          <a:xfrm>
            <a:off x="274320" y="2971800"/>
            <a:ext cx="4206240" cy="1828800"/>
          </a:xfrm>
          <a:prstGeom prst="rect">
            <a:avLst/>
          </a:prstGeom>
          <a:solidFill>
            <a:srgbClr val="0D1D35"/>
          </a:solidFill>
          <a:ln w="19050">
            <a:solidFill>
              <a:srgbClr val="1B3A6B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3" name="Shape 11"/>
          <p:cNvSpPr/>
          <p:nvPr/>
        </p:nvSpPr>
        <p:spPr>
          <a:xfrm>
            <a:off x="274320" y="2971800"/>
            <a:ext cx="4206240" cy="36576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365760" y="2971800"/>
            <a:ext cx="404164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📋 Templates Word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365760" y="3392424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Formulaire d'ouverture d'investigation OOS (GMP)</a:t>
            </a:r>
            <a:endParaRPr lang="en-US" sz="1050" dirty="0"/>
          </a:p>
        </p:txBody>
      </p:sp>
      <p:sp>
        <p:nvSpPr>
          <p:cNvPr id="16" name="Text 14"/>
          <p:cNvSpPr/>
          <p:nvPr/>
        </p:nvSpPr>
        <p:spPr>
          <a:xfrm>
            <a:off x="365760" y="3730752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Rapport de résultat OOS initial (Template QA)</a:t>
            </a:r>
            <a:endParaRPr lang="en-US" sz="1050" dirty="0"/>
          </a:p>
        </p:txBody>
      </p:sp>
      <p:sp>
        <p:nvSpPr>
          <p:cNvPr id="17" name="Text 15"/>
          <p:cNvSpPr/>
          <p:nvPr/>
        </p:nvSpPr>
        <p:spPr>
          <a:xfrm>
            <a:off x="365760" y="4069080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Fiche évaluation impact patient (grille ICH Q9)</a:t>
            </a:r>
            <a:endParaRPr lang="en-US" sz="1050" dirty="0"/>
          </a:p>
        </p:txBody>
      </p:sp>
      <p:sp>
        <p:nvSpPr>
          <p:cNvPr id="18" name="Text 16"/>
          <p:cNvSpPr/>
          <p:nvPr/>
        </p:nvSpPr>
        <p:spPr>
          <a:xfrm>
            <a:off x="365760" y="4407408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SOP OOS Investigation v1.0 — Modèle complet 21 CFR 211.192</a:t>
            </a:r>
            <a:endParaRPr lang="en-US" sz="1050" dirty="0"/>
          </a:p>
        </p:txBody>
      </p:sp>
      <p:sp>
        <p:nvSpPr>
          <p:cNvPr id="19" name="Shape 17"/>
          <p:cNvSpPr/>
          <p:nvPr/>
        </p:nvSpPr>
        <p:spPr>
          <a:xfrm>
            <a:off x="4709160" y="1005840"/>
            <a:ext cx="4206240" cy="1828800"/>
          </a:xfrm>
          <a:prstGeom prst="rect">
            <a:avLst/>
          </a:prstGeom>
          <a:solidFill>
            <a:srgbClr val="0D1D35"/>
          </a:solidFill>
          <a:ln w="19050">
            <a:solidFill>
              <a:srgbClr val="1B3A6B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0" name="Shape 18"/>
          <p:cNvSpPr/>
          <p:nvPr/>
        </p:nvSpPr>
        <p:spPr>
          <a:xfrm>
            <a:off x="4709160" y="1005840"/>
            <a:ext cx="4206240" cy="36576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4800600" y="1005840"/>
            <a:ext cx="404164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✅ Checklists</a:t>
            </a:r>
            <a:endParaRPr lang="en-US" sz="1200" dirty="0"/>
          </a:p>
        </p:txBody>
      </p:sp>
      <p:sp>
        <p:nvSpPr>
          <p:cNvPr id="22" name="Text 20"/>
          <p:cNvSpPr/>
          <p:nvPr/>
        </p:nvSpPr>
        <p:spPr>
          <a:xfrm>
            <a:off x="4800600" y="1426464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Checklist ouverture investigation (20 points de contrôle)</a:t>
            </a:r>
            <a:endParaRPr lang="en-US" sz="1050" dirty="0"/>
          </a:p>
        </p:txBody>
      </p:sp>
      <p:sp>
        <p:nvSpPr>
          <p:cNvPr id="23" name="Text 21"/>
          <p:cNvSpPr/>
          <p:nvPr/>
        </p:nvSpPr>
        <p:spPr>
          <a:xfrm>
            <a:off x="4800600" y="1764792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Checklist classification OOS / OOT / OOE (arbre décision)</a:t>
            </a:r>
            <a:endParaRPr lang="en-US" sz="1050" dirty="0"/>
          </a:p>
        </p:txBody>
      </p:sp>
      <p:sp>
        <p:nvSpPr>
          <p:cNvPr id="24" name="Text 22"/>
          <p:cNvSpPr/>
          <p:nvPr/>
        </p:nvSpPr>
        <p:spPr>
          <a:xfrm>
            <a:off x="4800600" y="2103120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Points de contrôle avant blocage lot en quarantaine</a:t>
            </a:r>
            <a:endParaRPr lang="en-US" sz="1050" dirty="0"/>
          </a:p>
        </p:txBody>
      </p:sp>
      <p:sp>
        <p:nvSpPr>
          <p:cNvPr id="25" name="Shape 23"/>
          <p:cNvSpPr/>
          <p:nvPr/>
        </p:nvSpPr>
        <p:spPr>
          <a:xfrm>
            <a:off x="4709160" y="2971800"/>
            <a:ext cx="4206240" cy="1828800"/>
          </a:xfrm>
          <a:prstGeom prst="rect">
            <a:avLst/>
          </a:prstGeom>
          <a:solidFill>
            <a:srgbClr val="0D1D35"/>
          </a:solidFill>
          <a:ln w="19050">
            <a:solidFill>
              <a:srgbClr val="1B3A6B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6" name="Shape 24"/>
          <p:cNvSpPr/>
          <p:nvPr/>
        </p:nvSpPr>
        <p:spPr>
          <a:xfrm>
            <a:off x="4709160" y="2971800"/>
            <a:ext cx="4206240" cy="36576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7" name="Text 25"/>
          <p:cNvSpPr/>
          <p:nvPr/>
        </p:nvSpPr>
        <p:spPr>
          <a:xfrm>
            <a:off x="4800600" y="2971800"/>
            <a:ext cx="404164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📄 SOP &amp; Procédures</a:t>
            </a:r>
            <a:endParaRPr lang="en-US" sz="1200" dirty="0"/>
          </a:p>
        </p:txBody>
      </p:sp>
      <p:sp>
        <p:nvSpPr>
          <p:cNvPr id="28" name="Text 26"/>
          <p:cNvSpPr/>
          <p:nvPr/>
        </p:nvSpPr>
        <p:spPr>
          <a:xfrm>
            <a:off x="4800600" y="3392424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Procédure décision libération ou rejet de lot</a:t>
            </a:r>
            <a:endParaRPr lang="en-US" sz="1050" dirty="0"/>
          </a:p>
        </p:txBody>
      </p:sp>
      <p:sp>
        <p:nvSpPr>
          <p:cNvPr id="29" name="Text 27"/>
          <p:cNvSpPr/>
          <p:nvPr/>
        </p:nvSpPr>
        <p:spPr>
          <a:xfrm>
            <a:off x="4800600" y="3730752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Procédure notification réglementaire (ANSM / FDA / EMA)</a:t>
            </a:r>
            <a:endParaRPr lang="en-US" sz="1050" dirty="0"/>
          </a:p>
        </p:txBody>
      </p:sp>
      <p:sp>
        <p:nvSpPr>
          <p:cNvPr id="30" name="Text 28"/>
          <p:cNvSpPr/>
          <p:nvPr/>
        </p:nvSpPr>
        <p:spPr>
          <a:xfrm>
            <a:off x="4800600" y="4069080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Workflow quarantaine et extension aux lots similaires</a:t>
            </a:r>
            <a:endParaRPr lang="en-US" sz="1050" dirty="0"/>
          </a:p>
        </p:txBody>
      </p:sp>
      <p:sp>
        <p:nvSpPr>
          <p:cNvPr id="31" name="Shape 29"/>
          <p:cNvSpPr/>
          <p:nvPr/>
        </p:nvSpPr>
        <p:spPr>
          <a:xfrm>
            <a:off x="0" y="4919472"/>
            <a:ext cx="9144000" cy="22402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2" name="Text 30"/>
          <p:cNvSpPr/>
          <p:nvPr/>
        </p:nvSpPr>
        <p:spPr>
          <a:xfrm>
            <a:off x="274320" y="4919472"/>
            <a:ext cx="7772400" cy="224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ABBDD"/>
                </a:solidFill>
              </a:rPr>
              <a:t>OOS, OOT &amp; CAPA en Industrie Pharmaceutique  ·  Rachid BERKANI  ·  Expert Qualité &amp; Statistiques</a:t>
            </a:r>
            <a:endParaRPr lang="en-US" sz="850" dirty="0"/>
          </a:p>
        </p:txBody>
      </p:sp>
      <p:sp>
        <p:nvSpPr>
          <p:cNvPr id="33" name="Text 31"/>
          <p:cNvSpPr/>
          <p:nvPr/>
        </p:nvSpPr>
        <p:spPr>
          <a:xfrm>
            <a:off x="8046720" y="4919472"/>
            <a:ext cx="1051560" cy="2240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AABBDD"/>
                </a:solidFill>
              </a:rPr>
              <a:t>31 / 39</a:t>
            </a:r>
            <a:endParaRPr lang="en-US" sz="85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">
    <p:bg>
      <p:bgPr>
        <a:solidFill>
          <a:srgbClr val="0F1F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🗂  Dossier Chapitre 2 — Détection &amp; Investigation Initiale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274320" y="566928"/>
            <a:ext cx="85953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i="1" dirty="0">
                <a:solidFill>
                  <a:srgbClr val="AABBDD"/>
                </a:solidFill>
              </a:rPr>
              <a:t>Ressources complètes pour conduire une investigation Phase 1 et Phase 2 conforme avec outils statistiques.</a:t>
            </a:r>
            <a:endParaRPr lang="en-US" sz="1200" dirty="0"/>
          </a:p>
        </p:txBody>
      </p:sp>
      <p:sp>
        <p:nvSpPr>
          <p:cNvPr id="5" name="Shape 3"/>
          <p:cNvSpPr/>
          <p:nvPr/>
        </p:nvSpPr>
        <p:spPr>
          <a:xfrm>
            <a:off x="274320" y="1005840"/>
            <a:ext cx="4206240" cy="1828800"/>
          </a:xfrm>
          <a:prstGeom prst="rect">
            <a:avLst/>
          </a:prstGeom>
          <a:solidFill>
            <a:srgbClr val="0D1D35"/>
          </a:solidFill>
          <a:ln w="19050">
            <a:solidFill>
              <a:srgbClr val="2E5FA3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6" name="Shape 4"/>
          <p:cNvSpPr/>
          <p:nvPr/>
        </p:nvSpPr>
        <p:spPr>
          <a:xfrm>
            <a:off x="274320" y="1005840"/>
            <a:ext cx="4206240" cy="365760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Text 5"/>
          <p:cNvSpPr/>
          <p:nvPr/>
        </p:nvSpPr>
        <p:spPr>
          <a:xfrm>
            <a:off x="365760" y="1005840"/>
            <a:ext cx="404164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📊 Données Excel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365760" y="1426464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Données 24 lots Impureté A + calculs Grubbs (statistiques)</a:t>
            </a:r>
            <a:endParaRPr lang="en-US" sz="1050" dirty="0"/>
          </a:p>
        </p:txBody>
      </p:sp>
      <p:sp>
        <p:nvSpPr>
          <p:cNvPr id="9" name="Text 7"/>
          <p:cNvSpPr/>
          <p:nvPr/>
        </p:nvSpPr>
        <p:spPr>
          <a:xfrm>
            <a:off x="365760" y="1764792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Plan d'échantillonnage retest avec tailles d'échantillon</a:t>
            </a:r>
            <a:endParaRPr lang="en-US" sz="1050" dirty="0"/>
          </a:p>
        </p:txBody>
      </p:sp>
      <p:sp>
        <p:nvSpPr>
          <p:cNvPr id="10" name="Text 8"/>
          <p:cNvSpPr/>
          <p:nvPr/>
        </p:nvSpPr>
        <p:spPr>
          <a:xfrm>
            <a:off x="365760" y="2103120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Feuille de calcul cartes I-MR Phase I &amp; Phase II (50 lots)</a:t>
            </a:r>
            <a:endParaRPr lang="en-US" sz="1050" dirty="0"/>
          </a:p>
        </p:txBody>
      </p:sp>
      <p:sp>
        <p:nvSpPr>
          <p:cNvPr id="11" name="Text 9"/>
          <p:cNvSpPr/>
          <p:nvPr/>
        </p:nvSpPr>
        <p:spPr>
          <a:xfrm>
            <a:off x="365760" y="2441448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Données Shapiro-Wilk et Anderson-Darling : comparatif n=5 à n=30</a:t>
            </a:r>
            <a:endParaRPr lang="en-US" sz="1050" dirty="0"/>
          </a:p>
        </p:txBody>
      </p:sp>
      <p:sp>
        <p:nvSpPr>
          <p:cNvPr id="12" name="Shape 10"/>
          <p:cNvSpPr/>
          <p:nvPr/>
        </p:nvSpPr>
        <p:spPr>
          <a:xfrm>
            <a:off x="274320" y="2971800"/>
            <a:ext cx="4206240" cy="1828800"/>
          </a:xfrm>
          <a:prstGeom prst="rect">
            <a:avLst/>
          </a:prstGeom>
          <a:solidFill>
            <a:srgbClr val="0D1D35"/>
          </a:solidFill>
          <a:ln w="19050">
            <a:solidFill>
              <a:srgbClr val="2E5FA3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3" name="Shape 11"/>
          <p:cNvSpPr/>
          <p:nvPr/>
        </p:nvSpPr>
        <p:spPr>
          <a:xfrm>
            <a:off x="274320" y="2971800"/>
            <a:ext cx="4206240" cy="365760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365760" y="2971800"/>
            <a:ext cx="404164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📋 Templates Word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365760" y="3392424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Rapport normalité Shapiro-Wilk (Template QA officiel)</a:t>
            </a:r>
            <a:endParaRPr lang="en-US" sz="1050" dirty="0"/>
          </a:p>
        </p:txBody>
      </p:sp>
      <p:sp>
        <p:nvSpPr>
          <p:cNvPr id="16" name="Text 14"/>
          <p:cNvSpPr/>
          <p:nvPr/>
        </p:nvSpPr>
        <p:spPr>
          <a:xfrm>
            <a:off x="365760" y="3730752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Template LIR Phase 1 — Laboratory Investigation Report</a:t>
            </a:r>
            <a:endParaRPr lang="en-US" sz="1050" dirty="0"/>
          </a:p>
        </p:txBody>
      </p:sp>
      <p:sp>
        <p:nvSpPr>
          <p:cNvPr id="17" name="Text 15"/>
          <p:cNvSpPr/>
          <p:nvPr/>
        </p:nvSpPr>
        <p:spPr>
          <a:xfrm>
            <a:off x="365760" y="4069080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Template rapport d'investigation Phase 2 — Production</a:t>
            </a:r>
            <a:endParaRPr lang="en-US" sz="1050" dirty="0"/>
          </a:p>
        </p:txBody>
      </p:sp>
      <p:sp>
        <p:nvSpPr>
          <p:cNvPr id="18" name="Text 16"/>
          <p:cNvSpPr/>
          <p:nvPr/>
        </p:nvSpPr>
        <p:spPr>
          <a:xfrm>
            <a:off x="365760" y="4407408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Rapport Pareto des causes OOS (Template standardisé QA)</a:t>
            </a:r>
            <a:endParaRPr lang="en-US" sz="1050" dirty="0"/>
          </a:p>
        </p:txBody>
      </p:sp>
      <p:sp>
        <p:nvSpPr>
          <p:cNvPr id="19" name="Shape 17"/>
          <p:cNvSpPr/>
          <p:nvPr/>
        </p:nvSpPr>
        <p:spPr>
          <a:xfrm>
            <a:off x="4709160" y="1005840"/>
            <a:ext cx="4206240" cy="1828800"/>
          </a:xfrm>
          <a:prstGeom prst="rect">
            <a:avLst/>
          </a:prstGeom>
          <a:solidFill>
            <a:srgbClr val="0D1D35"/>
          </a:solidFill>
          <a:ln w="19050">
            <a:solidFill>
              <a:srgbClr val="2E5FA3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0" name="Shape 18"/>
          <p:cNvSpPr/>
          <p:nvPr/>
        </p:nvSpPr>
        <p:spPr>
          <a:xfrm>
            <a:off x="4709160" y="1005840"/>
            <a:ext cx="4206240" cy="365760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4800600" y="1005840"/>
            <a:ext cx="404164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✅ Checklists</a:t>
            </a:r>
            <a:endParaRPr lang="en-US" sz="1200" dirty="0"/>
          </a:p>
        </p:txBody>
      </p:sp>
      <p:sp>
        <p:nvSpPr>
          <p:cNvPr id="22" name="Text 20"/>
          <p:cNvSpPr/>
          <p:nvPr/>
        </p:nvSpPr>
        <p:spPr>
          <a:xfrm>
            <a:off x="4800600" y="1426464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Checklist pré-test de Grubbs (9 points de validation)</a:t>
            </a:r>
            <a:endParaRPr lang="en-US" sz="1050" dirty="0"/>
          </a:p>
        </p:txBody>
      </p:sp>
      <p:sp>
        <p:nvSpPr>
          <p:cNvPr id="23" name="Text 21"/>
          <p:cNvSpPr/>
          <p:nvPr/>
        </p:nvSpPr>
        <p:spPr>
          <a:xfrm>
            <a:off x="4800600" y="1764792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Checklist surveillance I-MR — 8 règles de Nelson</a:t>
            </a:r>
            <a:endParaRPr lang="en-US" sz="1050" dirty="0"/>
          </a:p>
        </p:txBody>
      </p:sp>
      <p:sp>
        <p:nvSpPr>
          <p:cNvPr id="24" name="Text 22"/>
          <p:cNvSpPr/>
          <p:nvPr/>
        </p:nvSpPr>
        <p:spPr>
          <a:xfrm>
            <a:off x="4800600" y="2103120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Checklist conformité plan de retest (anti testing into compliance)</a:t>
            </a:r>
            <a:endParaRPr lang="en-US" sz="1050" dirty="0"/>
          </a:p>
        </p:txBody>
      </p:sp>
      <p:sp>
        <p:nvSpPr>
          <p:cNvPr id="25" name="Text 23"/>
          <p:cNvSpPr/>
          <p:nvPr/>
        </p:nvSpPr>
        <p:spPr>
          <a:xfrm>
            <a:off x="4800600" y="2441448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Checklist Phase 1 &amp; Phase 2 complètes (48 points)</a:t>
            </a:r>
            <a:endParaRPr lang="en-US" sz="1050" dirty="0"/>
          </a:p>
        </p:txBody>
      </p:sp>
      <p:sp>
        <p:nvSpPr>
          <p:cNvPr id="26" name="Shape 24"/>
          <p:cNvSpPr/>
          <p:nvPr/>
        </p:nvSpPr>
        <p:spPr>
          <a:xfrm>
            <a:off x="4709160" y="2971800"/>
            <a:ext cx="4206240" cy="1828800"/>
          </a:xfrm>
          <a:prstGeom prst="rect">
            <a:avLst/>
          </a:prstGeom>
          <a:solidFill>
            <a:srgbClr val="0D1D35"/>
          </a:solidFill>
          <a:ln w="19050">
            <a:solidFill>
              <a:srgbClr val="2E5FA3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7" name="Shape 25"/>
          <p:cNvSpPr/>
          <p:nvPr/>
        </p:nvSpPr>
        <p:spPr>
          <a:xfrm>
            <a:off x="4709160" y="2971800"/>
            <a:ext cx="4206240" cy="365760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8" name="Text 26"/>
          <p:cNvSpPr/>
          <p:nvPr/>
        </p:nvSpPr>
        <p:spPr>
          <a:xfrm>
            <a:off x="4800600" y="2971800"/>
            <a:ext cx="404164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📄 SOP &amp; Procédures</a:t>
            </a:r>
            <a:endParaRPr lang="en-US" sz="1200" dirty="0"/>
          </a:p>
        </p:txBody>
      </p:sp>
      <p:sp>
        <p:nvSpPr>
          <p:cNvPr id="29" name="Text 27"/>
          <p:cNvSpPr/>
          <p:nvPr/>
        </p:nvSpPr>
        <p:spPr>
          <a:xfrm>
            <a:off x="4800600" y="3392424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SOP vérification de normalité (Shapiro-Wilk / Anderson-Darling)</a:t>
            </a:r>
            <a:endParaRPr lang="en-US" sz="1050" dirty="0"/>
          </a:p>
        </p:txBody>
      </p:sp>
      <p:sp>
        <p:nvSpPr>
          <p:cNvPr id="30" name="Text 28"/>
          <p:cNvSpPr/>
          <p:nvPr/>
        </p:nvSpPr>
        <p:spPr>
          <a:xfrm>
            <a:off x="4800600" y="3730752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SOP application du test de Grubbs — FDA Guidance 2006</a:t>
            </a:r>
            <a:endParaRPr lang="en-US" sz="1050" dirty="0"/>
          </a:p>
        </p:txBody>
      </p:sp>
      <p:sp>
        <p:nvSpPr>
          <p:cNvPr id="31" name="Text 29"/>
          <p:cNvSpPr/>
          <p:nvPr/>
        </p:nvSpPr>
        <p:spPr>
          <a:xfrm>
            <a:off x="4800600" y="4069080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SOP création et interprétation cartes I-MR — Surveillance OOT</a:t>
            </a:r>
            <a:endParaRPr lang="en-US" sz="1050" dirty="0"/>
          </a:p>
        </p:txBody>
      </p:sp>
      <p:sp>
        <p:nvSpPr>
          <p:cNvPr id="32" name="Text 30"/>
          <p:cNvSpPr/>
          <p:nvPr/>
        </p:nvSpPr>
        <p:spPr>
          <a:xfrm>
            <a:off x="4800600" y="4407408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SOP plan d'échantillonnage et règles de retest OOS</a:t>
            </a:r>
            <a:endParaRPr lang="en-US" sz="1050" dirty="0"/>
          </a:p>
        </p:txBody>
      </p:sp>
      <p:sp>
        <p:nvSpPr>
          <p:cNvPr id="33" name="Shape 31"/>
          <p:cNvSpPr/>
          <p:nvPr/>
        </p:nvSpPr>
        <p:spPr>
          <a:xfrm>
            <a:off x="0" y="4919472"/>
            <a:ext cx="9144000" cy="22402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4" name="Text 32"/>
          <p:cNvSpPr/>
          <p:nvPr/>
        </p:nvSpPr>
        <p:spPr>
          <a:xfrm>
            <a:off x="274320" y="4919472"/>
            <a:ext cx="7772400" cy="224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ABBDD"/>
                </a:solidFill>
              </a:rPr>
              <a:t>OOS, OOT &amp; CAPA en Industrie Pharmaceutique  ·  Rachid BERKANI  ·  Expert Qualité &amp; Statistiques</a:t>
            </a:r>
            <a:endParaRPr lang="en-US" sz="850" dirty="0"/>
          </a:p>
        </p:txBody>
      </p:sp>
      <p:sp>
        <p:nvSpPr>
          <p:cNvPr id="35" name="Text 33"/>
          <p:cNvSpPr/>
          <p:nvPr/>
        </p:nvSpPr>
        <p:spPr>
          <a:xfrm>
            <a:off x="8046720" y="4919472"/>
            <a:ext cx="1051560" cy="2240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AABBDD"/>
                </a:solidFill>
              </a:rPr>
              <a:t>32 / 39</a:t>
            </a:r>
            <a:endParaRPr lang="en-US" sz="85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">
    <p:bg>
      <p:bgPr>
        <a:solidFill>
          <a:srgbClr val="0F1F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🗂  Dossier Chapitre 3 — Méthodologie CAPA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274320" y="566928"/>
            <a:ext cx="85953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i="1" dirty="0">
                <a:solidFill>
                  <a:srgbClr val="AABBDD"/>
                </a:solidFill>
              </a:rPr>
              <a:t>Outillage complet pour mener une analyse CAPA depuis la cause racine jusqu'à la vérification d'efficacité statistique.</a:t>
            </a:r>
            <a:endParaRPr lang="en-US" sz="1200" dirty="0"/>
          </a:p>
        </p:txBody>
      </p:sp>
      <p:sp>
        <p:nvSpPr>
          <p:cNvPr id="5" name="Shape 3"/>
          <p:cNvSpPr/>
          <p:nvPr/>
        </p:nvSpPr>
        <p:spPr>
          <a:xfrm>
            <a:off x="274320" y="1005840"/>
            <a:ext cx="4206240" cy="1828800"/>
          </a:xfrm>
          <a:prstGeom prst="rect">
            <a:avLst/>
          </a:prstGeom>
          <a:solidFill>
            <a:srgbClr val="0D1D35"/>
          </a:solidFill>
          <a:ln w="19050">
            <a:solidFill>
              <a:srgbClr val="1E8449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6" name="Shape 4"/>
          <p:cNvSpPr/>
          <p:nvPr/>
        </p:nvSpPr>
        <p:spPr>
          <a:xfrm>
            <a:off x="274320" y="1005840"/>
            <a:ext cx="4206240" cy="365760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Text 5"/>
          <p:cNvSpPr/>
          <p:nvPr/>
        </p:nvSpPr>
        <p:spPr>
          <a:xfrm>
            <a:off x="365760" y="1005840"/>
            <a:ext cx="404164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📊 Données Excel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365760" y="1426464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Template FMEA procédés analytiques HPLC (NPR S×O×D automatisé)</a:t>
            </a:r>
            <a:endParaRPr lang="en-US" sz="1050" dirty="0"/>
          </a:p>
        </p:txBody>
      </p:sp>
      <p:sp>
        <p:nvSpPr>
          <p:cNvPr id="9" name="Text 7"/>
          <p:cNvSpPr/>
          <p:nvPr/>
        </p:nvSpPr>
        <p:spPr>
          <a:xfrm>
            <a:off x="365760" y="1764792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Données ANOVA validation causes 5 Pourquoi (30 observations)</a:t>
            </a:r>
            <a:endParaRPr lang="en-US" sz="1050" dirty="0"/>
          </a:p>
        </p:txBody>
      </p:sp>
      <p:sp>
        <p:nvSpPr>
          <p:cNvPr id="10" name="Text 8"/>
          <p:cNvSpPr/>
          <p:nvPr/>
        </p:nvSpPr>
        <p:spPr>
          <a:xfrm>
            <a:off x="365760" y="2103120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Suivi NPR avant/après CAPA par mode de défaillance</a:t>
            </a:r>
            <a:endParaRPr lang="en-US" sz="1050" dirty="0"/>
          </a:p>
        </p:txBody>
      </p:sp>
      <p:sp>
        <p:nvSpPr>
          <p:cNvPr id="11" name="Text 9"/>
          <p:cNvSpPr/>
          <p:nvPr/>
        </p:nvSpPr>
        <p:spPr>
          <a:xfrm>
            <a:off x="365760" y="2441448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Données Effectiveness Check : Ppk J+30 → J+90 → J+180</a:t>
            </a:r>
            <a:endParaRPr lang="en-US" sz="1050" dirty="0"/>
          </a:p>
        </p:txBody>
      </p:sp>
      <p:sp>
        <p:nvSpPr>
          <p:cNvPr id="12" name="Shape 10"/>
          <p:cNvSpPr/>
          <p:nvPr/>
        </p:nvSpPr>
        <p:spPr>
          <a:xfrm>
            <a:off x="274320" y="2971800"/>
            <a:ext cx="4206240" cy="1828800"/>
          </a:xfrm>
          <a:prstGeom prst="rect">
            <a:avLst/>
          </a:prstGeom>
          <a:solidFill>
            <a:srgbClr val="0D1D35"/>
          </a:solidFill>
          <a:ln w="19050">
            <a:solidFill>
              <a:srgbClr val="1E8449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3" name="Shape 11"/>
          <p:cNvSpPr/>
          <p:nvPr/>
        </p:nvSpPr>
        <p:spPr>
          <a:xfrm>
            <a:off x="274320" y="2971800"/>
            <a:ext cx="4206240" cy="365760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365760" y="2971800"/>
            <a:ext cx="404164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📋 Templates Word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365760" y="3392424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Fiche d'investigation 5 Pourquoi (document QA officiel GMP)</a:t>
            </a:r>
            <a:endParaRPr lang="en-US" sz="1050" dirty="0"/>
          </a:p>
        </p:txBody>
      </p:sp>
      <p:sp>
        <p:nvSpPr>
          <p:cNvPr id="16" name="Text 14"/>
          <p:cNvSpPr/>
          <p:nvPr/>
        </p:nvSpPr>
        <p:spPr>
          <a:xfrm>
            <a:off x="365760" y="3730752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Template rapport CAPA complet (6 sections obligatoires ICH Q10)</a:t>
            </a:r>
            <a:endParaRPr lang="en-US" sz="1050" dirty="0"/>
          </a:p>
        </p:txBody>
      </p:sp>
      <p:sp>
        <p:nvSpPr>
          <p:cNvPr id="17" name="Text 15"/>
          <p:cNvSpPr/>
          <p:nvPr/>
        </p:nvSpPr>
        <p:spPr>
          <a:xfrm>
            <a:off x="365760" y="4069080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Template rapport vérification efficacité (avec ANOVA + régression)</a:t>
            </a:r>
            <a:endParaRPr lang="en-US" sz="1050" dirty="0"/>
          </a:p>
        </p:txBody>
      </p:sp>
      <p:sp>
        <p:nvSpPr>
          <p:cNvPr id="18" name="Text 16"/>
          <p:cNvSpPr/>
          <p:nvPr/>
        </p:nvSpPr>
        <p:spPr>
          <a:xfrm>
            <a:off x="365760" y="4407408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SOP-QA-CAPA-001 — Procédure CAPA formelle complète</a:t>
            </a:r>
            <a:endParaRPr lang="en-US" sz="1050" dirty="0"/>
          </a:p>
        </p:txBody>
      </p:sp>
      <p:sp>
        <p:nvSpPr>
          <p:cNvPr id="19" name="Shape 17"/>
          <p:cNvSpPr/>
          <p:nvPr/>
        </p:nvSpPr>
        <p:spPr>
          <a:xfrm>
            <a:off x="4709160" y="1005840"/>
            <a:ext cx="4206240" cy="1828800"/>
          </a:xfrm>
          <a:prstGeom prst="rect">
            <a:avLst/>
          </a:prstGeom>
          <a:solidFill>
            <a:srgbClr val="0D1D35"/>
          </a:solidFill>
          <a:ln w="19050">
            <a:solidFill>
              <a:srgbClr val="1E8449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0" name="Shape 18"/>
          <p:cNvSpPr/>
          <p:nvPr/>
        </p:nvSpPr>
        <p:spPr>
          <a:xfrm>
            <a:off x="4709160" y="1005840"/>
            <a:ext cx="4206240" cy="365760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4800600" y="1005840"/>
            <a:ext cx="404164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✅ Checklists</a:t>
            </a:r>
            <a:endParaRPr lang="en-US" sz="1200" dirty="0"/>
          </a:p>
        </p:txBody>
      </p:sp>
      <p:sp>
        <p:nvSpPr>
          <p:cNvPr id="22" name="Text 20"/>
          <p:cNvSpPr/>
          <p:nvPr/>
        </p:nvSpPr>
        <p:spPr>
          <a:xfrm>
            <a:off x="4800600" y="1426464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Checklist clôture CAPA (29 items — 4 sections)</a:t>
            </a:r>
            <a:endParaRPr lang="en-US" sz="1050" dirty="0"/>
          </a:p>
        </p:txBody>
      </p:sp>
      <p:sp>
        <p:nvSpPr>
          <p:cNvPr id="23" name="Text 21"/>
          <p:cNvSpPr/>
          <p:nvPr/>
        </p:nvSpPr>
        <p:spPr>
          <a:xfrm>
            <a:off x="4800600" y="1764792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Checklist Audit Trail &amp; Data Integrity (21 CFR Part 11)</a:t>
            </a:r>
            <a:endParaRPr lang="en-US" sz="1050" dirty="0"/>
          </a:p>
        </p:txBody>
      </p:sp>
      <p:sp>
        <p:nvSpPr>
          <p:cNvPr id="24" name="Text 22"/>
          <p:cNvSpPr/>
          <p:nvPr/>
        </p:nvSpPr>
        <p:spPr>
          <a:xfrm>
            <a:off x="4800600" y="2103120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Checklist ALCOA+ par opération documentaire (9 critères)</a:t>
            </a:r>
            <a:endParaRPr lang="en-US" sz="1050" dirty="0"/>
          </a:p>
        </p:txBody>
      </p:sp>
      <p:sp>
        <p:nvSpPr>
          <p:cNvPr id="25" name="Text 23"/>
          <p:cNvSpPr/>
          <p:nvPr/>
        </p:nvSpPr>
        <p:spPr>
          <a:xfrm>
            <a:off x="4800600" y="2441448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Checklist pré-inspection CAPA (FDA / EMA / ANSM)</a:t>
            </a:r>
            <a:endParaRPr lang="en-US" sz="1050" dirty="0"/>
          </a:p>
        </p:txBody>
      </p:sp>
      <p:sp>
        <p:nvSpPr>
          <p:cNvPr id="26" name="Shape 24"/>
          <p:cNvSpPr/>
          <p:nvPr/>
        </p:nvSpPr>
        <p:spPr>
          <a:xfrm>
            <a:off x="4709160" y="2971800"/>
            <a:ext cx="4206240" cy="1828800"/>
          </a:xfrm>
          <a:prstGeom prst="rect">
            <a:avLst/>
          </a:prstGeom>
          <a:solidFill>
            <a:srgbClr val="0D1D35"/>
          </a:solidFill>
          <a:ln w="19050">
            <a:solidFill>
              <a:srgbClr val="1E8449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7" name="Shape 25"/>
          <p:cNvSpPr/>
          <p:nvPr/>
        </p:nvSpPr>
        <p:spPr>
          <a:xfrm>
            <a:off x="4709160" y="2971800"/>
            <a:ext cx="4206240" cy="365760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8" name="Text 26"/>
          <p:cNvSpPr/>
          <p:nvPr/>
        </p:nvSpPr>
        <p:spPr>
          <a:xfrm>
            <a:off x="4800600" y="2971800"/>
            <a:ext cx="404164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📄 SOP &amp; Procédures</a:t>
            </a:r>
            <a:endParaRPr lang="en-US" sz="1200" dirty="0"/>
          </a:p>
        </p:txBody>
      </p:sp>
      <p:sp>
        <p:nvSpPr>
          <p:cNvPr id="29" name="Text 27"/>
          <p:cNvSpPr/>
          <p:nvPr/>
        </p:nvSpPr>
        <p:spPr>
          <a:xfrm>
            <a:off x="4800600" y="3392424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SOP analyse des causes racines (5 Pourquoi + Ishikawa 6M)</a:t>
            </a:r>
            <a:endParaRPr lang="en-US" sz="1050" dirty="0"/>
          </a:p>
        </p:txBody>
      </p:sp>
      <p:sp>
        <p:nvSpPr>
          <p:cNvPr id="30" name="Text 28"/>
          <p:cNvSpPr/>
          <p:nvPr/>
        </p:nvSpPr>
        <p:spPr>
          <a:xfrm>
            <a:off x="4800600" y="3730752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SOP FMEA analytique — Notation S/O/D et seuils IPR</a:t>
            </a:r>
            <a:endParaRPr lang="en-US" sz="1050" dirty="0"/>
          </a:p>
        </p:txBody>
      </p:sp>
      <p:sp>
        <p:nvSpPr>
          <p:cNvPr id="31" name="Text 29"/>
          <p:cNvSpPr/>
          <p:nvPr/>
        </p:nvSpPr>
        <p:spPr>
          <a:xfrm>
            <a:off x="4800600" y="4069080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SOP vérification d'efficacité CAPA (J+30/J+90/J+180)</a:t>
            </a:r>
            <a:endParaRPr lang="en-US" sz="1050" dirty="0"/>
          </a:p>
        </p:txBody>
      </p:sp>
      <p:sp>
        <p:nvSpPr>
          <p:cNvPr id="32" name="Text 30"/>
          <p:cNvSpPr/>
          <p:nvPr/>
        </p:nvSpPr>
        <p:spPr>
          <a:xfrm>
            <a:off x="4800600" y="4407408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SOP revue Audit Trail lors investigation OOS (21 CFR Part 11)</a:t>
            </a:r>
            <a:endParaRPr lang="en-US" sz="1050" dirty="0"/>
          </a:p>
        </p:txBody>
      </p:sp>
      <p:sp>
        <p:nvSpPr>
          <p:cNvPr id="33" name="Shape 31"/>
          <p:cNvSpPr/>
          <p:nvPr/>
        </p:nvSpPr>
        <p:spPr>
          <a:xfrm>
            <a:off x="0" y="4919472"/>
            <a:ext cx="9144000" cy="22402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4" name="Text 32"/>
          <p:cNvSpPr/>
          <p:nvPr/>
        </p:nvSpPr>
        <p:spPr>
          <a:xfrm>
            <a:off x="274320" y="4919472"/>
            <a:ext cx="7772400" cy="224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ABBDD"/>
                </a:solidFill>
              </a:rPr>
              <a:t>OOS, OOT &amp; CAPA en Industrie Pharmaceutique  ·  Rachid BERKANI  ·  Expert Qualité &amp; Statistiques</a:t>
            </a:r>
            <a:endParaRPr lang="en-US" sz="850" dirty="0"/>
          </a:p>
        </p:txBody>
      </p:sp>
      <p:sp>
        <p:nvSpPr>
          <p:cNvPr id="35" name="Text 33"/>
          <p:cNvSpPr/>
          <p:nvPr/>
        </p:nvSpPr>
        <p:spPr>
          <a:xfrm>
            <a:off x="8046720" y="4919472"/>
            <a:ext cx="1051560" cy="2240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AABBDD"/>
                </a:solidFill>
              </a:rPr>
              <a:t>33 / 39</a:t>
            </a:r>
            <a:endParaRPr lang="en-US" sz="85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">
    <p:bg>
      <p:bgPr>
        <a:solidFill>
          <a:srgbClr val="0F1F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🗂  Dossier Chapitre 4 — Plans d'Actions et Suivi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274320" y="566928"/>
            <a:ext cx="85953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i="1" dirty="0">
                <a:solidFill>
                  <a:srgbClr val="AABBDD"/>
                </a:solidFill>
              </a:rPr>
              <a:t>Outils de pilotage du système CAPA avec KPI, APR et surveillance MSP — directement intégrable dans Power BI.</a:t>
            </a:r>
            <a:endParaRPr lang="en-US" sz="1200" dirty="0"/>
          </a:p>
        </p:txBody>
      </p:sp>
      <p:sp>
        <p:nvSpPr>
          <p:cNvPr id="5" name="Shape 3"/>
          <p:cNvSpPr/>
          <p:nvPr/>
        </p:nvSpPr>
        <p:spPr>
          <a:xfrm>
            <a:off x="274320" y="1005840"/>
            <a:ext cx="4206240" cy="1828800"/>
          </a:xfrm>
          <a:prstGeom prst="rect">
            <a:avLst/>
          </a:prstGeom>
          <a:solidFill>
            <a:srgbClr val="0D1D35"/>
          </a:solidFill>
          <a:ln w="19050">
            <a:solidFill>
              <a:srgbClr val="D4870A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6" name="Shape 4"/>
          <p:cNvSpPr/>
          <p:nvPr/>
        </p:nvSpPr>
        <p:spPr>
          <a:xfrm>
            <a:off x="274320" y="1005840"/>
            <a:ext cx="4206240" cy="365760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Text 5"/>
          <p:cNvSpPr/>
          <p:nvPr/>
        </p:nvSpPr>
        <p:spPr>
          <a:xfrm>
            <a:off x="365760" y="1005840"/>
            <a:ext cx="404164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📊 Données Excel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365760" y="1426464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Plan d'actions CAPA — critères SMART (8 actions modélisées)</a:t>
            </a:r>
            <a:endParaRPr lang="en-US" sz="1050" dirty="0"/>
          </a:p>
        </p:txBody>
      </p:sp>
      <p:sp>
        <p:nvSpPr>
          <p:cNvPr id="9" name="Text 7"/>
          <p:cNvSpPr/>
          <p:nvPr/>
        </p:nvSpPr>
        <p:spPr>
          <a:xfrm>
            <a:off x="365760" y="1764792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KPI Dashboard mensuel (7 indicateurs × 12 mois + statuts RAG)</a:t>
            </a:r>
            <a:endParaRPr lang="en-US" sz="1050" dirty="0"/>
          </a:p>
        </p:txBody>
      </p:sp>
      <p:sp>
        <p:nvSpPr>
          <p:cNvPr id="10" name="Text 8"/>
          <p:cNvSpPr/>
          <p:nvPr/>
        </p:nvSpPr>
        <p:spPr>
          <a:xfrm>
            <a:off x="365760" y="2103120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Données APR statistiques annuelles (48 lots, 5 analyses CTQ)</a:t>
            </a:r>
            <a:endParaRPr lang="en-US" sz="1050" dirty="0"/>
          </a:p>
        </p:txBody>
      </p:sp>
      <p:sp>
        <p:nvSpPr>
          <p:cNvPr id="11" name="Text 9"/>
          <p:cNvSpPr/>
          <p:nvPr/>
        </p:nvSpPr>
        <p:spPr>
          <a:xfrm>
            <a:off x="365760" y="2441448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Recalcul limites MSP post-CAPA (49 lots Cardiostat® avant/après)</a:t>
            </a:r>
            <a:endParaRPr lang="en-US" sz="1050" dirty="0"/>
          </a:p>
        </p:txBody>
      </p:sp>
      <p:sp>
        <p:nvSpPr>
          <p:cNvPr id="12" name="Shape 10"/>
          <p:cNvSpPr/>
          <p:nvPr/>
        </p:nvSpPr>
        <p:spPr>
          <a:xfrm>
            <a:off x="274320" y="2971800"/>
            <a:ext cx="4206240" cy="1828800"/>
          </a:xfrm>
          <a:prstGeom prst="rect">
            <a:avLst/>
          </a:prstGeom>
          <a:solidFill>
            <a:srgbClr val="0D1D35"/>
          </a:solidFill>
          <a:ln w="19050">
            <a:solidFill>
              <a:srgbClr val="D4870A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3" name="Shape 11"/>
          <p:cNvSpPr/>
          <p:nvPr/>
        </p:nvSpPr>
        <p:spPr>
          <a:xfrm>
            <a:off x="274320" y="2971800"/>
            <a:ext cx="4206240" cy="365760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365760" y="2971800"/>
            <a:ext cx="404164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📋 Templates Word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365760" y="3392424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Template Plan d'Action CAPA (5 sections + signatures)</a:t>
            </a:r>
            <a:endParaRPr lang="en-US" sz="1050" dirty="0"/>
          </a:p>
        </p:txBody>
      </p:sp>
      <p:sp>
        <p:nvSpPr>
          <p:cNvPr id="16" name="Text 14"/>
          <p:cNvSpPr/>
          <p:nvPr/>
        </p:nvSpPr>
        <p:spPr>
          <a:xfrm>
            <a:off x="365760" y="3730752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SOP-QA-SUIVI-001 — Surveillance KPI &amp; APR/PQR</a:t>
            </a:r>
            <a:endParaRPr lang="en-US" sz="1050" dirty="0"/>
          </a:p>
        </p:txBody>
      </p:sp>
      <p:sp>
        <p:nvSpPr>
          <p:cNvPr id="17" name="Text 15"/>
          <p:cNvSpPr/>
          <p:nvPr/>
        </p:nvSpPr>
        <p:spPr>
          <a:xfrm>
            <a:off x="365760" y="4069080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Rapport APR type — structure statistique complète</a:t>
            </a:r>
            <a:endParaRPr lang="en-US" sz="1050" dirty="0"/>
          </a:p>
        </p:txBody>
      </p:sp>
      <p:sp>
        <p:nvSpPr>
          <p:cNvPr id="18" name="Text 16"/>
          <p:cNvSpPr/>
          <p:nvPr/>
        </p:nvSpPr>
        <p:spPr>
          <a:xfrm>
            <a:off x="365760" y="4407408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Guide recalcul limites MSP dans Minitab® — pas-à-pas illustré</a:t>
            </a:r>
            <a:endParaRPr lang="en-US" sz="1050" dirty="0"/>
          </a:p>
        </p:txBody>
      </p:sp>
      <p:sp>
        <p:nvSpPr>
          <p:cNvPr id="19" name="Shape 17"/>
          <p:cNvSpPr/>
          <p:nvPr/>
        </p:nvSpPr>
        <p:spPr>
          <a:xfrm>
            <a:off x="4709160" y="1005840"/>
            <a:ext cx="4206240" cy="1828800"/>
          </a:xfrm>
          <a:prstGeom prst="rect">
            <a:avLst/>
          </a:prstGeom>
          <a:solidFill>
            <a:srgbClr val="0D1D35"/>
          </a:solidFill>
          <a:ln w="19050">
            <a:solidFill>
              <a:srgbClr val="D4870A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0" name="Shape 18"/>
          <p:cNvSpPr/>
          <p:nvPr/>
        </p:nvSpPr>
        <p:spPr>
          <a:xfrm>
            <a:off x="4709160" y="1005840"/>
            <a:ext cx="4206240" cy="365760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4800600" y="1005840"/>
            <a:ext cx="404164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✅ Checklists</a:t>
            </a:r>
            <a:endParaRPr lang="en-US" sz="1200" dirty="0"/>
          </a:p>
        </p:txBody>
      </p:sp>
      <p:sp>
        <p:nvSpPr>
          <p:cNvPr id="22" name="Text 20"/>
          <p:cNvSpPr/>
          <p:nvPr/>
        </p:nvSpPr>
        <p:spPr>
          <a:xfrm>
            <a:off x="4800600" y="1426464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Checklist validation Chapitre 4 — 29 items (4 sections)</a:t>
            </a:r>
            <a:endParaRPr lang="en-US" sz="1050" dirty="0"/>
          </a:p>
        </p:txBody>
      </p:sp>
      <p:sp>
        <p:nvSpPr>
          <p:cNvPr id="23" name="Text 21"/>
          <p:cNvSpPr/>
          <p:nvPr/>
        </p:nvSpPr>
        <p:spPr>
          <a:xfrm>
            <a:off x="4800600" y="1764792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Checklist revue mensuelle KPI QA/QC (fréquences hiérarchiques)</a:t>
            </a:r>
            <a:endParaRPr lang="en-US" sz="1050" dirty="0"/>
          </a:p>
        </p:txBody>
      </p:sp>
      <p:sp>
        <p:nvSpPr>
          <p:cNvPr id="24" name="Text 22"/>
          <p:cNvSpPr/>
          <p:nvPr/>
        </p:nvSpPr>
        <p:spPr>
          <a:xfrm>
            <a:off x="4800600" y="2103120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Checklist APR/PQR avant approbation Personne Qualifiée</a:t>
            </a:r>
            <a:endParaRPr lang="en-US" sz="1050" dirty="0"/>
          </a:p>
        </p:txBody>
      </p:sp>
      <p:sp>
        <p:nvSpPr>
          <p:cNvPr id="25" name="Text 23"/>
          <p:cNvSpPr/>
          <p:nvPr/>
        </p:nvSpPr>
        <p:spPr>
          <a:xfrm>
            <a:off x="4800600" y="2441448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Checklist recalcul limites MSP (critères &amp; documentation)</a:t>
            </a:r>
            <a:endParaRPr lang="en-US" sz="1050" dirty="0"/>
          </a:p>
        </p:txBody>
      </p:sp>
      <p:sp>
        <p:nvSpPr>
          <p:cNvPr id="26" name="Shape 24"/>
          <p:cNvSpPr/>
          <p:nvPr/>
        </p:nvSpPr>
        <p:spPr>
          <a:xfrm>
            <a:off x="4709160" y="2971800"/>
            <a:ext cx="4206240" cy="1828800"/>
          </a:xfrm>
          <a:prstGeom prst="rect">
            <a:avLst/>
          </a:prstGeom>
          <a:solidFill>
            <a:srgbClr val="0D1D35"/>
          </a:solidFill>
          <a:ln w="19050">
            <a:solidFill>
              <a:srgbClr val="D4870A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7" name="Shape 25"/>
          <p:cNvSpPr/>
          <p:nvPr/>
        </p:nvSpPr>
        <p:spPr>
          <a:xfrm>
            <a:off x="4709160" y="2971800"/>
            <a:ext cx="4206240" cy="365760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8" name="Text 26"/>
          <p:cNvSpPr/>
          <p:nvPr/>
        </p:nvSpPr>
        <p:spPr>
          <a:xfrm>
            <a:off x="4800600" y="2971800"/>
            <a:ext cx="404164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📄 SOP &amp; Procédures</a:t>
            </a:r>
            <a:endParaRPr lang="en-US" sz="1200" dirty="0"/>
          </a:p>
        </p:txBody>
      </p:sp>
      <p:sp>
        <p:nvSpPr>
          <p:cNvPr id="29" name="Text 27"/>
          <p:cNvSpPr/>
          <p:nvPr/>
        </p:nvSpPr>
        <p:spPr>
          <a:xfrm>
            <a:off x="4800600" y="3392424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Procédure suivi avancement actions CAPA (statuts workflow)</a:t>
            </a:r>
            <a:endParaRPr lang="en-US" sz="1050" dirty="0"/>
          </a:p>
        </p:txBody>
      </p:sp>
      <p:sp>
        <p:nvSpPr>
          <p:cNvPr id="30" name="Text 28"/>
          <p:cNvSpPr/>
          <p:nvPr/>
        </p:nvSpPr>
        <p:spPr>
          <a:xfrm>
            <a:off x="4800600" y="3730752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Procédure escalade automatique KPI en déviation (Power BI)</a:t>
            </a:r>
            <a:endParaRPr lang="en-US" sz="1050" dirty="0"/>
          </a:p>
        </p:txBody>
      </p:sp>
      <p:sp>
        <p:nvSpPr>
          <p:cNvPr id="31" name="Text 29"/>
          <p:cNvSpPr/>
          <p:nvPr/>
        </p:nvSpPr>
        <p:spPr>
          <a:xfrm>
            <a:off x="4800600" y="4069080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SOP Annual Product Review — Analyse statistique CTQ</a:t>
            </a:r>
            <a:endParaRPr lang="en-US" sz="1050" dirty="0"/>
          </a:p>
        </p:txBody>
      </p:sp>
      <p:sp>
        <p:nvSpPr>
          <p:cNvPr id="32" name="Text 30"/>
          <p:cNvSpPr/>
          <p:nvPr/>
        </p:nvSpPr>
        <p:spPr>
          <a:xfrm>
            <a:off x="4800600" y="4407408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Procédure recalcul limites MSP (4 étapes Minitab® détaillées)</a:t>
            </a:r>
            <a:endParaRPr lang="en-US" sz="1050" dirty="0"/>
          </a:p>
        </p:txBody>
      </p:sp>
      <p:sp>
        <p:nvSpPr>
          <p:cNvPr id="33" name="Shape 31"/>
          <p:cNvSpPr/>
          <p:nvPr/>
        </p:nvSpPr>
        <p:spPr>
          <a:xfrm>
            <a:off x="0" y="4919472"/>
            <a:ext cx="9144000" cy="22402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4" name="Text 32"/>
          <p:cNvSpPr/>
          <p:nvPr/>
        </p:nvSpPr>
        <p:spPr>
          <a:xfrm>
            <a:off x="274320" y="4919472"/>
            <a:ext cx="7772400" cy="224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ABBDD"/>
                </a:solidFill>
              </a:rPr>
              <a:t>OOS, OOT &amp; CAPA en Industrie Pharmaceutique  ·  Rachid BERKANI  ·  Expert Qualité &amp; Statistiques</a:t>
            </a:r>
            <a:endParaRPr lang="en-US" sz="850" dirty="0"/>
          </a:p>
        </p:txBody>
      </p:sp>
      <p:sp>
        <p:nvSpPr>
          <p:cNvPr id="35" name="Text 33"/>
          <p:cNvSpPr/>
          <p:nvPr/>
        </p:nvSpPr>
        <p:spPr>
          <a:xfrm>
            <a:off x="8046720" y="4919472"/>
            <a:ext cx="1051560" cy="2240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AABBDD"/>
                </a:solidFill>
              </a:rPr>
              <a:t>34 / 39</a:t>
            </a:r>
            <a:endParaRPr lang="en-US" sz="85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">
    <p:bg>
      <p:bgPr>
        <a:solidFill>
          <a:srgbClr val="0F1F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🗂  Dossier Chapitre 5 — Études de Cas Pratiques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274320" y="566928"/>
            <a:ext cx="85953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i="1" dirty="0">
                <a:solidFill>
                  <a:srgbClr val="AABBDD"/>
                </a:solidFill>
              </a:rPr>
              <a:t>Toutes les données, analyses et rapports des 4 investigations pour application directe avec Minitab® et Python.</a:t>
            </a:r>
            <a:endParaRPr lang="en-US" sz="1200" dirty="0"/>
          </a:p>
        </p:txBody>
      </p:sp>
      <p:sp>
        <p:nvSpPr>
          <p:cNvPr id="5" name="Shape 3"/>
          <p:cNvSpPr/>
          <p:nvPr/>
        </p:nvSpPr>
        <p:spPr>
          <a:xfrm>
            <a:off x="274320" y="1005840"/>
            <a:ext cx="4206240" cy="1828800"/>
          </a:xfrm>
          <a:prstGeom prst="rect">
            <a:avLst/>
          </a:prstGeom>
          <a:solidFill>
            <a:srgbClr val="0D1D35"/>
          </a:solidFill>
          <a:ln w="19050">
            <a:solidFill>
              <a:srgbClr val="C0392B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6" name="Shape 4"/>
          <p:cNvSpPr/>
          <p:nvPr/>
        </p:nvSpPr>
        <p:spPr>
          <a:xfrm>
            <a:off x="274320" y="1005840"/>
            <a:ext cx="4206240" cy="365760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Text 5"/>
          <p:cNvSpPr/>
          <p:nvPr/>
        </p:nvSpPr>
        <p:spPr>
          <a:xfrm>
            <a:off x="365760" y="1005840"/>
            <a:ext cx="404164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📊 Données Excel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365760" y="1426464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Cas 1 : 24+25 lots Impureté A — Grubbs + MSP recalcul</a:t>
            </a:r>
            <a:endParaRPr lang="en-US" sz="1050" dirty="0"/>
          </a:p>
        </p:txBody>
      </p:sp>
      <p:sp>
        <p:nvSpPr>
          <p:cNvPr id="9" name="Text 7"/>
          <p:cNvSpPr/>
          <p:nvPr/>
        </p:nvSpPr>
        <p:spPr>
          <a:xfrm>
            <a:off x="365760" y="1764792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Cas 2 : Série chronologique Tailing Factor (20 mesures HPLC)</a:t>
            </a:r>
            <a:endParaRPr lang="en-US" sz="1050" dirty="0"/>
          </a:p>
        </p:txBody>
      </p:sp>
      <p:sp>
        <p:nvSpPr>
          <p:cNvPr id="10" name="Text 8"/>
          <p:cNvSpPr/>
          <p:nvPr/>
        </p:nvSpPr>
        <p:spPr>
          <a:xfrm>
            <a:off x="365760" y="2103120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Cas 3 : Données Gage R&amp;R (3 opérateurs × 10 pièces × 2 répétitions)</a:t>
            </a:r>
            <a:endParaRPr lang="en-US" sz="1050" dirty="0"/>
          </a:p>
        </p:txBody>
      </p:sp>
      <p:sp>
        <p:nvSpPr>
          <p:cNvPr id="11" name="Text 9"/>
          <p:cNvSpPr/>
          <p:nvPr/>
        </p:nvSpPr>
        <p:spPr>
          <a:xfrm>
            <a:off x="365760" y="2441448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Cas 4 : Analyse comparative investigation échouée vs correcte</a:t>
            </a:r>
            <a:endParaRPr lang="en-US" sz="1050" dirty="0"/>
          </a:p>
        </p:txBody>
      </p:sp>
      <p:sp>
        <p:nvSpPr>
          <p:cNvPr id="12" name="Shape 10"/>
          <p:cNvSpPr/>
          <p:nvPr/>
        </p:nvSpPr>
        <p:spPr>
          <a:xfrm>
            <a:off x="274320" y="2971800"/>
            <a:ext cx="4206240" cy="1828800"/>
          </a:xfrm>
          <a:prstGeom prst="rect">
            <a:avLst/>
          </a:prstGeom>
          <a:solidFill>
            <a:srgbClr val="0D1D35"/>
          </a:solidFill>
          <a:ln w="19050">
            <a:solidFill>
              <a:srgbClr val="C0392B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3" name="Shape 11"/>
          <p:cNvSpPr/>
          <p:nvPr/>
        </p:nvSpPr>
        <p:spPr>
          <a:xfrm>
            <a:off x="274320" y="2971800"/>
            <a:ext cx="4206240" cy="365760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365760" y="2971800"/>
            <a:ext cx="404164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📋 Templates Word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365760" y="3392424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Rapport complet Cas 1 : OOS Impureté A — Cardiostat®</a:t>
            </a:r>
            <a:endParaRPr lang="en-US" sz="1050" dirty="0"/>
          </a:p>
        </p:txBody>
      </p:sp>
      <p:sp>
        <p:nvSpPr>
          <p:cNvPr id="16" name="Text 14"/>
          <p:cNvSpPr/>
          <p:nvPr/>
        </p:nvSpPr>
        <p:spPr>
          <a:xfrm>
            <a:off x="365760" y="3730752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Rapport complet Cas 2 : OOT Tailing Factor — dérive pompe HPLC</a:t>
            </a:r>
            <a:endParaRPr lang="en-US" sz="1050" dirty="0"/>
          </a:p>
        </p:txBody>
      </p:sp>
      <p:sp>
        <p:nvSpPr>
          <p:cNvPr id="17" name="Text 15"/>
          <p:cNvSpPr/>
          <p:nvPr/>
        </p:nvSpPr>
        <p:spPr>
          <a:xfrm>
            <a:off x="365760" y="4069080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Rapport complet Cas 3 : Gage R&amp;R — analyse MSA complète</a:t>
            </a:r>
            <a:endParaRPr lang="en-US" sz="1050" dirty="0"/>
          </a:p>
        </p:txBody>
      </p:sp>
      <p:sp>
        <p:nvSpPr>
          <p:cNvPr id="18" name="Text 16"/>
          <p:cNvSpPr/>
          <p:nvPr/>
        </p:nvSpPr>
        <p:spPr>
          <a:xfrm>
            <a:off x="365760" y="4407408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Rapport Cas 4 : Leçons apprises et 6 erreurs à ne jamais reproduire</a:t>
            </a:r>
            <a:endParaRPr lang="en-US" sz="1050" dirty="0"/>
          </a:p>
        </p:txBody>
      </p:sp>
      <p:sp>
        <p:nvSpPr>
          <p:cNvPr id="19" name="Shape 17"/>
          <p:cNvSpPr/>
          <p:nvPr/>
        </p:nvSpPr>
        <p:spPr>
          <a:xfrm>
            <a:off x="4709160" y="1005840"/>
            <a:ext cx="4206240" cy="1828800"/>
          </a:xfrm>
          <a:prstGeom prst="rect">
            <a:avLst/>
          </a:prstGeom>
          <a:solidFill>
            <a:srgbClr val="0D1D35"/>
          </a:solidFill>
          <a:ln w="19050">
            <a:solidFill>
              <a:srgbClr val="C0392B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0" name="Shape 18"/>
          <p:cNvSpPr/>
          <p:nvPr/>
        </p:nvSpPr>
        <p:spPr>
          <a:xfrm>
            <a:off x="4709160" y="1005840"/>
            <a:ext cx="4206240" cy="365760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4800600" y="1005840"/>
            <a:ext cx="404164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✅ Checklists</a:t>
            </a:r>
            <a:endParaRPr lang="en-US" sz="1200" dirty="0"/>
          </a:p>
        </p:txBody>
      </p:sp>
      <p:sp>
        <p:nvSpPr>
          <p:cNvPr id="22" name="Text 20"/>
          <p:cNvSpPr/>
          <p:nvPr/>
        </p:nvSpPr>
        <p:spPr>
          <a:xfrm>
            <a:off x="4800600" y="1426464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Checklist Cas 1 : OOS confirmé → CAPA → Effectiveness J+90</a:t>
            </a:r>
            <a:endParaRPr lang="en-US" sz="1050" dirty="0"/>
          </a:p>
        </p:txBody>
      </p:sp>
      <p:sp>
        <p:nvSpPr>
          <p:cNvPr id="23" name="Text 21"/>
          <p:cNvSpPr/>
          <p:nvPr/>
        </p:nvSpPr>
        <p:spPr>
          <a:xfrm>
            <a:off x="4800600" y="1764792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Checklist Cas 2 : OOT détecté → investigation → stabilisation</a:t>
            </a:r>
            <a:endParaRPr lang="en-US" sz="1050" dirty="0"/>
          </a:p>
        </p:txBody>
      </p:sp>
      <p:sp>
        <p:nvSpPr>
          <p:cNvPr id="24" name="Text 22"/>
          <p:cNvSpPr/>
          <p:nvPr/>
        </p:nvSpPr>
        <p:spPr>
          <a:xfrm>
            <a:off x="4800600" y="2103120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Grille Cas 3 : Avant/après CAPA %GRR, ndc, biais</a:t>
            </a:r>
            <a:endParaRPr lang="en-US" sz="1050" dirty="0"/>
          </a:p>
        </p:txBody>
      </p:sp>
      <p:sp>
        <p:nvSpPr>
          <p:cNvPr id="25" name="Text 23"/>
          <p:cNvSpPr/>
          <p:nvPr/>
        </p:nvSpPr>
        <p:spPr>
          <a:xfrm>
            <a:off x="4800600" y="2441448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Checklist Cas 4 : 6 erreurs critiques — auto-évaluation formation</a:t>
            </a:r>
            <a:endParaRPr lang="en-US" sz="1050" dirty="0"/>
          </a:p>
        </p:txBody>
      </p:sp>
      <p:sp>
        <p:nvSpPr>
          <p:cNvPr id="26" name="Shape 24"/>
          <p:cNvSpPr/>
          <p:nvPr/>
        </p:nvSpPr>
        <p:spPr>
          <a:xfrm>
            <a:off x="4709160" y="2971800"/>
            <a:ext cx="4206240" cy="1828800"/>
          </a:xfrm>
          <a:prstGeom prst="rect">
            <a:avLst/>
          </a:prstGeom>
          <a:solidFill>
            <a:srgbClr val="0D1D35"/>
          </a:solidFill>
          <a:ln w="19050">
            <a:solidFill>
              <a:srgbClr val="C0392B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7" name="Shape 25"/>
          <p:cNvSpPr/>
          <p:nvPr/>
        </p:nvSpPr>
        <p:spPr>
          <a:xfrm>
            <a:off x="4709160" y="2971800"/>
            <a:ext cx="4206240" cy="365760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8" name="Text 26"/>
          <p:cNvSpPr/>
          <p:nvPr/>
        </p:nvSpPr>
        <p:spPr>
          <a:xfrm>
            <a:off x="4800600" y="2971800"/>
            <a:ext cx="404164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📄 Scripts &amp; Fichiers</a:t>
            </a:r>
            <a:endParaRPr lang="en-US" sz="1200" dirty="0"/>
          </a:p>
        </p:txBody>
      </p:sp>
      <p:sp>
        <p:nvSpPr>
          <p:cNvPr id="29" name="Text 27"/>
          <p:cNvSpPr/>
          <p:nvPr/>
        </p:nvSpPr>
        <p:spPr>
          <a:xfrm>
            <a:off x="4800600" y="3392424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Script Python Grubbs + Shapiro-Wilk automatisé (Cas 1)</a:t>
            </a:r>
            <a:endParaRPr lang="en-US" sz="1050" dirty="0"/>
          </a:p>
        </p:txBody>
      </p:sp>
      <p:sp>
        <p:nvSpPr>
          <p:cNvPr id="30" name="Text 28"/>
          <p:cNvSpPr/>
          <p:nvPr/>
        </p:nvSpPr>
        <p:spPr>
          <a:xfrm>
            <a:off x="4800600" y="3730752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Fichier Minitab® .mpx Cas 1 — Carte I-MR Phase I/II</a:t>
            </a:r>
            <a:endParaRPr lang="en-US" sz="1050" dirty="0"/>
          </a:p>
        </p:txBody>
      </p:sp>
      <p:sp>
        <p:nvSpPr>
          <p:cNvPr id="31" name="Text 29"/>
          <p:cNvSpPr/>
          <p:nvPr/>
        </p:nvSpPr>
        <p:spPr>
          <a:xfrm>
            <a:off x="4800600" y="4069080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Fichier Minitab® .mpx Cas 3 — Gage R&amp;R croisé complet</a:t>
            </a:r>
            <a:endParaRPr lang="en-US" sz="1050" dirty="0"/>
          </a:p>
        </p:txBody>
      </p:sp>
      <p:sp>
        <p:nvSpPr>
          <p:cNvPr id="32" name="Text 30"/>
          <p:cNvSpPr/>
          <p:nvPr/>
        </p:nvSpPr>
        <p:spPr>
          <a:xfrm>
            <a:off x="4800600" y="4407408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Guide Minitab® pas-à-pas illustré pour chaque étude de cas</a:t>
            </a:r>
            <a:endParaRPr lang="en-US" sz="1050" dirty="0"/>
          </a:p>
        </p:txBody>
      </p:sp>
      <p:sp>
        <p:nvSpPr>
          <p:cNvPr id="33" name="Shape 31"/>
          <p:cNvSpPr/>
          <p:nvPr/>
        </p:nvSpPr>
        <p:spPr>
          <a:xfrm>
            <a:off x="0" y="4919472"/>
            <a:ext cx="9144000" cy="22402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4" name="Text 32"/>
          <p:cNvSpPr/>
          <p:nvPr/>
        </p:nvSpPr>
        <p:spPr>
          <a:xfrm>
            <a:off x="274320" y="4919472"/>
            <a:ext cx="7772400" cy="224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ABBDD"/>
                </a:solidFill>
              </a:rPr>
              <a:t>OOS, OOT &amp; CAPA en Industrie Pharmaceutique  ·  Rachid BERKANI  ·  Expert Qualité &amp; Statistiques</a:t>
            </a:r>
            <a:endParaRPr lang="en-US" sz="850" dirty="0"/>
          </a:p>
        </p:txBody>
      </p:sp>
      <p:sp>
        <p:nvSpPr>
          <p:cNvPr id="35" name="Text 33"/>
          <p:cNvSpPr/>
          <p:nvPr/>
        </p:nvSpPr>
        <p:spPr>
          <a:xfrm>
            <a:off x="8046720" y="4919472"/>
            <a:ext cx="1051560" cy="2240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AABBDD"/>
                </a:solidFill>
              </a:rPr>
              <a:t>35 / 39</a:t>
            </a:r>
            <a:endParaRPr lang="en-US" sz="850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">
    <p:bg>
      <p:bgPr>
        <a:solidFill>
          <a:srgbClr val="0F1F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rgbClr val="6C3483"/>
          </a:solidFill>
          <a:ln w="12700">
            <a:solidFill>
              <a:srgbClr val="6C348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🗂  Dossier Chapitre 6 — Outils Numériques &amp; Industrie 4.0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274320" y="566928"/>
            <a:ext cx="85953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i="1" dirty="0">
                <a:solidFill>
                  <a:srgbClr val="AABBDD"/>
                </a:solidFill>
              </a:rPr>
              <a:t>Templates, scripts Python et configurations Power BI prêts à l'emploi pour environnement GMP.</a:t>
            </a:r>
            <a:endParaRPr lang="en-US" sz="1200" dirty="0"/>
          </a:p>
        </p:txBody>
      </p:sp>
      <p:sp>
        <p:nvSpPr>
          <p:cNvPr id="5" name="Shape 3"/>
          <p:cNvSpPr/>
          <p:nvPr/>
        </p:nvSpPr>
        <p:spPr>
          <a:xfrm>
            <a:off x="274320" y="1005840"/>
            <a:ext cx="4206240" cy="1828800"/>
          </a:xfrm>
          <a:prstGeom prst="rect">
            <a:avLst/>
          </a:prstGeom>
          <a:solidFill>
            <a:srgbClr val="0D1D35"/>
          </a:solidFill>
          <a:ln w="19050">
            <a:solidFill>
              <a:srgbClr val="6C3483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6" name="Shape 4"/>
          <p:cNvSpPr/>
          <p:nvPr/>
        </p:nvSpPr>
        <p:spPr>
          <a:xfrm>
            <a:off x="274320" y="1005840"/>
            <a:ext cx="4206240" cy="365760"/>
          </a:xfrm>
          <a:prstGeom prst="rect">
            <a:avLst/>
          </a:prstGeom>
          <a:solidFill>
            <a:srgbClr val="6C3483"/>
          </a:solidFill>
          <a:ln w="12700">
            <a:solidFill>
              <a:srgbClr val="6C348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Text 5"/>
          <p:cNvSpPr/>
          <p:nvPr/>
        </p:nvSpPr>
        <p:spPr>
          <a:xfrm>
            <a:off x="365760" y="1005840"/>
            <a:ext cx="404164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📊 Templates Excel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365760" y="1426464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OOS Investigation Form — Phase 1 &amp; 2 (CSV validé 21 CFR Part 11)</a:t>
            </a:r>
            <a:endParaRPr lang="en-US" sz="1050" dirty="0"/>
          </a:p>
        </p:txBody>
      </p:sp>
      <p:sp>
        <p:nvSpPr>
          <p:cNvPr id="9" name="Text 7"/>
          <p:cNvSpPr/>
          <p:nvPr/>
        </p:nvSpPr>
        <p:spPr>
          <a:xfrm>
            <a:off x="365760" y="1764792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CAPA Tracking Sheet — suivi actions, échéances, statuts RAG</a:t>
            </a:r>
            <a:endParaRPr lang="en-US" sz="1050" dirty="0"/>
          </a:p>
        </p:txBody>
      </p:sp>
      <p:sp>
        <p:nvSpPr>
          <p:cNvPr id="10" name="Text 8"/>
          <p:cNvSpPr/>
          <p:nvPr/>
        </p:nvSpPr>
        <p:spPr>
          <a:xfrm>
            <a:off x="365760" y="2103120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MSP Control Plan — historique limites avec traçabilité ALCOA+</a:t>
            </a:r>
            <a:endParaRPr lang="en-US" sz="1050" dirty="0"/>
          </a:p>
        </p:txBody>
      </p:sp>
      <p:sp>
        <p:nvSpPr>
          <p:cNvPr id="11" name="Text 9"/>
          <p:cNvSpPr/>
          <p:nvPr/>
        </p:nvSpPr>
        <p:spPr>
          <a:xfrm>
            <a:off x="365760" y="2441448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APR Statistical Summary — Cpk/Ppk annuel par CTQ (5 analyses)</a:t>
            </a:r>
            <a:endParaRPr lang="en-US" sz="1050" dirty="0"/>
          </a:p>
        </p:txBody>
      </p:sp>
      <p:sp>
        <p:nvSpPr>
          <p:cNvPr id="12" name="Shape 10"/>
          <p:cNvSpPr/>
          <p:nvPr/>
        </p:nvSpPr>
        <p:spPr>
          <a:xfrm>
            <a:off x="274320" y="2971800"/>
            <a:ext cx="4206240" cy="1828800"/>
          </a:xfrm>
          <a:prstGeom prst="rect">
            <a:avLst/>
          </a:prstGeom>
          <a:solidFill>
            <a:srgbClr val="0D1D35"/>
          </a:solidFill>
          <a:ln w="19050">
            <a:solidFill>
              <a:srgbClr val="6C3483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3" name="Shape 11"/>
          <p:cNvSpPr/>
          <p:nvPr/>
        </p:nvSpPr>
        <p:spPr>
          <a:xfrm>
            <a:off x="274320" y="2971800"/>
            <a:ext cx="4206240" cy="365760"/>
          </a:xfrm>
          <a:prstGeom prst="rect">
            <a:avLst/>
          </a:prstGeom>
          <a:solidFill>
            <a:srgbClr val="6C3483"/>
          </a:solidFill>
          <a:ln w="12700">
            <a:solidFill>
              <a:srgbClr val="6C348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365760" y="2971800"/>
            <a:ext cx="404164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🐍 Scripts Python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365760" y="3392424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Script normalité Shapiro-Wilk + Grubbs automatisé (SciPy)</a:t>
            </a:r>
            <a:endParaRPr lang="en-US" sz="1050" dirty="0"/>
          </a:p>
        </p:txBody>
      </p:sp>
      <p:sp>
        <p:nvSpPr>
          <p:cNvPr id="16" name="Text 14"/>
          <p:cNvSpPr/>
          <p:nvPr/>
        </p:nvSpPr>
        <p:spPr>
          <a:xfrm>
            <a:off x="365760" y="3730752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Script génération rapport OOS automatique (HTML/PDF)</a:t>
            </a:r>
            <a:endParaRPr lang="en-US" sz="1050" dirty="0"/>
          </a:p>
        </p:txBody>
      </p:sp>
      <p:sp>
        <p:nvSpPr>
          <p:cNvPr id="17" name="Text 15"/>
          <p:cNvSpPr/>
          <p:nvPr/>
        </p:nvSpPr>
        <p:spPr>
          <a:xfrm>
            <a:off x="365760" y="4069080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Script connexion API LIMS → analyse + alerte par email</a:t>
            </a:r>
            <a:endParaRPr lang="en-US" sz="1050" dirty="0"/>
          </a:p>
        </p:txBody>
      </p:sp>
      <p:sp>
        <p:nvSpPr>
          <p:cNvPr id="18" name="Text 16"/>
          <p:cNvSpPr/>
          <p:nvPr/>
        </p:nvSpPr>
        <p:spPr>
          <a:xfrm>
            <a:off x="365760" y="4407408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Notebook Jupyter : pipeline complet OOS/Grubbs/MSP step-by-step</a:t>
            </a:r>
            <a:endParaRPr lang="en-US" sz="1050" dirty="0"/>
          </a:p>
        </p:txBody>
      </p:sp>
      <p:sp>
        <p:nvSpPr>
          <p:cNvPr id="19" name="Shape 17"/>
          <p:cNvSpPr/>
          <p:nvPr/>
        </p:nvSpPr>
        <p:spPr>
          <a:xfrm>
            <a:off x="4709160" y="1005840"/>
            <a:ext cx="4206240" cy="1828800"/>
          </a:xfrm>
          <a:prstGeom prst="rect">
            <a:avLst/>
          </a:prstGeom>
          <a:solidFill>
            <a:srgbClr val="0D1D35"/>
          </a:solidFill>
          <a:ln w="19050">
            <a:solidFill>
              <a:srgbClr val="6C3483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0" name="Shape 18"/>
          <p:cNvSpPr/>
          <p:nvPr/>
        </p:nvSpPr>
        <p:spPr>
          <a:xfrm>
            <a:off x="4709160" y="1005840"/>
            <a:ext cx="4206240" cy="365760"/>
          </a:xfrm>
          <a:prstGeom prst="rect">
            <a:avLst/>
          </a:prstGeom>
          <a:solidFill>
            <a:srgbClr val="6C3483"/>
          </a:solidFill>
          <a:ln w="12700">
            <a:solidFill>
              <a:srgbClr val="6C348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4800600" y="1005840"/>
            <a:ext cx="404164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📈 Power BI &amp; Config</a:t>
            </a:r>
            <a:endParaRPr lang="en-US" sz="1200" dirty="0"/>
          </a:p>
        </p:txBody>
      </p:sp>
      <p:sp>
        <p:nvSpPr>
          <p:cNvPr id="22" name="Text 20"/>
          <p:cNvSpPr/>
          <p:nvPr/>
        </p:nvSpPr>
        <p:spPr>
          <a:xfrm>
            <a:off x="4800600" y="1426464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Template dashboard KPI CAPA (6 visuels + alertes RAG)</a:t>
            </a:r>
            <a:endParaRPr lang="en-US" sz="1050" dirty="0"/>
          </a:p>
        </p:txBody>
      </p:sp>
      <p:sp>
        <p:nvSpPr>
          <p:cNvPr id="23" name="Text 21"/>
          <p:cNvSpPr/>
          <p:nvPr/>
        </p:nvSpPr>
        <p:spPr>
          <a:xfrm>
            <a:off x="4800600" y="1764792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Guide connecteur TrackWise → Power BI (API REST)</a:t>
            </a:r>
            <a:endParaRPr lang="en-US" sz="1050" dirty="0"/>
          </a:p>
        </p:txBody>
      </p:sp>
      <p:sp>
        <p:nvSpPr>
          <p:cNvPr id="24" name="Text 22"/>
          <p:cNvSpPr/>
          <p:nvPr/>
        </p:nvSpPr>
        <p:spPr>
          <a:xfrm>
            <a:off x="4800600" y="2103120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Instructions partage sécurisé Teams / Intranet Qualité</a:t>
            </a:r>
            <a:endParaRPr lang="en-US" sz="1050" dirty="0"/>
          </a:p>
        </p:txBody>
      </p:sp>
      <p:sp>
        <p:nvSpPr>
          <p:cNvPr id="25" name="Text 23"/>
          <p:cNvSpPr/>
          <p:nvPr/>
        </p:nvSpPr>
        <p:spPr>
          <a:xfrm>
            <a:off x="4800600" y="2441448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Configuration alertes automatiques dépassement seuils KPI</a:t>
            </a:r>
            <a:endParaRPr lang="en-US" sz="1050" dirty="0"/>
          </a:p>
        </p:txBody>
      </p:sp>
      <p:sp>
        <p:nvSpPr>
          <p:cNvPr id="26" name="Shape 24"/>
          <p:cNvSpPr/>
          <p:nvPr/>
        </p:nvSpPr>
        <p:spPr>
          <a:xfrm>
            <a:off x="4709160" y="2971800"/>
            <a:ext cx="4206240" cy="1828800"/>
          </a:xfrm>
          <a:prstGeom prst="rect">
            <a:avLst/>
          </a:prstGeom>
          <a:solidFill>
            <a:srgbClr val="0D1D35"/>
          </a:solidFill>
          <a:ln w="19050">
            <a:solidFill>
              <a:srgbClr val="6C3483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7" name="Shape 25"/>
          <p:cNvSpPr/>
          <p:nvPr/>
        </p:nvSpPr>
        <p:spPr>
          <a:xfrm>
            <a:off x="4709160" y="2971800"/>
            <a:ext cx="4206240" cy="365760"/>
          </a:xfrm>
          <a:prstGeom prst="rect">
            <a:avLst/>
          </a:prstGeom>
          <a:solidFill>
            <a:srgbClr val="6C3483"/>
          </a:solidFill>
          <a:ln w="12700">
            <a:solidFill>
              <a:srgbClr val="6C348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8" name="Text 26"/>
          <p:cNvSpPr/>
          <p:nvPr/>
        </p:nvSpPr>
        <p:spPr>
          <a:xfrm>
            <a:off x="4800600" y="2971800"/>
            <a:ext cx="404164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📄 Guides validation</a:t>
            </a:r>
            <a:endParaRPr lang="en-US" sz="1200" dirty="0"/>
          </a:p>
        </p:txBody>
      </p:sp>
      <p:sp>
        <p:nvSpPr>
          <p:cNvPr id="29" name="Text 27"/>
          <p:cNvSpPr/>
          <p:nvPr/>
        </p:nvSpPr>
        <p:spPr>
          <a:xfrm>
            <a:off x="4800600" y="3392424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Guide validation templates Excel (CSV 21 CFR Part 11)</a:t>
            </a:r>
            <a:endParaRPr lang="en-US" sz="1050" dirty="0"/>
          </a:p>
        </p:txBody>
      </p:sp>
      <p:sp>
        <p:nvSpPr>
          <p:cNvPr id="30" name="Text 28"/>
          <p:cNvSpPr/>
          <p:nvPr/>
        </p:nvSpPr>
        <p:spPr>
          <a:xfrm>
            <a:off x="4800600" y="3730752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Guide intégration QMS (TrackWise, Veeva Vault, MasterControl)</a:t>
            </a:r>
            <a:endParaRPr lang="en-US" sz="1050" dirty="0"/>
          </a:p>
        </p:txBody>
      </p:sp>
      <p:sp>
        <p:nvSpPr>
          <p:cNvPr id="31" name="Text 29"/>
          <p:cNvSpPr/>
          <p:nvPr/>
        </p:nvSpPr>
        <p:spPr>
          <a:xfrm>
            <a:off x="4800600" y="4069080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Guide Minitab Connect — configuration flux de données temps réel</a:t>
            </a:r>
            <a:endParaRPr lang="en-US" sz="1050" dirty="0"/>
          </a:p>
        </p:txBody>
      </p:sp>
      <p:sp>
        <p:nvSpPr>
          <p:cNvPr id="32" name="Text 30"/>
          <p:cNvSpPr/>
          <p:nvPr/>
        </p:nvSpPr>
        <p:spPr>
          <a:xfrm>
            <a:off x="4800600" y="4407408"/>
            <a:ext cx="40416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Checklist qualification informatique outils statistiques pharma</a:t>
            </a:r>
            <a:endParaRPr lang="en-US" sz="1050" dirty="0"/>
          </a:p>
        </p:txBody>
      </p:sp>
      <p:sp>
        <p:nvSpPr>
          <p:cNvPr id="33" name="Shape 31"/>
          <p:cNvSpPr/>
          <p:nvPr/>
        </p:nvSpPr>
        <p:spPr>
          <a:xfrm>
            <a:off x="0" y="4919472"/>
            <a:ext cx="9144000" cy="22402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4" name="Text 32"/>
          <p:cNvSpPr/>
          <p:nvPr/>
        </p:nvSpPr>
        <p:spPr>
          <a:xfrm>
            <a:off x="274320" y="4919472"/>
            <a:ext cx="7772400" cy="224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ABBDD"/>
                </a:solidFill>
              </a:rPr>
              <a:t>OOS, OOT &amp; CAPA en Industrie Pharmaceutique  ·  Rachid BERKANI  ·  Expert Qualité &amp; Statistiques</a:t>
            </a:r>
            <a:endParaRPr lang="en-US" sz="850" dirty="0"/>
          </a:p>
        </p:txBody>
      </p:sp>
      <p:sp>
        <p:nvSpPr>
          <p:cNvPr id="35" name="Text 33"/>
          <p:cNvSpPr/>
          <p:nvPr/>
        </p:nvSpPr>
        <p:spPr>
          <a:xfrm>
            <a:off x="8046720" y="4919472"/>
            <a:ext cx="1051560" cy="2240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AABBDD"/>
                </a:solidFill>
              </a:rPr>
              <a:t>36 / 39</a:t>
            </a:r>
            <a:endParaRPr lang="en-US" sz="850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">
    <p:bg>
      <p:bgPr>
        <a:solidFill>
          <a:srgbClr val="0F1F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Vue globale — Ce que vous obtenez : 6 Dossiers · 89 ressources GMP prêtes à l'emploi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274320" y="566928"/>
            <a:ext cx="85953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i="1" dirty="0">
                <a:solidFill>
                  <a:srgbClr val="AABBDD"/>
                </a:solidFill>
              </a:rPr>
              <a:t>Chaque dossier est autonome, directement applicable, compatible ALCOA+ et prêt pour les inspections FDA/EMA.</a:t>
            </a:r>
            <a:endParaRPr lang="en-US" sz="1200" dirty="0"/>
          </a:p>
        </p:txBody>
      </p:sp>
      <p:sp>
        <p:nvSpPr>
          <p:cNvPr id="5" name="Shape 3"/>
          <p:cNvSpPr/>
          <p:nvPr/>
        </p:nvSpPr>
        <p:spPr>
          <a:xfrm>
            <a:off x="274320" y="1005840"/>
            <a:ext cx="4206240" cy="1143000"/>
          </a:xfrm>
          <a:prstGeom prst="rect">
            <a:avLst/>
          </a:prstGeom>
          <a:solidFill>
            <a:srgbClr val="0D1D35"/>
          </a:solidFill>
          <a:ln w="25400">
            <a:solidFill>
              <a:srgbClr val="1B3A6B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6" name="Shape 4"/>
          <p:cNvSpPr/>
          <p:nvPr/>
        </p:nvSpPr>
        <p:spPr>
          <a:xfrm>
            <a:off x="274320" y="1005840"/>
            <a:ext cx="4206240" cy="5486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Text 5"/>
          <p:cNvSpPr/>
          <p:nvPr/>
        </p:nvSpPr>
        <p:spPr>
          <a:xfrm>
            <a:off x="365760" y="1078992"/>
            <a:ext cx="118872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1B3A6B"/>
                </a:solidFill>
              </a:rPr>
              <a:t>🗂  Ch.1</a:t>
            </a:r>
            <a:endParaRPr lang="en-US" sz="1800" dirty="0"/>
          </a:p>
        </p:txBody>
      </p:sp>
      <p:sp>
        <p:nvSpPr>
          <p:cNvPr id="8" name="Text 6"/>
          <p:cNvSpPr/>
          <p:nvPr/>
        </p:nvSpPr>
        <p:spPr>
          <a:xfrm>
            <a:off x="365760" y="1572768"/>
            <a:ext cx="4041648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AABBDD"/>
                </a:solidFill>
              </a:rPr>
              <a:t>4 Excel · 4 Word · 3 Checklists · 3 Procédures  =  14 fichiers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274320" y="2267712"/>
            <a:ext cx="4206240" cy="1143000"/>
          </a:xfrm>
          <a:prstGeom prst="rect">
            <a:avLst/>
          </a:prstGeom>
          <a:solidFill>
            <a:srgbClr val="0D1D35"/>
          </a:solidFill>
          <a:ln w="25400">
            <a:solidFill>
              <a:srgbClr val="2E5FA3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0" name="Shape 8"/>
          <p:cNvSpPr/>
          <p:nvPr/>
        </p:nvSpPr>
        <p:spPr>
          <a:xfrm>
            <a:off x="274320" y="2267712"/>
            <a:ext cx="4206240" cy="54864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9"/>
          <p:cNvSpPr/>
          <p:nvPr/>
        </p:nvSpPr>
        <p:spPr>
          <a:xfrm>
            <a:off x="365760" y="2340864"/>
            <a:ext cx="118872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2E5FA3"/>
                </a:solidFill>
              </a:rPr>
              <a:t>🗂  Ch.2</a:t>
            </a:r>
            <a:endParaRPr lang="en-US" sz="1800" dirty="0"/>
          </a:p>
        </p:txBody>
      </p:sp>
      <p:sp>
        <p:nvSpPr>
          <p:cNvPr id="12" name="Text 10"/>
          <p:cNvSpPr/>
          <p:nvPr/>
        </p:nvSpPr>
        <p:spPr>
          <a:xfrm>
            <a:off x="365760" y="2834640"/>
            <a:ext cx="4041648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AABBDD"/>
                </a:solidFill>
              </a:rPr>
              <a:t>4 Excel · 4 Word · 4 Checklists · 4 SOP  =  16 fichiers</a:t>
            </a:r>
            <a:endParaRPr lang="en-US" sz="1100" dirty="0"/>
          </a:p>
        </p:txBody>
      </p:sp>
      <p:sp>
        <p:nvSpPr>
          <p:cNvPr id="13" name="Shape 11"/>
          <p:cNvSpPr/>
          <p:nvPr/>
        </p:nvSpPr>
        <p:spPr>
          <a:xfrm>
            <a:off x="274320" y="3529584"/>
            <a:ext cx="4206240" cy="1143000"/>
          </a:xfrm>
          <a:prstGeom prst="rect">
            <a:avLst/>
          </a:prstGeom>
          <a:solidFill>
            <a:srgbClr val="0D1D35"/>
          </a:solidFill>
          <a:ln w="25400">
            <a:solidFill>
              <a:srgbClr val="1E8449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4" name="Shape 12"/>
          <p:cNvSpPr/>
          <p:nvPr/>
        </p:nvSpPr>
        <p:spPr>
          <a:xfrm>
            <a:off x="274320" y="3529584"/>
            <a:ext cx="4206240" cy="54864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 13"/>
          <p:cNvSpPr/>
          <p:nvPr/>
        </p:nvSpPr>
        <p:spPr>
          <a:xfrm>
            <a:off x="365760" y="3602736"/>
            <a:ext cx="118872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1E8449"/>
                </a:solidFill>
              </a:rPr>
              <a:t>🗂  Ch.3</a:t>
            </a:r>
            <a:endParaRPr lang="en-US" sz="1800" dirty="0"/>
          </a:p>
        </p:txBody>
      </p:sp>
      <p:sp>
        <p:nvSpPr>
          <p:cNvPr id="16" name="Text 14"/>
          <p:cNvSpPr/>
          <p:nvPr/>
        </p:nvSpPr>
        <p:spPr>
          <a:xfrm>
            <a:off x="365760" y="4096512"/>
            <a:ext cx="4041648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AABBDD"/>
                </a:solidFill>
              </a:rPr>
              <a:t>4 Excel · 4 Word · 4 Checklists · 4 Procédures  =  16 fichiers</a:t>
            </a:r>
            <a:endParaRPr lang="en-US" sz="1100" dirty="0"/>
          </a:p>
        </p:txBody>
      </p:sp>
      <p:sp>
        <p:nvSpPr>
          <p:cNvPr id="17" name="Shape 15"/>
          <p:cNvSpPr/>
          <p:nvPr/>
        </p:nvSpPr>
        <p:spPr>
          <a:xfrm>
            <a:off x="4709160" y="1005840"/>
            <a:ext cx="4206240" cy="1143000"/>
          </a:xfrm>
          <a:prstGeom prst="rect">
            <a:avLst/>
          </a:prstGeom>
          <a:solidFill>
            <a:srgbClr val="0D1D35"/>
          </a:solidFill>
          <a:ln w="25400">
            <a:solidFill>
              <a:srgbClr val="D4870A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8" name="Shape 16"/>
          <p:cNvSpPr/>
          <p:nvPr/>
        </p:nvSpPr>
        <p:spPr>
          <a:xfrm>
            <a:off x="4709160" y="1005840"/>
            <a:ext cx="4206240" cy="54864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Text 17"/>
          <p:cNvSpPr/>
          <p:nvPr/>
        </p:nvSpPr>
        <p:spPr>
          <a:xfrm>
            <a:off x="4800600" y="1078992"/>
            <a:ext cx="118872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D4870A"/>
                </a:solidFill>
              </a:rPr>
              <a:t>🗂  Ch.4</a:t>
            </a:r>
            <a:endParaRPr lang="en-US" sz="1800" dirty="0"/>
          </a:p>
        </p:txBody>
      </p:sp>
      <p:sp>
        <p:nvSpPr>
          <p:cNvPr id="20" name="Text 18"/>
          <p:cNvSpPr/>
          <p:nvPr/>
        </p:nvSpPr>
        <p:spPr>
          <a:xfrm>
            <a:off x="4800600" y="1572768"/>
            <a:ext cx="4041648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AABBDD"/>
                </a:solidFill>
              </a:rPr>
              <a:t>4 Excel · 4 Word · 4 Checklists · 4 Procédures  =  16 fichiers</a:t>
            </a:r>
            <a:endParaRPr lang="en-US" sz="1100" dirty="0"/>
          </a:p>
        </p:txBody>
      </p:sp>
      <p:sp>
        <p:nvSpPr>
          <p:cNvPr id="21" name="Shape 19"/>
          <p:cNvSpPr/>
          <p:nvPr/>
        </p:nvSpPr>
        <p:spPr>
          <a:xfrm>
            <a:off x="4709160" y="2267712"/>
            <a:ext cx="4206240" cy="1143000"/>
          </a:xfrm>
          <a:prstGeom prst="rect">
            <a:avLst/>
          </a:prstGeom>
          <a:solidFill>
            <a:srgbClr val="0D1D35"/>
          </a:solidFill>
          <a:ln w="25400">
            <a:solidFill>
              <a:srgbClr val="C0392B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2" name="Shape 20"/>
          <p:cNvSpPr/>
          <p:nvPr/>
        </p:nvSpPr>
        <p:spPr>
          <a:xfrm>
            <a:off x="4709160" y="2267712"/>
            <a:ext cx="4206240" cy="54864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Text 21"/>
          <p:cNvSpPr/>
          <p:nvPr/>
        </p:nvSpPr>
        <p:spPr>
          <a:xfrm>
            <a:off x="4800600" y="2340864"/>
            <a:ext cx="118872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C0392B"/>
                </a:solidFill>
              </a:rPr>
              <a:t>🗂  Ch.5</a:t>
            </a:r>
            <a:endParaRPr lang="en-US" sz="1800" dirty="0"/>
          </a:p>
        </p:txBody>
      </p:sp>
      <p:sp>
        <p:nvSpPr>
          <p:cNvPr id="24" name="Text 22"/>
          <p:cNvSpPr/>
          <p:nvPr/>
        </p:nvSpPr>
        <p:spPr>
          <a:xfrm>
            <a:off x="4800600" y="2834640"/>
            <a:ext cx="4041648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AABBDD"/>
                </a:solidFill>
              </a:rPr>
              <a:t>4 Excel · 4 Word · 4 Checklists · 4 Scripts Minitab/Python  =  16 fichiers</a:t>
            </a:r>
            <a:endParaRPr lang="en-US" sz="1100" dirty="0"/>
          </a:p>
        </p:txBody>
      </p:sp>
      <p:sp>
        <p:nvSpPr>
          <p:cNvPr id="25" name="Shape 23"/>
          <p:cNvSpPr/>
          <p:nvPr/>
        </p:nvSpPr>
        <p:spPr>
          <a:xfrm>
            <a:off x="4709160" y="3529584"/>
            <a:ext cx="4206240" cy="1143000"/>
          </a:xfrm>
          <a:prstGeom prst="rect">
            <a:avLst/>
          </a:prstGeom>
          <a:solidFill>
            <a:srgbClr val="0D1D35"/>
          </a:solidFill>
          <a:ln w="25400">
            <a:solidFill>
              <a:srgbClr val="6C3483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6" name="Shape 24"/>
          <p:cNvSpPr/>
          <p:nvPr/>
        </p:nvSpPr>
        <p:spPr>
          <a:xfrm>
            <a:off x="4709160" y="3529584"/>
            <a:ext cx="4206240" cy="54864"/>
          </a:xfrm>
          <a:prstGeom prst="rect">
            <a:avLst/>
          </a:prstGeom>
          <a:solidFill>
            <a:srgbClr val="6C3483"/>
          </a:solidFill>
          <a:ln w="12700">
            <a:solidFill>
              <a:srgbClr val="6C348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7" name="Text 25"/>
          <p:cNvSpPr/>
          <p:nvPr/>
        </p:nvSpPr>
        <p:spPr>
          <a:xfrm>
            <a:off x="4800600" y="3602736"/>
            <a:ext cx="118872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6C3483"/>
                </a:solidFill>
              </a:rPr>
              <a:t>🗂  Ch.6</a:t>
            </a:r>
            <a:endParaRPr lang="en-US" sz="1800" dirty="0"/>
          </a:p>
        </p:txBody>
      </p:sp>
      <p:sp>
        <p:nvSpPr>
          <p:cNvPr id="28" name="Text 26"/>
          <p:cNvSpPr/>
          <p:nvPr/>
        </p:nvSpPr>
        <p:spPr>
          <a:xfrm>
            <a:off x="4800600" y="4096512"/>
            <a:ext cx="4041648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AABBDD"/>
                </a:solidFill>
              </a:rPr>
              <a:t>4 Excel · 4 Scripts Python · 4 Power BI · 4 Guides  =  16 fichiers</a:t>
            </a:r>
            <a:endParaRPr lang="en-US" sz="1100" dirty="0"/>
          </a:p>
        </p:txBody>
      </p:sp>
      <p:sp>
        <p:nvSpPr>
          <p:cNvPr id="29" name="Shape 27"/>
          <p:cNvSpPr/>
          <p:nvPr/>
        </p:nvSpPr>
        <p:spPr>
          <a:xfrm>
            <a:off x="274320" y="4709160"/>
            <a:ext cx="8595360" cy="274320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0" name="Text 28"/>
          <p:cNvSpPr/>
          <p:nvPr/>
        </p:nvSpPr>
        <p:spPr>
          <a:xfrm>
            <a:off x="384048" y="4709160"/>
            <a:ext cx="833932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0F1F3D"/>
                </a:solidFill>
              </a:rPr>
              <a:t>📦  Total : 6 Dossiers · 24 fichiers Excel · 22 templates Word · 24 Checklists · 19 SOP/Procédures · 4 Scripts Python · 3 fichiers Minitab®  =  94 ressources</a:t>
            </a:r>
            <a:endParaRPr lang="en-US" sz="1100" dirty="0"/>
          </a:p>
        </p:txBody>
      </p:sp>
      <p:sp>
        <p:nvSpPr>
          <p:cNvPr id="31" name="Shape 29"/>
          <p:cNvSpPr/>
          <p:nvPr/>
        </p:nvSpPr>
        <p:spPr>
          <a:xfrm>
            <a:off x="0" y="4919472"/>
            <a:ext cx="9144000" cy="22402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2" name="Text 30"/>
          <p:cNvSpPr/>
          <p:nvPr/>
        </p:nvSpPr>
        <p:spPr>
          <a:xfrm>
            <a:off x="274320" y="4919472"/>
            <a:ext cx="7772400" cy="224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ABBDD"/>
                </a:solidFill>
              </a:rPr>
              <a:t>OOS, OOT &amp; CAPA en Industrie Pharmaceutique  ·  Rachid BERKANI  ·  Expert Qualité &amp; Statistiques</a:t>
            </a:r>
            <a:endParaRPr lang="en-US" sz="850" dirty="0"/>
          </a:p>
        </p:txBody>
      </p:sp>
      <p:sp>
        <p:nvSpPr>
          <p:cNvPr id="33" name="Text 31"/>
          <p:cNvSpPr/>
          <p:nvPr/>
        </p:nvSpPr>
        <p:spPr>
          <a:xfrm>
            <a:off x="8046720" y="4919472"/>
            <a:ext cx="1051560" cy="2240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AABBDD"/>
                </a:solidFill>
              </a:rPr>
              <a:t>37 / 39</a:t>
            </a:r>
            <a:endParaRPr lang="en-US" sz="850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">
    <p:bg>
      <p:bgPr>
        <a:solidFill>
          <a:srgbClr val="F4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Références réglementaires essentielles — Base documentaire de l'ouvrage</a:t>
            </a:r>
            <a:endParaRPr lang="en-US" sz="1200" dirty="0"/>
          </a:p>
        </p:txBody>
      </p:sp>
      <p:sp>
        <p:nvSpPr>
          <p:cNvPr id="4" name="Shape 2"/>
          <p:cNvSpPr/>
          <p:nvPr/>
        </p:nvSpPr>
        <p:spPr>
          <a:xfrm>
            <a:off x="274320" y="585216"/>
            <a:ext cx="8595360" cy="411480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274320" y="585216"/>
            <a:ext cx="804672" cy="411480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274320" y="585216"/>
            <a:ext cx="804672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FDA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1115568" y="585216"/>
            <a:ext cx="7699248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0F1F3D"/>
                </a:solidFill>
              </a:rPr>
              <a:t>Guidance for Industry: Investigating Out-of-Specification Test Results (2006)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274320" y="1033272"/>
            <a:ext cx="8595360" cy="411480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Shape 7"/>
          <p:cNvSpPr/>
          <p:nvPr/>
        </p:nvSpPr>
        <p:spPr>
          <a:xfrm>
            <a:off x="274320" y="1033272"/>
            <a:ext cx="804672" cy="411480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" name="Text 8"/>
          <p:cNvSpPr/>
          <p:nvPr/>
        </p:nvSpPr>
        <p:spPr>
          <a:xfrm>
            <a:off x="274320" y="1033272"/>
            <a:ext cx="804672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FDA</a:t>
            </a:r>
            <a:endParaRPr lang="en-US" sz="1100" dirty="0"/>
          </a:p>
        </p:txBody>
      </p:sp>
      <p:sp>
        <p:nvSpPr>
          <p:cNvPr id="11" name="Text 9"/>
          <p:cNvSpPr/>
          <p:nvPr/>
        </p:nvSpPr>
        <p:spPr>
          <a:xfrm>
            <a:off x="1115568" y="1033272"/>
            <a:ext cx="7699248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0F1F3D"/>
                </a:solidFill>
              </a:rPr>
              <a:t>21 CFR Part 211 — Current Good Manufacturing Practice for Finished Pharmaceuticals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274320" y="1481328"/>
            <a:ext cx="8595360" cy="411480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Shape 11"/>
          <p:cNvSpPr/>
          <p:nvPr/>
        </p:nvSpPr>
        <p:spPr>
          <a:xfrm>
            <a:off x="274320" y="1481328"/>
            <a:ext cx="804672" cy="411480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274320" y="1481328"/>
            <a:ext cx="804672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FDA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1115568" y="1481328"/>
            <a:ext cx="7699248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0F1F3D"/>
                </a:solidFill>
              </a:rPr>
              <a:t>21 CFR Part 11 — Electronic Records; Electronic Signatures (Audit Trail)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274320" y="1929384"/>
            <a:ext cx="8595360" cy="411480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7" name="Shape 15"/>
          <p:cNvSpPr/>
          <p:nvPr/>
        </p:nvSpPr>
        <p:spPr>
          <a:xfrm>
            <a:off x="274320" y="1929384"/>
            <a:ext cx="804672" cy="411480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8" name="Text 16"/>
          <p:cNvSpPr/>
          <p:nvPr/>
        </p:nvSpPr>
        <p:spPr>
          <a:xfrm>
            <a:off x="274320" y="1929384"/>
            <a:ext cx="804672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ICH</a:t>
            </a:r>
            <a:endParaRPr lang="en-US" sz="1100" dirty="0"/>
          </a:p>
        </p:txBody>
      </p:sp>
      <p:sp>
        <p:nvSpPr>
          <p:cNvPr id="19" name="Text 17"/>
          <p:cNvSpPr/>
          <p:nvPr/>
        </p:nvSpPr>
        <p:spPr>
          <a:xfrm>
            <a:off x="1115568" y="1929384"/>
            <a:ext cx="7699248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0F1F3D"/>
                </a:solidFill>
              </a:rPr>
              <a:t>ICH Q1E — Evaluation for Stability Data · Surveillance OOT et tendances</a:t>
            </a:r>
            <a:endParaRPr lang="en-US" sz="1100" dirty="0"/>
          </a:p>
        </p:txBody>
      </p:sp>
      <p:sp>
        <p:nvSpPr>
          <p:cNvPr id="20" name="Shape 18"/>
          <p:cNvSpPr/>
          <p:nvPr/>
        </p:nvSpPr>
        <p:spPr>
          <a:xfrm>
            <a:off x="274320" y="2377440"/>
            <a:ext cx="8595360" cy="411480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Shape 19"/>
          <p:cNvSpPr/>
          <p:nvPr/>
        </p:nvSpPr>
        <p:spPr>
          <a:xfrm>
            <a:off x="274320" y="2377440"/>
            <a:ext cx="804672" cy="411480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2" name="Text 20"/>
          <p:cNvSpPr/>
          <p:nvPr/>
        </p:nvSpPr>
        <p:spPr>
          <a:xfrm>
            <a:off x="274320" y="2377440"/>
            <a:ext cx="804672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ICH</a:t>
            </a:r>
            <a:endParaRPr lang="en-US" sz="1100" dirty="0"/>
          </a:p>
        </p:txBody>
      </p:sp>
      <p:sp>
        <p:nvSpPr>
          <p:cNvPr id="23" name="Text 21"/>
          <p:cNvSpPr/>
          <p:nvPr/>
        </p:nvSpPr>
        <p:spPr>
          <a:xfrm>
            <a:off x="1115568" y="2377440"/>
            <a:ext cx="7699248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0F1F3D"/>
                </a:solidFill>
              </a:rPr>
              <a:t>ICH Q9 — Quality Risk Management · FMEA, analyse de risque, NPR</a:t>
            </a:r>
            <a:endParaRPr lang="en-US" sz="1100" dirty="0"/>
          </a:p>
        </p:txBody>
      </p:sp>
      <p:sp>
        <p:nvSpPr>
          <p:cNvPr id="24" name="Shape 22"/>
          <p:cNvSpPr/>
          <p:nvPr/>
        </p:nvSpPr>
        <p:spPr>
          <a:xfrm>
            <a:off x="274320" y="2825496"/>
            <a:ext cx="8595360" cy="411480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5" name="Shape 23"/>
          <p:cNvSpPr/>
          <p:nvPr/>
        </p:nvSpPr>
        <p:spPr>
          <a:xfrm>
            <a:off x="274320" y="2825496"/>
            <a:ext cx="804672" cy="411480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Text 24"/>
          <p:cNvSpPr/>
          <p:nvPr/>
        </p:nvSpPr>
        <p:spPr>
          <a:xfrm>
            <a:off x="274320" y="2825496"/>
            <a:ext cx="804672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ICH</a:t>
            </a:r>
            <a:endParaRPr lang="en-US" sz="1100" dirty="0"/>
          </a:p>
        </p:txBody>
      </p:sp>
      <p:sp>
        <p:nvSpPr>
          <p:cNvPr id="27" name="Text 25"/>
          <p:cNvSpPr/>
          <p:nvPr/>
        </p:nvSpPr>
        <p:spPr>
          <a:xfrm>
            <a:off x="1115568" y="2825496"/>
            <a:ext cx="7699248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0F1F3D"/>
                </a:solidFill>
              </a:rPr>
              <a:t>ICH Q10 — Pharmaceutical Quality System · CAPA, APR, CPV, maturité</a:t>
            </a:r>
            <a:endParaRPr lang="en-US" sz="1100" dirty="0"/>
          </a:p>
        </p:txBody>
      </p:sp>
      <p:sp>
        <p:nvSpPr>
          <p:cNvPr id="28" name="Shape 26"/>
          <p:cNvSpPr/>
          <p:nvPr/>
        </p:nvSpPr>
        <p:spPr>
          <a:xfrm>
            <a:off x="274320" y="3273552"/>
            <a:ext cx="8595360" cy="411480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9" name="Shape 27"/>
          <p:cNvSpPr/>
          <p:nvPr/>
        </p:nvSpPr>
        <p:spPr>
          <a:xfrm>
            <a:off x="274320" y="3273552"/>
            <a:ext cx="804672" cy="411480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0" name="Text 28"/>
          <p:cNvSpPr/>
          <p:nvPr/>
        </p:nvSpPr>
        <p:spPr>
          <a:xfrm>
            <a:off x="274320" y="3273552"/>
            <a:ext cx="804672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EMA</a:t>
            </a:r>
            <a:endParaRPr lang="en-US" sz="1100" dirty="0"/>
          </a:p>
        </p:txBody>
      </p:sp>
      <p:sp>
        <p:nvSpPr>
          <p:cNvPr id="31" name="Text 29"/>
          <p:cNvSpPr/>
          <p:nvPr/>
        </p:nvSpPr>
        <p:spPr>
          <a:xfrm>
            <a:off x="1115568" y="3273552"/>
            <a:ext cx="7699248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0F1F3D"/>
                </a:solidFill>
              </a:rPr>
              <a:t>EMA Guideline on Stability Testing · EMA Annex 11 — Computerised Systems</a:t>
            </a:r>
            <a:endParaRPr lang="en-US" sz="1100" dirty="0"/>
          </a:p>
        </p:txBody>
      </p:sp>
      <p:sp>
        <p:nvSpPr>
          <p:cNvPr id="32" name="Shape 30"/>
          <p:cNvSpPr/>
          <p:nvPr/>
        </p:nvSpPr>
        <p:spPr>
          <a:xfrm>
            <a:off x="274320" y="3721608"/>
            <a:ext cx="8595360" cy="411480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3" name="Shape 31"/>
          <p:cNvSpPr/>
          <p:nvPr/>
        </p:nvSpPr>
        <p:spPr>
          <a:xfrm>
            <a:off x="274320" y="3721608"/>
            <a:ext cx="804672" cy="411480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4" name="Text 32"/>
          <p:cNvSpPr/>
          <p:nvPr/>
        </p:nvSpPr>
        <p:spPr>
          <a:xfrm>
            <a:off x="274320" y="3721608"/>
            <a:ext cx="804672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USP</a:t>
            </a:r>
            <a:endParaRPr lang="en-US" sz="1100" dirty="0"/>
          </a:p>
        </p:txBody>
      </p:sp>
      <p:sp>
        <p:nvSpPr>
          <p:cNvPr id="35" name="Text 33"/>
          <p:cNvSpPr/>
          <p:nvPr/>
        </p:nvSpPr>
        <p:spPr>
          <a:xfrm>
            <a:off x="1115568" y="3721608"/>
            <a:ext cx="7699248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0F1F3D"/>
                </a:solidFill>
              </a:rPr>
              <a:t>USP &lt;1010&gt; Analytical Data Interpretation and Treatment · Grubbs, normalité</a:t>
            </a:r>
            <a:endParaRPr lang="en-US" sz="1100" dirty="0"/>
          </a:p>
        </p:txBody>
      </p:sp>
      <p:sp>
        <p:nvSpPr>
          <p:cNvPr id="36" name="Shape 34"/>
          <p:cNvSpPr/>
          <p:nvPr/>
        </p:nvSpPr>
        <p:spPr>
          <a:xfrm>
            <a:off x="274320" y="4169664"/>
            <a:ext cx="8595360" cy="411480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7" name="Shape 35"/>
          <p:cNvSpPr/>
          <p:nvPr/>
        </p:nvSpPr>
        <p:spPr>
          <a:xfrm>
            <a:off x="274320" y="4169664"/>
            <a:ext cx="804672" cy="411480"/>
          </a:xfrm>
          <a:prstGeom prst="rect">
            <a:avLst/>
          </a:prstGeom>
          <a:solidFill>
            <a:srgbClr val="6C3483"/>
          </a:solidFill>
          <a:ln w="12700">
            <a:solidFill>
              <a:srgbClr val="6C348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8" name="Text 36"/>
          <p:cNvSpPr/>
          <p:nvPr/>
        </p:nvSpPr>
        <p:spPr>
          <a:xfrm>
            <a:off x="274320" y="4169664"/>
            <a:ext cx="804672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ASTM</a:t>
            </a:r>
            <a:endParaRPr lang="en-US" sz="1100" dirty="0"/>
          </a:p>
        </p:txBody>
      </p:sp>
      <p:sp>
        <p:nvSpPr>
          <p:cNvPr id="39" name="Text 37"/>
          <p:cNvSpPr/>
          <p:nvPr/>
        </p:nvSpPr>
        <p:spPr>
          <a:xfrm>
            <a:off x="1115568" y="4169664"/>
            <a:ext cx="7699248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0F1F3D"/>
                </a:solidFill>
              </a:rPr>
              <a:t>ASTM E2587 — Standard Practice for Use of Control Charts in SPC</a:t>
            </a:r>
            <a:endParaRPr lang="en-US" sz="1100" dirty="0"/>
          </a:p>
        </p:txBody>
      </p:sp>
      <p:sp>
        <p:nvSpPr>
          <p:cNvPr id="40" name="Shape 38"/>
          <p:cNvSpPr/>
          <p:nvPr/>
        </p:nvSpPr>
        <p:spPr>
          <a:xfrm>
            <a:off x="274320" y="4617720"/>
            <a:ext cx="8595360" cy="411480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1" name="Shape 39"/>
          <p:cNvSpPr/>
          <p:nvPr/>
        </p:nvSpPr>
        <p:spPr>
          <a:xfrm>
            <a:off x="274320" y="4617720"/>
            <a:ext cx="804672" cy="411480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2" name="Text 40"/>
          <p:cNvSpPr/>
          <p:nvPr/>
        </p:nvSpPr>
        <p:spPr>
          <a:xfrm>
            <a:off x="274320" y="4617720"/>
            <a:ext cx="804672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AIAG</a:t>
            </a:r>
            <a:endParaRPr lang="en-US" sz="1100" dirty="0"/>
          </a:p>
        </p:txBody>
      </p:sp>
      <p:sp>
        <p:nvSpPr>
          <p:cNvPr id="43" name="Text 41"/>
          <p:cNvSpPr/>
          <p:nvPr/>
        </p:nvSpPr>
        <p:spPr>
          <a:xfrm>
            <a:off x="1115568" y="4617720"/>
            <a:ext cx="7699248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0F1F3D"/>
                </a:solidFill>
              </a:rPr>
              <a:t>Measurement System Analysis (MSA) Reference Manual, 4th Edition · Gage R&amp;R</a:t>
            </a:r>
            <a:endParaRPr lang="en-US" sz="1100" dirty="0"/>
          </a:p>
        </p:txBody>
      </p:sp>
      <p:sp>
        <p:nvSpPr>
          <p:cNvPr id="44" name="Shape 42"/>
          <p:cNvSpPr/>
          <p:nvPr/>
        </p:nvSpPr>
        <p:spPr>
          <a:xfrm>
            <a:off x="0" y="4919472"/>
            <a:ext cx="9144000" cy="22402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5" name="Text 43"/>
          <p:cNvSpPr/>
          <p:nvPr/>
        </p:nvSpPr>
        <p:spPr>
          <a:xfrm>
            <a:off x="274320" y="4919472"/>
            <a:ext cx="7772400" cy="224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ABBDD"/>
                </a:solidFill>
              </a:rPr>
              <a:t>OOS, OOT &amp; CAPA en Industrie Pharmaceutique  ·  Rachid BERKANI  ·  Expert Qualité &amp; Statistiques</a:t>
            </a:r>
            <a:endParaRPr lang="en-US" sz="850" dirty="0"/>
          </a:p>
        </p:txBody>
      </p:sp>
      <p:sp>
        <p:nvSpPr>
          <p:cNvPr id="46" name="Text 44"/>
          <p:cNvSpPr/>
          <p:nvPr/>
        </p:nvSpPr>
        <p:spPr>
          <a:xfrm>
            <a:off x="8046720" y="4919472"/>
            <a:ext cx="1051560" cy="2240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AABBDD"/>
                </a:solidFill>
              </a:rPr>
              <a:t>38 / 39</a:t>
            </a:r>
            <a:endParaRPr lang="en-US" sz="850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">
    <p:bg>
      <p:bgPr>
        <a:solidFill>
          <a:srgbClr val="0F1F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4462272"/>
            <a:ext cx="9144000" cy="68122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457200" y="384048"/>
            <a:ext cx="8229600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50" kern="0" spc="200" dirty="0">
                <a:solidFill>
                  <a:srgbClr val="D6E4F0"/>
                </a:solidFill>
              </a:rPr>
              <a:t>OOS, OOT &amp; CAPA en Industrie Pharmaceutique</a:t>
            </a:r>
            <a:endParaRPr lang="en-US" sz="1350" dirty="0"/>
          </a:p>
        </p:txBody>
      </p:sp>
      <p:sp>
        <p:nvSpPr>
          <p:cNvPr id="4" name="Text 2"/>
          <p:cNvSpPr/>
          <p:nvPr/>
        </p:nvSpPr>
        <p:spPr>
          <a:xfrm>
            <a:off x="457200" y="768096"/>
            <a:ext cx="8229600" cy="13898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2000"/>
              </a:lnSpc>
              <a:buNone/>
            </a:pPr>
            <a:r>
              <a:rPr lang="en-US" sz="4000" b="1" dirty="0">
                <a:solidFill>
                  <a:srgbClr val="FFFFFF"/>
                </a:solidFill>
              </a:rPr>
              <a:t>Vers une Culture Qualité</a:t>
            </a:r>
            <a:endParaRPr lang="en-US" sz="4000" dirty="0"/>
          </a:p>
          <a:p>
            <a:pPr marL="0" indent="0">
              <a:lnSpc>
                <a:spcPct val="112000"/>
              </a:lnSpc>
              <a:buNone/>
            </a:pPr>
            <a:r>
              <a:rPr lang="en-US" sz="4000" b="1" dirty="0">
                <a:solidFill>
                  <a:srgbClr val="FFFFFF"/>
                </a:solidFill>
              </a:rPr>
              <a:t>Data-Driven &amp; Conforme</a:t>
            </a:r>
            <a:endParaRPr lang="en-US" sz="4000" dirty="0"/>
          </a:p>
        </p:txBody>
      </p:sp>
      <p:sp>
        <p:nvSpPr>
          <p:cNvPr id="5" name="Shape 3"/>
          <p:cNvSpPr/>
          <p:nvPr/>
        </p:nvSpPr>
        <p:spPr>
          <a:xfrm>
            <a:off x="457200" y="2249424"/>
            <a:ext cx="8229600" cy="585216"/>
          </a:xfrm>
          <a:prstGeom prst="rect">
            <a:avLst/>
          </a:prstGeom>
          <a:solidFill>
            <a:srgbClr val="0D1D35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Shape 4"/>
          <p:cNvSpPr/>
          <p:nvPr/>
        </p:nvSpPr>
        <p:spPr>
          <a:xfrm>
            <a:off x="457200" y="2249424"/>
            <a:ext cx="54864" cy="585216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Text 5"/>
          <p:cNvSpPr/>
          <p:nvPr/>
        </p:nvSpPr>
        <p:spPr>
          <a:xfrm>
            <a:off x="594360" y="2267712"/>
            <a:ext cx="804672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50" dirty="0">
                <a:solidFill>
                  <a:srgbClr val="AABBDD"/>
                </a:solidFill>
              </a:rPr>
              <a:t>Ce livre est un outil opérationnel : chaque concept est illustré par un cas réel, chaque méthode est accompagnée d'un template immédiatement applicable en GMP.</a:t>
            </a:r>
            <a:endParaRPr lang="en-US" sz="1150" dirty="0"/>
          </a:p>
        </p:txBody>
      </p:sp>
      <p:sp>
        <p:nvSpPr>
          <p:cNvPr id="8" name="Shape 6"/>
          <p:cNvSpPr/>
          <p:nvPr/>
        </p:nvSpPr>
        <p:spPr>
          <a:xfrm>
            <a:off x="457200" y="2907792"/>
            <a:ext cx="8229600" cy="585216"/>
          </a:xfrm>
          <a:prstGeom prst="rect">
            <a:avLst/>
          </a:prstGeom>
          <a:solidFill>
            <a:srgbClr val="0D1D35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Shape 7"/>
          <p:cNvSpPr/>
          <p:nvPr/>
        </p:nvSpPr>
        <p:spPr>
          <a:xfrm>
            <a:off x="457200" y="2907792"/>
            <a:ext cx="54864" cy="585216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" name="Text 8"/>
          <p:cNvSpPr/>
          <p:nvPr/>
        </p:nvSpPr>
        <p:spPr>
          <a:xfrm>
            <a:off x="594360" y="2926080"/>
            <a:ext cx="804672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50" dirty="0">
                <a:solidFill>
                  <a:srgbClr val="AABBDD"/>
                </a:solidFill>
              </a:rPr>
              <a:t>La conformité FDA/EMA n'est pas une contrainte — c'est le résultat naturel d'un système qualité bien conçu, statistiquement maîtrisé et continuellement amélioré.</a:t>
            </a:r>
            <a:endParaRPr lang="en-US" sz="1150" dirty="0"/>
          </a:p>
        </p:txBody>
      </p:sp>
      <p:sp>
        <p:nvSpPr>
          <p:cNvPr id="11" name="Shape 9"/>
          <p:cNvSpPr/>
          <p:nvPr/>
        </p:nvSpPr>
        <p:spPr>
          <a:xfrm>
            <a:off x="457200" y="3566160"/>
            <a:ext cx="8229600" cy="585216"/>
          </a:xfrm>
          <a:prstGeom prst="rect">
            <a:avLst/>
          </a:prstGeom>
          <a:solidFill>
            <a:srgbClr val="0D1D35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2" name="Shape 10"/>
          <p:cNvSpPr/>
          <p:nvPr/>
        </p:nvSpPr>
        <p:spPr>
          <a:xfrm>
            <a:off x="457200" y="3566160"/>
            <a:ext cx="54864" cy="585216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Text 11"/>
          <p:cNvSpPr/>
          <p:nvPr/>
        </p:nvSpPr>
        <p:spPr>
          <a:xfrm>
            <a:off x="594360" y="3584448"/>
            <a:ext cx="804672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50" dirty="0">
                <a:solidFill>
                  <a:srgbClr val="AABBDD"/>
                </a:solidFill>
              </a:rPr>
              <a:t>Les 6 dossiers de chapitres transforment cet ouvrage en système qualité complet : 94 ressources déployables immédiatement sur tout site pharmaceutique GMP.</a:t>
            </a:r>
            <a:endParaRPr lang="en-US" sz="1150" dirty="0"/>
          </a:p>
        </p:txBody>
      </p:sp>
      <p:sp>
        <p:nvSpPr>
          <p:cNvPr id="14" name="Text 12"/>
          <p:cNvSpPr/>
          <p:nvPr/>
        </p:nvSpPr>
        <p:spPr>
          <a:xfrm>
            <a:off x="457200" y="4480560"/>
            <a:ext cx="822960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FFFFFF"/>
                </a:solidFill>
              </a:rPr>
              <a:t>Rachid BERKANI — Expert Qualité &amp; Statistiques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8229600" y="4919472"/>
            <a:ext cx="77724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4748B"/>
                </a:solidFill>
              </a:rPr>
              <a:t>39 / 39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F1F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Le concept « Dossier de Chapitre » — Des ressources GMP directement applicables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274320" y="585216"/>
            <a:ext cx="85953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i="1" dirty="0">
                <a:solidFill>
                  <a:srgbClr val="AABBDD"/>
                </a:solidFill>
              </a:rPr>
              <a:t>Chaque chapitre est accompagné d'un dossier autonome, immédiatement utilisable en environnement GMP.</a:t>
            </a:r>
            <a:endParaRPr lang="en-US" sz="1250" dirty="0"/>
          </a:p>
        </p:txBody>
      </p:sp>
      <p:sp>
        <p:nvSpPr>
          <p:cNvPr id="5" name="Shape 3"/>
          <p:cNvSpPr/>
          <p:nvPr/>
        </p:nvSpPr>
        <p:spPr>
          <a:xfrm>
            <a:off x="274320" y="1024128"/>
            <a:ext cx="1627632" cy="3337560"/>
          </a:xfrm>
          <a:prstGeom prst="rect">
            <a:avLst/>
          </a:prstGeom>
          <a:solidFill>
            <a:srgbClr val="0D1D35"/>
          </a:solidFill>
          <a:ln w="19050">
            <a:solidFill>
              <a:srgbClr val="1E8449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6" name="Shape 4"/>
          <p:cNvSpPr/>
          <p:nvPr/>
        </p:nvSpPr>
        <p:spPr>
          <a:xfrm>
            <a:off x="274320" y="1024128"/>
            <a:ext cx="1627632" cy="502920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Text 5"/>
          <p:cNvSpPr/>
          <p:nvPr/>
        </p:nvSpPr>
        <p:spPr>
          <a:xfrm>
            <a:off x="329184" y="1024128"/>
            <a:ext cx="1536192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📊 Données Excel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347472" y="1591056"/>
            <a:ext cx="1490472" cy="2706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Jeux de données réels</a:t>
            </a:r>
            <a:endParaRPr lang="en-US" sz="1050" dirty="0"/>
          </a:p>
          <a:p>
            <a:pPr marL="0" indent="0">
              <a:lnSpc>
                <a:spcPct val="14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Formules statistiques</a:t>
            </a:r>
            <a:endParaRPr lang="en-US" sz="1050" dirty="0"/>
          </a:p>
          <a:p>
            <a:pPr marL="0" indent="0">
              <a:lnSpc>
                <a:spcPct val="14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Graphiques Minitab®</a:t>
            </a:r>
            <a:endParaRPr lang="en-US" sz="1050" dirty="0"/>
          </a:p>
          <a:p>
            <a:pPr marL="0" indent="0">
              <a:lnSpc>
                <a:spcPct val="14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Feuilles de calcul KPI</a:t>
            </a:r>
            <a:endParaRPr lang="en-US" sz="1050" dirty="0"/>
          </a:p>
        </p:txBody>
      </p:sp>
      <p:sp>
        <p:nvSpPr>
          <p:cNvPr id="9" name="Shape 7"/>
          <p:cNvSpPr/>
          <p:nvPr/>
        </p:nvSpPr>
        <p:spPr>
          <a:xfrm>
            <a:off x="2011680" y="1024128"/>
            <a:ext cx="1627632" cy="3337560"/>
          </a:xfrm>
          <a:prstGeom prst="rect">
            <a:avLst/>
          </a:prstGeom>
          <a:solidFill>
            <a:srgbClr val="0D1D35"/>
          </a:solidFill>
          <a:ln w="19050">
            <a:solidFill>
              <a:srgbClr val="2E5FA3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0" name="Shape 8"/>
          <p:cNvSpPr/>
          <p:nvPr/>
        </p:nvSpPr>
        <p:spPr>
          <a:xfrm>
            <a:off x="2011680" y="1024128"/>
            <a:ext cx="1627632" cy="502920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9"/>
          <p:cNvSpPr/>
          <p:nvPr/>
        </p:nvSpPr>
        <p:spPr>
          <a:xfrm>
            <a:off x="2066544" y="1024128"/>
            <a:ext cx="1536192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📋 Templates Word</a:t>
            </a:r>
            <a:endParaRPr lang="en-US" sz="1100" dirty="0"/>
          </a:p>
        </p:txBody>
      </p:sp>
      <p:sp>
        <p:nvSpPr>
          <p:cNvPr id="12" name="Text 10"/>
          <p:cNvSpPr/>
          <p:nvPr/>
        </p:nvSpPr>
        <p:spPr>
          <a:xfrm>
            <a:off x="2084832" y="1591056"/>
            <a:ext cx="1490472" cy="2706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Formulaires QA GMP</a:t>
            </a:r>
            <a:endParaRPr lang="en-US" sz="1050" dirty="0"/>
          </a:p>
          <a:p>
            <a:pPr marL="0" indent="0">
              <a:lnSpc>
                <a:spcPct val="14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Rapports CAPA officiels</a:t>
            </a:r>
            <a:endParaRPr lang="en-US" sz="1050" dirty="0"/>
          </a:p>
          <a:p>
            <a:pPr marL="0" indent="0">
              <a:lnSpc>
                <a:spcPct val="14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Fiches d'investigation</a:t>
            </a:r>
            <a:endParaRPr lang="en-US" sz="1050" dirty="0"/>
          </a:p>
          <a:p>
            <a:pPr marL="0" indent="0">
              <a:lnSpc>
                <a:spcPct val="14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Modèles documentaires</a:t>
            </a:r>
            <a:endParaRPr lang="en-US" sz="1050" dirty="0"/>
          </a:p>
        </p:txBody>
      </p:sp>
      <p:sp>
        <p:nvSpPr>
          <p:cNvPr id="13" name="Shape 11"/>
          <p:cNvSpPr/>
          <p:nvPr/>
        </p:nvSpPr>
        <p:spPr>
          <a:xfrm>
            <a:off x="3749040" y="1024128"/>
            <a:ext cx="1627632" cy="3337560"/>
          </a:xfrm>
          <a:prstGeom prst="rect">
            <a:avLst/>
          </a:prstGeom>
          <a:solidFill>
            <a:srgbClr val="0D1D35"/>
          </a:solidFill>
          <a:ln w="19050">
            <a:solidFill>
              <a:srgbClr val="D4870A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4" name="Shape 12"/>
          <p:cNvSpPr/>
          <p:nvPr/>
        </p:nvSpPr>
        <p:spPr>
          <a:xfrm>
            <a:off x="3749040" y="1024128"/>
            <a:ext cx="1627632" cy="502920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 13"/>
          <p:cNvSpPr/>
          <p:nvPr/>
        </p:nvSpPr>
        <p:spPr>
          <a:xfrm>
            <a:off x="3803904" y="1024128"/>
            <a:ext cx="1536192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✅ Checklists</a:t>
            </a:r>
            <a:endParaRPr lang="en-US" sz="1100" dirty="0"/>
          </a:p>
        </p:txBody>
      </p:sp>
      <p:sp>
        <p:nvSpPr>
          <p:cNvPr id="16" name="Text 14"/>
          <p:cNvSpPr/>
          <p:nvPr/>
        </p:nvSpPr>
        <p:spPr>
          <a:xfrm>
            <a:off x="3822192" y="1591056"/>
            <a:ext cx="1490472" cy="2706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Points de vérification</a:t>
            </a:r>
            <a:endParaRPr lang="en-US" sz="1050" dirty="0"/>
          </a:p>
          <a:p>
            <a:pPr marL="0" indent="0">
              <a:lnSpc>
                <a:spcPct val="14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Validation étape par étape</a:t>
            </a:r>
            <a:endParaRPr lang="en-US" sz="1050" dirty="0"/>
          </a:p>
          <a:p>
            <a:pPr marL="0" indent="0">
              <a:lnSpc>
                <a:spcPct val="14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Pré-audit inspection</a:t>
            </a:r>
            <a:endParaRPr lang="en-US" sz="1050" dirty="0"/>
          </a:p>
          <a:p>
            <a:pPr marL="0" indent="0">
              <a:lnSpc>
                <a:spcPct val="14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Conformité réglementaire</a:t>
            </a:r>
            <a:endParaRPr lang="en-US" sz="1050" dirty="0"/>
          </a:p>
        </p:txBody>
      </p:sp>
      <p:sp>
        <p:nvSpPr>
          <p:cNvPr id="17" name="Shape 15"/>
          <p:cNvSpPr/>
          <p:nvPr/>
        </p:nvSpPr>
        <p:spPr>
          <a:xfrm>
            <a:off x="5486400" y="1024128"/>
            <a:ext cx="1627632" cy="3337560"/>
          </a:xfrm>
          <a:prstGeom prst="rect">
            <a:avLst/>
          </a:prstGeom>
          <a:solidFill>
            <a:srgbClr val="0D1D35"/>
          </a:solidFill>
          <a:ln w="19050">
            <a:solidFill>
              <a:srgbClr val="C0392B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8" name="Shape 16"/>
          <p:cNvSpPr/>
          <p:nvPr/>
        </p:nvSpPr>
        <p:spPr>
          <a:xfrm>
            <a:off x="5486400" y="1024128"/>
            <a:ext cx="1627632" cy="502920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Text 17"/>
          <p:cNvSpPr/>
          <p:nvPr/>
        </p:nvSpPr>
        <p:spPr>
          <a:xfrm>
            <a:off x="5541264" y="1024128"/>
            <a:ext cx="1536192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📄 SOP &amp; Procédures</a:t>
            </a:r>
            <a:endParaRPr lang="en-US" sz="1100" dirty="0"/>
          </a:p>
        </p:txBody>
      </p:sp>
      <p:sp>
        <p:nvSpPr>
          <p:cNvPr id="20" name="Text 18"/>
          <p:cNvSpPr/>
          <p:nvPr/>
        </p:nvSpPr>
        <p:spPr>
          <a:xfrm>
            <a:off x="5559552" y="1591056"/>
            <a:ext cx="1490472" cy="2706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Procédures standardisées</a:t>
            </a:r>
            <a:endParaRPr lang="en-US" sz="1050" dirty="0"/>
          </a:p>
          <a:p>
            <a:pPr marL="0" indent="0">
              <a:lnSpc>
                <a:spcPct val="14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Workflows FDA/EMA validés</a:t>
            </a:r>
            <a:endParaRPr lang="en-US" sz="1050" dirty="0"/>
          </a:p>
          <a:p>
            <a:pPr marL="0" indent="0">
              <a:lnSpc>
                <a:spcPct val="14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Instructions Minitab®</a:t>
            </a:r>
            <a:endParaRPr lang="en-US" sz="1050" dirty="0"/>
          </a:p>
          <a:p>
            <a:pPr marL="0" indent="0">
              <a:lnSpc>
                <a:spcPct val="14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SOP prêtes à l'emploi</a:t>
            </a:r>
            <a:endParaRPr lang="en-US" sz="1050" dirty="0"/>
          </a:p>
        </p:txBody>
      </p:sp>
      <p:sp>
        <p:nvSpPr>
          <p:cNvPr id="21" name="Shape 19"/>
          <p:cNvSpPr/>
          <p:nvPr/>
        </p:nvSpPr>
        <p:spPr>
          <a:xfrm>
            <a:off x="7223760" y="1024128"/>
            <a:ext cx="1627632" cy="3337560"/>
          </a:xfrm>
          <a:prstGeom prst="rect">
            <a:avLst/>
          </a:prstGeom>
          <a:solidFill>
            <a:srgbClr val="0D1D35"/>
          </a:solidFill>
          <a:ln w="19050">
            <a:solidFill>
              <a:srgbClr val="6C3483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2" name="Shape 20"/>
          <p:cNvSpPr/>
          <p:nvPr/>
        </p:nvSpPr>
        <p:spPr>
          <a:xfrm>
            <a:off x="7223760" y="1024128"/>
            <a:ext cx="1627632" cy="502920"/>
          </a:xfrm>
          <a:prstGeom prst="rect">
            <a:avLst/>
          </a:prstGeom>
          <a:solidFill>
            <a:srgbClr val="6C3483"/>
          </a:solidFill>
          <a:ln w="12700">
            <a:solidFill>
              <a:srgbClr val="6C348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Text 21"/>
          <p:cNvSpPr/>
          <p:nvPr/>
        </p:nvSpPr>
        <p:spPr>
          <a:xfrm>
            <a:off x="7278624" y="1024128"/>
            <a:ext cx="1536192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🎯 Études de cas</a:t>
            </a:r>
            <a:endParaRPr lang="en-US" sz="1100" dirty="0"/>
          </a:p>
        </p:txBody>
      </p:sp>
      <p:sp>
        <p:nvSpPr>
          <p:cNvPr id="24" name="Text 22"/>
          <p:cNvSpPr/>
          <p:nvPr/>
        </p:nvSpPr>
        <p:spPr>
          <a:xfrm>
            <a:off x="7296912" y="1591056"/>
            <a:ext cx="1490472" cy="2706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Données terrain réelles</a:t>
            </a:r>
            <a:endParaRPr lang="en-US" sz="1050" dirty="0"/>
          </a:p>
          <a:p>
            <a:pPr marL="0" indent="0">
              <a:lnSpc>
                <a:spcPct val="14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Démarche complète guidée</a:t>
            </a:r>
            <a:endParaRPr lang="en-US" sz="1050" dirty="0"/>
          </a:p>
          <a:p>
            <a:pPr marL="0" indent="0">
              <a:lnSpc>
                <a:spcPct val="14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Leçons apprises</a:t>
            </a:r>
            <a:endParaRPr lang="en-US" sz="1050" dirty="0"/>
          </a:p>
          <a:p>
            <a:pPr marL="0" indent="0">
              <a:lnSpc>
                <a:spcPct val="14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Résultats documentés</a:t>
            </a:r>
            <a:endParaRPr lang="en-US" sz="1050" dirty="0"/>
          </a:p>
        </p:txBody>
      </p:sp>
      <p:sp>
        <p:nvSpPr>
          <p:cNvPr id="25" name="Shape 23"/>
          <p:cNvSpPr/>
          <p:nvPr/>
        </p:nvSpPr>
        <p:spPr>
          <a:xfrm>
            <a:off x="274320" y="4462272"/>
            <a:ext cx="8595360" cy="329184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Text 24"/>
          <p:cNvSpPr/>
          <p:nvPr/>
        </p:nvSpPr>
        <p:spPr>
          <a:xfrm>
            <a:off x="384048" y="4462272"/>
            <a:ext cx="8375904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0F1F3D"/>
                </a:solidFill>
              </a:rPr>
              <a:t>Compatible ALCOA+ · Intégrable dans TrackWise, Veeva Vault, MasterControl · Formats Word, Excel, PDF · Directement soumissible aux inspecteurs FDA/EMA</a:t>
            </a:r>
            <a:endParaRPr lang="en-US" sz="1050" dirty="0"/>
          </a:p>
        </p:txBody>
      </p:sp>
      <p:sp>
        <p:nvSpPr>
          <p:cNvPr id="27" name="Shape 25"/>
          <p:cNvSpPr/>
          <p:nvPr/>
        </p:nvSpPr>
        <p:spPr>
          <a:xfrm>
            <a:off x="0" y="4919472"/>
            <a:ext cx="9144000" cy="22402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8" name="Text 26"/>
          <p:cNvSpPr/>
          <p:nvPr/>
        </p:nvSpPr>
        <p:spPr>
          <a:xfrm>
            <a:off x="274320" y="4919472"/>
            <a:ext cx="7772400" cy="224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ABBDD"/>
                </a:solidFill>
              </a:rPr>
              <a:t>OOS, OOT &amp; CAPA en Industrie Pharmaceutique  ·  Rachid BERKANI  ·  Expert Qualité &amp; Statistiques</a:t>
            </a:r>
            <a:endParaRPr lang="en-US" sz="850" dirty="0"/>
          </a:p>
        </p:txBody>
      </p:sp>
      <p:sp>
        <p:nvSpPr>
          <p:cNvPr id="29" name="Text 27"/>
          <p:cNvSpPr/>
          <p:nvPr/>
        </p:nvSpPr>
        <p:spPr>
          <a:xfrm>
            <a:off x="8046720" y="4919472"/>
            <a:ext cx="1051560" cy="2240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AABBDD"/>
                </a:solidFill>
              </a:rPr>
              <a:t>4 / 39</a:t>
            </a:r>
            <a:endParaRPr lang="en-US" sz="8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4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Pour qui ? — Public cible et modalités d'utilisation de l'ouvrage</a:t>
            </a:r>
            <a:endParaRPr lang="en-US" sz="1200" dirty="0"/>
          </a:p>
        </p:txBody>
      </p:sp>
      <p:sp>
        <p:nvSpPr>
          <p:cNvPr id="4" name="Shape 2"/>
          <p:cNvSpPr/>
          <p:nvPr/>
        </p:nvSpPr>
        <p:spPr>
          <a:xfrm>
            <a:off x="274320" y="594360"/>
            <a:ext cx="4206240" cy="1188720"/>
          </a:xfrm>
          <a:prstGeom prst="rect">
            <a:avLst/>
          </a:prstGeom>
          <a:solidFill>
            <a:srgbClr val="FFFFFF"/>
          </a:solidFill>
          <a:ln w="12700">
            <a:solidFill>
              <a:srgbClr val="2E5FA3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402336" y="905256"/>
            <a:ext cx="420624" cy="420624"/>
          </a:xfrm>
          <a:prstGeom prst="ellipse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402336" y="905256"/>
            <a:ext cx="420624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</a:rPr>
              <a:t>1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32688" y="685800"/>
            <a:ext cx="3456432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1B3A6B"/>
                </a:solidFill>
              </a:rPr>
              <a:t>Responsables &amp; Techniciens CQ</a:t>
            </a:r>
            <a:endParaRPr lang="en-US" sz="1250" dirty="0"/>
          </a:p>
        </p:txBody>
      </p:sp>
      <p:sp>
        <p:nvSpPr>
          <p:cNvPr id="8" name="Text 6"/>
          <p:cNvSpPr/>
          <p:nvPr/>
        </p:nvSpPr>
        <p:spPr>
          <a:xfrm>
            <a:off x="932688" y="1124712"/>
            <a:ext cx="3456432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00" i="1" dirty="0">
                <a:solidFill>
                  <a:srgbClr val="64748B"/>
                </a:solidFill>
              </a:rPr>
              <a:t>Investigation OOS step-by-step, tests statistiques, cartes de contrôle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274320" y="1920240"/>
            <a:ext cx="4206240" cy="1188720"/>
          </a:xfrm>
          <a:prstGeom prst="rect">
            <a:avLst/>
          </a:prstGeom>
          <a:solidFill>
            <a:srgbClr val="FFFFFF"/>
          </a:solidFill>
          <a:ln w="12700">
            <a:solidFill>
              <a:srgbClr val="2E5FA3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0" name="Shape 8"/>
          <p:cNvSpPr/>
          <p:nvPr/>
        </p:nvSpPr>
        <p:spPr>
          <a:xfrm>
            <a:off x="402336" y="2231136"/>
            <a:ext cx="420624" cy="420624"/>
          </a:xfrm>
          <a:prstGeom prst="ellipse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9"/>
          <p:cNvSpPr/>
          <p:nvPr/>
        </p:nvSpPr>
        <p:spPr>
          <a:xfrm>
            <a:off x="402336" y="2231136"/>
            <a:ext cx="420624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</a:rPr>
              <a:t>2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932688" y="2011680"/>
            <a:ext cx="3456432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1B3A6B"/>
                </a:solidFill>
              </a:rPr>
              <a:t>Ingénieurs Assurance Qualité</a:t>
            </a:r>
            <a:endParaRPr lang="en-US" sz="1250" dirty="0"/>
          </a:p>
        </p:txBody>
      </p:sp>
      <p:sp>
        <p:nvSpPr>
          <p:cNvPr id="13" name="Text 11"/>
          <p:cNvSpPr/>
          <p:nvPr/>
        </p:nvSpPr>
        <p:spPr>
          <a:xfrm>
            <a:off x="932688" y="2450592"/>
            <a:ext cx="3456432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00" i="1" dirty="0">
                <a:solidFill>
                  <a:srgbClr val="64748B"/>
                </a:solidFill>
              </a:rPr>
              <a:t>CAPA formelle, FMEA, APR/PQR, vérification d'efficacité Ppk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274320" y="3246120"/>
            <a:ext cx="4206240" cy="1188720"/>
          </a:xfrm>
          <a:prstGeom prst="rect">
            <a:avLst/>
          </a:prstGeom>
          <a:solidFill>
            <a:srgbClr val="FFFFFF"/>
          </a:solidFill>
          <a:ln w="12700">
            <a:solidFill>
              <a:srgbClr val="2E5FA3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5" name="Shape 13"/>
          <p:cNvSpPr/>
          <p:nvPr/>
        </p:nvSpPr>
        <p:spPr>
          <a:xfrm>
            <a:off x="402336" y="3557016"/>
            <a:ext cx="420624" cy="420624"/>
          </a:xfrm>
          <a:prstGeom prst="ellipse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402336" y="3557016"/>
            <a:ext cx="420624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</a:rPr>
              <a:t>3</a:t>
            </a:r>
            <a:endParaRPr lang="en-US" sz="1400" dirty="0"/>
          </a:p>
        </p:txBody>
      </p:sp>
      <p:sp>
        <p:nvSpPr>
          <p:cNvPr id="17" name="Text 15"/>
          <p:cNvSpPr/>
          <p:nvPr/>
        </p:nvSpPr>
        <p:spPr>
          <a:xfrm>
            <a:off x="932688" y="3337560"/>
            <a:ext cx="3456432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1B3A6B"/>
                </a:solidFill>
              </a:rPr>
              <a:t>Affaires Réglementaires</a:t>
            </a:r>
            <a:endParaRPr lang="en-US" sz="1250" dirty="0"/>
          </a:p>
        </p:txBody>
      </p:sp>
      <p:sp>
        <p:nvSpPr>
          <p:cNvPr id="18" name="Text 16"/>
          <p:cNvSpPr/>
          <p:nvPr/>
        </p:nvSpPr>
        <p:spPr>
          <a:xfrm>
            <a:off x="932688" y="3776472"/>
            <a:ext cx="3456432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00" i="1" dirty="0">
                <a:solidFill>
                  <a:srgbClr val="64748B"/>
                </a:solidFill>
              </a:rPr>
              <a:t>Conformité FDA/EMA, documentation ALCOA+, préparation inspections</a:t>
            </a:r>
            <a:endParaRPr lang="en-US" sz="1100" dirty="0"/>
          </a:p>
        </p:txBody>
      </p:sp>
      <p:sp>
        <p:nvSpPr>
          <p:cNvPr id="19" name="Shape 17"/>
          <p:cNvSpPr/>
          <p:nvPr/>
        </p:nvSpPr>
        <p:spPr>
          <a:xfrm>
            <a:off x="4709160" y="594360"/>
            <a:ext cx="4206240" cy="1188720"/>
          </a:xfrm>
          <a:prstGeom prst="rect">
            <a:avLst/>
          </a:prstGeom>
          <a:solidFill>
            <a:srgbClr val="FFFFFF"/>
          </a:solidFill>
          <a:ln w="12700">
            <a:solidFill>
              <a:srgbClr val="2E5FA3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0" name="Shape 18"/>
          <p:cNvSpPr/>
          <p:nvPr/>
        </p:nvSpPr>
        <p:spPr>
          <a:xfrm>
            <a:off x="4837176" y="905256"/>
            <a:ext cx="420624" cy="420624"/>
          </a:xfrm>
          <a:prstGeom prst="ellipse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4837176" y="905256"/>
            <a:ext cx="420624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</a:rPr>
              <a:t>4</a:t>
            </a:r>
            <a:endParaRPr lang="en-US" sz="1400" dirty="0"/>
          </a:p>
        </p:txBody>
      </p:sp>
      <p:sp>
        <p:nvSpPr>
          <p:cNvPr id="22" name="Text 20"/>
          <p:cNvSpPr/>
          <p:nvPr/>
        </p:nvSpPr>
        <p:spPr>
          <a:xfrm>
            <a:off x="5367528" y="685800"/>
            <a:ext cx="3456432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1B3A6B"/>
                </a:solidFill>
              </a:rPr>
              <a:t>Auditeurs &amp; Consultants BPF</a:t>
            </a:r>
            <a:endParaRPr lang="en-US" sz="1250" dirty="0"/>
          </a:p>
        </p:txBody>
      </p:sp>
      <p:sp>
        <p:nvSpPr>
          <p:cNvPr id="23" name="Text 21"/>
          <p:cNvSpPr/>
          <p:nvPr/>
        </p:nvSpPr>
        <p:spPr>
          <a:xfrm>
            <a:off x="5367528" y="1124712"/>
            <a:ext cx="3456432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00" i="1" dirty="0">
                <a:solidFill>
                  <a:srgbClr val="64748B"/>
                </a:solidFill>
              </a:rPr>
              <a:t>Checklist 20 points, FDA 483, bonnes pratiques terrain</a:t>
            </a:r>
            <a:endParaRPr lang="en-US" sz="1100" dirty="0"/>
          </a:p>
        </p:txBody>
      </p:sp>
      <p:sp>
        <p:nvSpPr>
          <p:cNvPr id="24" name="Shape 22"/>
          <p:cNvSpPr/>
          <p:nvPr/>
        </p:nvSpPr>
        <p:spPr>
          <a:xfrm>
            <a:off x="4709160" y="1920240"/>
            <a:ext cx="4206240" cy="1188720"/>
          </a:xfrm>
          <a:prstGeom prst="rect">
            <a:avLst/>
          </a:prstGeom>
          <a:solidFill>
            <a:srgbClr val="FFFFFF"/>
          </a:solidFill>
          <a:ln w="12700">
            <a:solidFill>
              <a:srgbClr val="2E5FA3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5" name="Shape 23"/>
          <p:cNvSpPr/>
          <p:nvPr/>
        </p:nvSpPr>
        <p:spPr>
          <a:xfrm>
            <a:off x="4837176" y="2231136"/>
            <a:ext cx="420624" cy="420624"/>
          </a:xfrm>
          <a:prstGeom prst="ellipse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Text 24"/>
          <p:cNvSpPr/>
          <p:nvPr/>
        </p:nvSpPr>
        <p:spPr>
          <a:xfrm>
            <a:off x="4837176" y="2231136"/>
            <a:ext cx="420624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</a:rPr>
              <a:t>5</a:t>
            </a:r>
            <a:endParaRPr lang="en-US" sz="1400" dirty="0"/>
          </a:p>
        </p:txBody>
      </p:sp>
      <p:sp>
        <p:nvSpPr>
          <p:cNvPr id="27" name="Text 25"/>
          <p:cNvSpPr/>
          <p:nvPr/>
        </p:nvSpPr>
        <p:spPr>
          <a:xfrm>
            <a:off x="5367528" y="2011680"/>
            <a:ext cx="3456432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1B3A6B"/>
                </a:solidFill>
              </a:rPr>
              <a:t>Formateurs Qualité Pharma</a:t>
            </a:r>
            <a:endParaRPr lang="en-US" sz="1250" dirty="0"/>
          </a:p>
        </p:txBody>
      </p:sp>
      <p:sp>
        <p:nvSpPr>
          <p:cNvPr id="28" name="Text 26"/>
          <p:cNvSpPr/>
          <p:nvPr/>
        </p:nvSpPr>
        <p:spPr>
          <a:xfrm>
            <a:off x="5367528" y="2450592"/>
            <a:ext cx="3456432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00" i="1" dirty="0">
                <a:solidFill>
                  <a:srgbClr val="64748B"/>
                </a:solidFill>
              </a:rPr>
              <a:t>Supports pédagogiques prêts, études de cas, exercices Minitab®</a:t>
            </a:r>
            <a:endParaRPr lang="en-US" sz="1100" dirty="0"/>
          </a:p>
        </p:txBody>
      </p:sp>
      <p:sp>
        <p:nvSpPr>
          <p:cNvPr id="29" name="Shape 27"/>
          <p:cNvSpPr/>
          <p:nvPr/>
        </p:nvSpPr>
        <p:spPr>
          <a:xfrm>
            <a:off x="4709160" y="3246120"/>
            <a:ext cx="4206240" cy="1188720"/>
          </a:xfrm>
          <a:prstGeom prst="rect">
            <a:avLst/>
          </a:prstGeom>
          <a:solidFill>
            <a:srgbClr val="FFFFFF"/>
          </a:solidFill>
          <a:ln w="12700">
            <a:solidFill>
              <a:srgbClr val="2E5FA3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30" name="Shape 28"/>
          <p:cNvSpPr/>
          <p:nvPr/>
        </p:nvSpPr>
        <p:spPr>
          <a:xfrm>
            <a:off x="4837176" y="3557016"/>
            <a:ext cx="420624" cy="420624"/>
          </a:xfrm>
          <a:prstGeom prst="ellipse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1" name="Text 29"/>
          <p:cNvSpPr/>
          <p:nvPr/>
        </p:nvSpPr>
        <p:spPr>
          <a:xfrm>
            <a:off x="4837176" y="3557016"/>
            <a:ext cx="420624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</a:rPr>
              <a:t>6</a:t>
            </a:r>
            <a:endParaRPr lang="en-US" sz="1400" dirty="0"/>
          </a:p>
        </p:txBody>
      </p:sp>
      <p:sp>
        <p:nvSpPr>
          <p:cNvPr id="32" name="Text 30"/>
          <p:cNvSpPr/>
          <p:nvPr/>
        </p:nvSpPr>
        <p:spPr>
          <a:xfrm>
            <a:off x="5367528" y="3337560"/>
            <a:ext cx="3456432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1B3A6B"/>
                </a:solidFill>
              </a:rPr>
              <a:t>Étudiants Master / Doctorat</a:t>
            </a:r>
            <a:endParaRPr lang="en-US" sz="1250" dirty="0"/>
          </a:p>
        </p:txBody>
      </p:sp>
      <p:sp>
        <p:nvSpPr>
          <p:cNvPr id="33" name="Text 31"/>
          <p:cNvSpPr/>
          <p:nvPr/>
        </p:nvSpPr>
        <p:spPr>
          <a:xfrm>
            <a:off x="5367528" y="3776472"/>
            <a:ext cx="3456432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00" i="1" dirty="0">
                <a:solidFill>
                  <a:srgbClr val="64748B"/>
                </a:solidFill>
              </a:rPr>
              <a:t>Pharmacie industrielle, qualité, statistiques pharmaceutiques</a:t>
            </a:r>
            <a:endParaRPr lang="en-US" sz="1100" dirty="0"/>
          </a:p>
        </p:txBody>
      </p:sp>
      <p:sp>
        <p:nvSpPr>
          <p:cNvPr id="34" name="Shape 32"/>
          <p:cNvSpPr/>
          <p:nvPr/>
        </p:nvSpPr>
        <p:spPr>
          <a:xfrm>
            <a:off x="274320" y="4681728"/>
            <a:ext cx="8595360" cy="274320"/>
          </a:xfrm>
          <a:prstGeom prst="rect">
            <a:avLst/>
          </a:prstGeom>
          <a:solidFill>
            <a:srgbClr val="EBF5EB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5" name="Text 33"/>
          <p:cNvSpPr/>
          <p:nvPr/>
        </p:nvSpPr>
        <p:spPr>
          <a:xfrm>
            <a:off x="384048" y="4681728"/>
            <a:ext cx="8375904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E8449"/>
                </a:solidFill>
              </a:rPr>
              <a:t>✓  Chaque chapitre peut être lu indépendamment  ·  Checklists actionnables  ·  Exercices Minitab® reproductibles  ·  Cas pratiques dès le Chapitre 5</a:t>
            </a:r>
            <a:endParaRPr lang="en-US" sz="1050" dirty="0"/>
          </a:p>
        </p:txBody>
      </p:sp>
      <p:sp>
        <p:nvSpPr>
          <p:cNvPr id="36" name="Shape 34"/>
          <p:cNvSpPr/>
          <p:nvPr/>
        </p:nvSpPr>
        <p:spPr>
          <a:xfrm>
            <a:off x="0" y="4919472"/>
            <a:ext cx="9144000" cy="22402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7" name="Text 35"/>
          <p:cNvSpPr/>
          <p:nvPr/>
        </p:nvSpPr>
        <p:spPr>
          <a:xfrm>
            <a:off x="274320" y="4919472"/>
            <a:ext cx="7772400" cy="224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ABBDD"/>
                </a:solidFill>
              </a:rPr>
              <a:t>OOS, OOT &amp; CAPA en Industrie Pharmaceutique  ·  Rachid BERKANI  ·  Expert Qualité &amp; Statistiques</a:t>
            </a:r>
            <a:endParaRPr lang="en-US" sz="850" dirty="0"/>
          </a:p>
        </p:txBody>
      </p:sp>
      <p:sp>
        <p:nvSpPr>
          <p:cNvPr id="38" name="Text 36"/>
          <p:cNvSpPr/>
          <p:nvPr/>
        </p:nvSpPr>
        <p:spPr>
          <a:xfrm>
            <a:off x="8046720" y="4919472"/>
            <a:ext cx="1051560" cy="2240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AABBDD"/>
                </a:solidFill>
              </a:rPr>
              <a:t>5 / 39</a:t>
            </a:r>
            <a:endParaRPr lang="en-US" sz="8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1B3A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4407408"/>
            <a:ext cx="9144000" cy="736092"/>
          </a:xfrm>
          <a:prstGeom prst="rect">
            <a:avLst/>
          </a:prstGeom>
          <a:solidFill>
            <a:srgbClr val="0A1E40"/>
          </a:solidFill>
          <a:ln w="12700">
            <a:solidFill>
              <a:srgbClr val="0A1E4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457200" y="914400"/>
            <a:ext cx="822960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kern="0" spc="500" dirty="0">
                <a:solidFill>
                  <a:srgbClr val="D6E4F0"/>
                </a:solidFill>
              </a:rPr>
              <a:t>CHAPITRE 1</a:t>
            </a:r>
            <a:endParaRPr lang="en-US" sz="1500" dirty="0"/>
          </a:p>
        </p:txBody>
      </p:sp>
      <p:sp>
        <p:nvSpPr>
          <p:cNvPr id="4" name="Text 2"/>
          <p:cNvSpPr/>
          <p:nvPr/>
        </p:nvSpPr>
        <p:spPr>
          <a:xfrm>
            <a:off x="457200" y="1371600"/>
            <a:ext cx="8229600" cy="1600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08000"/>
              </a:lnSpc>
              <a:buNone/>
            </a:pPr>
            <a:r>
              <a:rPr lang="en-US" sz="4600" b="1" dirty="0">
                <a:solidFill>
                  <a:srgbClr val="FFFFFF"/>
                </a:solidFill>
              </a:rPr>
              <a:t>Concepts Fondamentaux</a:t>
            </a:r>
            <a:endParaRPr lang="en-US" sz="4600" dirty="0"/>
          </a:p>
          <a:p>
            <a:pPr marL="0" indent="0">
              <a:lnSpc>
                <a:spcPct val="108000"/>
              </a:lnSpc>
              <a:buNone/>
            </a:pPr>
            <a:r>
              <a:rPr lang="en-US" sz="4600" b="1" dirty="0">
                <a:solidFill>
                  <a:srgbClr val="FFFFFF"/>
                </a:solidFill>
              </a:rPr>
              <a:t>OOS · OOT · OOE</a:t>
            </a:r>
            <a:endParaRPr lang="en-US" sz="4600" dirty="0"/>
          </a:p>
        </p:txBody>
      </p:sp>
      <p:sp>
        <p:nvSpPr>
          <p:cNvPr id="5" name="Text 3"/>
          <p:cNvSpPr/>
          <p:nvPr/>
        </p:nvSpPr>
        <p:spPr>
          <a:xfrm>
            <a:off x="457200" y="2999232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i="1" dirty="0">
                <a:solidFill>
                  <a:srgbClr val="D6E4F0"/>
                </a:solidFill>
              </a:rPr>
              <a:t>Définitions réglementaires FDA/EMA/ICH  ·  Seuils d'alerte  ·  Impact sur la libération des lots  ·  Rappels réglementaires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457200" y="4443984"/>
            <a:ext cx="8229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AABBDD"/>
                </a:solidFill>
              </a:rPr>
              <a:t>Sections 1.1 → 1.5  ·  Référence principale : 21 CFR 211.192 / FDA Guidance OOS 2006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8321040" y="4809744"/>
            <a:ext cx="7315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4748B"/>
                </a:solidFill>
              </a:rPr>
              <a:t>6 / 39</a:t>
            </a:r>
            <a:endParaRPr lang="en-US" sz="9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§1.1-1.2 — OOS, OOT, OOE : trois concepts distincts, trois niveaux d'action</a:t>
            </a:r>
            <a:endParaRPr lang="en-US" sz="1200" dirty="0"/>
          </a:p>
        </p:txBody>
      </p:sp>
      <p:sp>
        <p:nvSpPr>
          <p:cNvPr id="4" name="Shape 2"/>
          <p:cNvSpPr/>
          <p:nvPr/>
        </p:nvSpPr>
        <p:spPr>
          <a:xfrm>
            <a:off x="274320" y="566928"/>
            <a:ext cx="2743200" cy="4251960"/>
          </a:xfrm>
          <a:prstGeom prst="rect">
            <a:avLst/>
          </a:prstGeom>
          <a:solidFill>
            <a:srgbClr val="FDECEA"/>
          </a:solidFill>
          <a:ln w="25400">
            <a:solidFill>
              <a:srgbClr val="C0392B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274320" y="566928"/>
            <a:ext cx="2743200" cy="566928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365760" y="594360"/>
            <a:ext cx="123444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FFFFFF"/>
                </a:solidFill>
              </a:rPr>
              <a:t>OOS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1645920" y="594360"/>
            <a:ext cx="12801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i="1" dirty="0">
                <a:solidFill>
                  <a:srgbClr val="FFFFFF"/>
                </a:solidFill>
              </a:rPr>
              <a:t>Out-Of-Specification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365760" y="1207008"/>
            <a:ext cx="25603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C0392B"/>
                </a:solidFill>
              </a:rPr>
              <a:t>Définition :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365760" y="1463040"/>
            <a:ext cx="2560320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Résultat &lt; LIS ou &gt; LSS</a:t>
            </a:r>
            <a:endParaRPr lang="en-US" sz="1100" dirty="0"/>
          </a:p>
          <a:p>
            <a:pPr marL="0" indent="0">
              <a:lnSpc>
                <a:spcPct val="13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(Limite Inférieure/Supérieure de Spécification)</a:t>
            </a:r>
            <a:endParaRPr lang="en-US" sz="1100" dirty="0"/>
          </a:p>
        </p:txBody>
      </p:sp>
      <p:sp>
        <p:nvSpPr>
          <p:cNvPr id="10" name="Text 8"/>
          <p:cNvSpPr/>
          <p:nvPr/>
        </p:nvSpPr>
        <p:spPr>
          <a:xfrm>
            <a:off x="365760" y="2331720"/>
            <a:ext cx="25603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C0392B"/>
                </a:solidFill>
              </a:rPr>
              <a:t>Action immédiate :</a:t>
            </a:r>
            <a:endParaRPr lang="en-US" sz="1100" dirty="0"/>
          </a:p>
        </p:txBody>
      </p:sp>
      <p:sp>
        <p:nvSpPr>
          <p:cNvPr id="11" name="Text 9"/>
          <p:cNvSpPr/>
          <p:nvPr/>
        </p:nvSpPr>
        <p:spPr>
          <a:xfrm>
            <a:off x="365760" y="2587752"/>
            <a:ext cx="2560320" cy="11155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0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⛔  Blocage lot immédiat</a:t>
            </a:r>
            <a:endParaRPr lang="en-US" sz="110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→ Investigation Phase 1 obligatoire</a:t>
            </a:r>
            <a:endParaRPr lang="en-US" sz="110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→ Phase 2 si Phase 1 non conclusive</a:t>
            </a:r>
            <a:endParaRPr lang="en-US" sz="110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→ Décision libération ou rejet</a:t>
            </a:r>
            <a:endParaRPr lang="en-US" sz="1100" dirty="0"/>
          </a:p>
        </p:txBody>
      </p:sp>
      <p:sp>
        <p:nvSpPr>
          <p:cNvPr id="12" name="Text 10"/>
          <p:cNvSpPr/>
          <p:nvPr/>
        </p:nvSpPr>
        <p:spPr>
          <a:xfrm>
            <a:off x="365760" y="3767328"/>
            <a:ext cx="2560320" cy="9601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0000"/>
              </a:lnSpc>
              <a:buNone/>
            </a:pPr>
            <a:r>
              <a:rPr lang="en-US" sz="1000" i="1" dirty="0">
                <a:solidFill>
                  <a:srgbClr val="64748B"/>
                </a:solidFill>
              </a:rPr>
              <a:t>21 CFR 211.192 · FDA Guidance 2006</a:t>
            </a:r>
            <a:endParaRPr lang="en-US" sz="1000" dirty="0"/>
          </a:p>
        </p:txBody>
      </p:sp>
      <p:sp>
        <p:nvSpPr>
          <p:cNvPr id="13" name="Shape 11"/>
          <p:cNvSpPr/>
          <p:nvPr/>
        </p:nvSpPr>
        <p:spPr>
          <a:xfrm>
            <a:off x="3154680" y="566928"/>
            <a:ext cx="2743200" cy="4251960"/>
          </a:xfrm>
          <a:prstGeom prst="rect">
            <a:avLst/>
          </a:prstGeom>
          <a:solidFill>
            <a:srgbClr val="FFF3CD"/>
          </a:solidFill>
          <a:ln w="25400">
            <a:solidFill>
              <a:srgbClr val="D4870A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4" name="Shape 12"/>
          <p:cNvSpPr/>
          <p:nvPr/>
        </p:nvSpPr>
        <p:spPr>
          <a:xfrm>
            <a:off x="3154680" y="566928"/>
            <a:ext cx="2743200" cy="566928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 13"/>
          <p:cNvSpPr/>
          <p:nvPr/>
        </p:nvSpPr>
        <p:spPr>
          <a:xfrm>
            <a:off x="3246120" y="594360"/>
            <a:ext cx="123444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FFFFFF"/>
                </a:solidFill>
              </a:rPr>
              <a:t>OOT</a:t>
            </a:r>
            <a:endParaRPr lang="en-US" sz="2200" dirty="0"/>
          </a:p>
        </p:txBody>
      </p:sp>
      <p:sp>
        <p:nvSpPr>
          <p:cNvPr id="16" name="Text 14"/>
          <p:cNvSpPr/>
          <p:nvPr/>
        </p:nvSpPr>
        <p:spPr>
          <a:xfrm>
            <a:off x="4526280" y="594360"/>
            <a:ext cx="12801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i="1" dirty="0">
                <a:solidFill>
                  <a:srgbClr val="FFFFFF"/>
                </a:solidFill>
              </a:rPr>
              <a:t>Out-Of-Trend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3246120" y="1207008"/>
            <a:ext cx="25603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D4870A"/>
                </a:solidFill>
              </a:rPr>
              <a:t>Définition :</a:t>
            </a:r>
            <a:endParaRPr lang="en-US" sz="1100" dirty="0"/>
          </a:p>
        </p:txBody>
      </p:sp>
      <p:sp>
        <p:nvSpPr>
          <p:cNvPr id="18" name="Text 16"/>
          <p:cNvSpPr/>
          <p:nvPr/>
        </p:nvSpPr>
        <p:spPr>
          <a:xfrm>
            <a:off x="3246120" y="1463040"/>
            <a:ext cx="2560320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Résultat conforme mais s'écartant statistiquement de l'historique</a:t>
            </a:r>
            <a:endParaRPr lang="en-US" sz="1100" dirty="0"/>
          </a:p>
          <a:p>
            <a:pPr marL="0" indent="0">
              <a:lnSpc>
                <a:spcPct val="13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(±2σ ou 7 points consécutifs d'un même côté)</a:t>
            </a:r>
            <a:endParaRPr lang="en-US" sz="1100" dirty="0"/>
          </a:p>
        </p:txBody>
      </p:sp>
      <p:sp>
        <p:nvSpPr>
          <p:cNvPr id="19" name="Text 17"/>
          <p:cNvSpPr/>
          <p:nvPr/>
        </p:nvSpPr>
        <p:spPr>
          <a:xfrm>
            <a:off x="3246120" y="2331720"/>
            <a:ext cx="25603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D4870A"/>
                </a:solidFill>
              </a:rPr>
              <a:t>Action immédiate :</a:t>
            </a:r>
            <a:endParaRPr lang="en-US" sz="1100" dirty="0"/>
          </a:p>
        </p:txBody>
      </p:sp>
      <p:sp>
        <p:nvSpPr>
          <p:cNvPr id="20" name="Text 18"/>
          <p:cNvSpPr/>
          <p:nvPr/>
        </p:nvSpPr>
        <p:spPr>
          <a:xfrm>
            <a:off x="3246120" y="2587752"/>
            <a:ext cx="2560320" cy="11155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0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⚠  Alerte précoce de dérive</a:t>
            </a:r>
            <a:endParaRPr lang="en-US" sz="110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→ Renforcement surveillance</a:t>
            </a:r>
            <a:endParaRPr lang="en-US" sz="110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→ Investigation cause de dérive</a:t>
            </a:r>
            <a:endParaRPr lang="en-US" sz="110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→ CAPA préventive si confirmé</a:t>
            </a:r>
            <a:endParaRPr lang="en-US" sz="1100" dirty="0"/>
          </a:p>
        </p:txBody>
      </p:sp>
      <p:sp>
        <p:nvSpPr>
          <p:cNvPr id="21" name="Text 19"/>
          <p:cNvSpPr/>
          <p:nvPr/>
        </p:nvSpPr>
        <p:spPr>
          <a:xfrm>
            <a:off x="3246120" y="3767328"/>
            <a:ext cx="2560320" cy="9601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0000"/>
              </a:lnSpc>
              <a:buNone/>
            </a:pPr>
            <a:r>
              <a:rPr lang="en-US" sz="1000" i="1" dirty="0">
                <a:solidFill>
                  <a:srgbClr val="64748B"/>
                </a:solidFill>
              </a:rPr>
              <a:t>ICH Q1E · EMA Stability Guideline</a:t>
            </a:r>
            <a:endParaRPr lang="en-US" sz="1000" dirty="0"/>
          </a:p>
        </p:txBody>
      </p:sp>
      <p:sp>
        <p:nvSpPr>
          <p:cNvPr id="22" name="Shape 20"/>
          <p:cNvSpPr/>
          <p:nvPr/>
        </p:nvSpPr>
        <p:spPr>
          <a:xfrm>
            <a:off x="6035040" y="566928"/>
            <a:ext cx="2743200" cy="4251960"/>
          </a:xfrm>
          <a:prstGeom prst="rect">
            <a:avLst/>
          </a:prstGeom>
          <a:solidFill>
            <a:srgbClr val="D6E4F0"/>
          </a:solidFill>
          <a:ln w="25400">
            <a:solidFill>
              <a:srgbClr val="2E5FA3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3" name="Shape 21"/>
          <p:cNvSpPr/>
          <p:nvPr/>
        </p:nvSpPr>
        <p:spPr>
          <a:xfrm>
            <a:off x="6035040" y="566928"/>
            <a:ext cx="2743200" cy="566928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4" name="Text 22"/>
          <p:cNvSpPr/>
          <p:nvPr/>
        </p:nvSpPr>
        <p:spPr>
          <a:xfrm>
            <a:off x="6126480" y="594360"/>
            <a:ext cx="123444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FFFFFF"/>
                </a:solidFill>
              </a:rPr>
              <a:t>OOE</a:t>
            </a:r>
            <a:endParaRPr lang="en-US" sz="2200" dirty="0"/>
          </a:p>
        </p:txBody>
      </p:sp>
      <p:sp>
        <p:nvSpPr>
          <p:cNvPr id="25" name="Text 23"/>
          <p:cNvSpPr/>
          <p:nvPr/>
        </p:nvSpPr>
        <p:spPr>
          <a:xfrm>
            <a:off x="7406640" y="594360"/>
            <a:ext cx="12801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i="1" dirty="0">
                <a:solidFill>
                  <a:srgbClr val="FFFFFF"/>
                </a:solidFill>
              </a:rPr>
              <a:t>Out-Of-Expectation</a:t>
            </a:r>
            <a:endParaRPr lang="en-US" sz="1000" dirty="0"/>
          </a:p>
        </p:txBody>
      </p:sp>
      <p:sp>
        <p:nvSpPr>
          <p:cNvPr id="26" name="Text 24"/>
          <p:cNvSpPr/>
          <p:nvPr/>
        </p:nvSpPr>
        <p:spPr>
          <a:xfrm>
            <a:off x="6126480" y="1207008"/>
            <a:ext cx="25603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2E5FA3"/>
                </a:solidFill>
              </a:rPr>
              <a:t>Définition :</a:t>
            </a:r>
            <a:endParaRPr lang="en-US" sz="1100" dirty="0"/>
          </a:p>
        </p:txBody>
      </p:sp>
      <p:sp>
        <p:nvSpPr>
          <p:cNvPr id="27" name="Text 25"/>
          <p:cNvSpPr/>
          <p:nvPr/>
        </p:nvSpPr>
        <p:spPr>
          <a:xfrm>
            <a:off x="6126480" y="1463040"/>
            <a:ext cx="2560320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Résultat inattendu par rapport à la connaissance du procédé,</a:t>
            </a:r>
            <a:endParaRPr lang="en-US" sz="1100" dirty="0"/>
          </a:p>
          <a:p>
            <a:pPr marL="0" indent="0">
              <a:lnSpc>
                <a:spcPct val="13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pas encore OOT ni OOS</a:t>
            </a:r>
            <a:endParaRPr lang="en-US" sz="1100" dirty="0"/>
          </a:p>
        </p:txBody>
      </p:sp>
      <p:sp>
        <p:nvSpPr>
          <p:cNvPr id="28" name="Text 26"/>
          <p:cNvSpPr/>
          <p:nvPr/>
        </p:nvSpPr>
        <p:spPr>
          <a:xfrm>
            <a:off x="6126480" y="2331720"/>
            <a:ext cx="25603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2E5FA3"/>
                </a:solidFill>
              </a:rPr>
              <a:t>Action immédiate :</a:t>
            </a:r>
            <a:endParaRPr lang="en-US" sz="1100" dirty="0"/>
          </a:p>
        </p:txBody>
      </p:sp>
      <p:sp>
        <p:nvSpPr>
          <p:cNvPr id="29" name="Text 27"/>
          <p:cNvSpPr/>
          <p:nvPr/>
        </p:nvSpPr>
        <p:spPr>
          <a:xfrm>
            <a:off x="6126480" y="2587752"/>
            <a:ext cx="2560320" cy="11155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0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📋  Revue de données approfondie</a:t>
            </a:r>
            <a:endParaRPr lang="en-US" sz="110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→ Investigation légère</a:t>
            </a:r>
            <a:endParaRPr lang="en-US" sz="110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→ Évaluation risque patient</a:t>
            </a:r>
            <a:endParaRPr lang="en-US" sz="110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→ Intégration programme CPV</a:t>
            </a:r>
            <a:endParaRPr lang="en-US" sz="1100" dirty="0"/>
          </a:p>
        </p:txBody>
      </p:sp>
      <p:sp>
        <p:nvSpPr>
          <p:cNvPr id="30" name="Text 28"/>
          <p:cNvSpPr/>
          <p:nvPr/>
        </p:nvSpPr>
        <p:spPr>
          <a:xfrm>
            <a:off x="6126480" y="3767328"/>
            <a:ext cx="2560320" cy="9601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0000"/>
              </a:lnSpc>
              <a:buNone/>
            </a:pPr>
            <a:r>
              <a:rPr lang="en-US" sz="1000" i="1" dirty="0">
                <a:solidFill>
                  <a:srgbClr val="64748B"/>
                </a:solidFill>
              </a:rPr>
              <a:t>ICH Q10 · FDA CPV programs</a:t>
            </a:r>
            <a:endParaRPr lang="en-US" sz="1000" dirty="0"/>
          </a:p>
        </p:txBody>
      </p:sp>
      <p:sp>
        <p:nvSpPr>
          <p:cNvPr id="31" name="Shape 29"/>
          <p:cNvSpPr/>
          <p:nvPr/>
        </p:nvSpPr>
        <p:spPr>
          <a:xfrm>
            <a:off x="0" y="4919472"/>
            <a:ext cx="9144000" cy="22402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2" name="Text 30"/>
          <p:cNvSpPr/>
          <p:nvPr/>
        </p:nvSpPr>
        <p:spPr>
          <a:xfrm>
            <a:off x="274320" y="4919472"/>
            <a:ext cx="7772400" cy="224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ABBDD"/>
                </a:solidFill>
              </a:rPr>
              <a:t>OOS, OOT &amp; CAPA en Industrie Pharmaceutique  ·  Rachid BERKANI  ·  Expert Qualité &amp; Statistiques</a:t>
            </a:r>
            <a:endParaRPr lang="en-US" sz="850" dirty="0"/>
          </a:p>
        </p:txBody>
      </p:sp>
      <p:sp>
        <p:nvSpPr>
          <p:cNvPr id="33" name="Text 31"/>
          <p:cNvSpPr/>
          <p:nvPr/>
        </p:nvSpPr>
        <p:spPr>
          <a:xfrm>
            <a:off x="8046720" y="4919472"/>
            <a:ext cx="1051560" cy="2240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AABBDD"/>
                </a:solidFill>
              </a:rPr>
              <a:t>7 / 39</a:t>
            </a:r>
            <a:endParaRPr lang="en-US" sz="8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4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§1.3-1.4 — Hiérarchie des limites et impact réglementaire sur la libération des lots</a:t>
            </a:r>
            <a:endParaRPr lang="en-US" sz="1200" dirty="0"/>
          </a:p>
        </p:txBody>
      </p:sp>
      <p:sp>
        <p:nvSpPr>
          <p:cNvPr id="4" name="Shape 2"/>
          <p:cNvSpPr/>
          <p:nvPr/>
        </p:nvSpPr>
        <p:spPr>
          <a:xfrm>
            <a:off x="274320" y="594360"/>
            <a:ext cx="2743200" cy="2029968"/>
          </a:xfrm>
          <a:prstGeom prst="rect">
            <a:avLst/>
          </a:prstGeom>
          <a:solidFill>
            <a:srgbClr val="FDECEA"/>
          </a:solidFill>
          <a:ln w="25400">
            <a:solidFill>
              <a:srgbClr val="C0392B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5" name="Text 3"/>
          <p:cNvSpPr/>
          <p:nvPr/>
        </p:nvSpPr>
        <p:spPr>
          <a:xfrm>
            <a:off x="365760" y="658368"/>
            <a:ext cx="2578608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200" b="1" dirty="0">
                <a:solidFill>
                  <a:srgbClr val="C0392B"/>
                </a:solidFill>
              </a:rPr>
              <a:t>Limites de Spécification</a:t>
            </a:r>
            <a:endParaRPr lang="en-US" sz="1200" dirty="0"/>
          </a:p>
          <a:p>
            <a:pPr marL="0" indent="0">
              <a:lnSpc>
                <a:spcPct val="120000"/>
              </a:lnSpc>
              <a:buNone/>
            </a:pPr>
            <a:r>
              <a:rPr lang="en-US" sz="1200" b="1" dirty="0">
                <a:solidFill>
                  <a:srgbClr val="C0392B"/>
                </a:solidFill>
              </a:rPr>
              <a:t>(Action Limits)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365760" y="1353312"/>
            <a:ext cx="257860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0F1F3D"/>
                </a:solidFill>
              </a:rPr>
              <a:t>Exemple : 95,0 % – 105,0 %</a:t>
            </a:r>
            <a:endParaRPr lang="en-US" sz="1150" dirty="0"/>
          </a:p>
        </p:txBody>
      </p:sp>
      <p:sp>
        <p:nvSpPr>
          <p:cNvPr id="7" name="Text 5"/>
          <p:cNvSpPr/>
          <p:nvPr/>
        </p:nvSpPr>
        <p:spPr>
          <a:xfrm>
            <a:off x="365760" y="1700784"/>
            <a:ext cx="2578608" cy="8595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Dépassement → Investigation OOS formelle + blocage lot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3154680" y="594360"/>
            <a:ext cx="2743200" cy="2029968"/>
          </a:xfrm>
          <a:prstGeom prst="rect">
            <a:avLst/>
          </a:prstGeom>
          <a:solidFill>
            <a:srgbClr val="FFF3CD"/>
          </a:solidFill>
          <a:ln w="25400">
            <a:solidFill>
              <a:srgbClr val="D4870A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3246120" y="658368"/>
            <a:ext cx="2578608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200" b="1" dirty="0">
                <a:solidFill>
                  <a:srgbClr val="D4870A"/>
                </a:solidFill>
              </a:rPr>
              <a:t>Limites de Surveillance</a:t>
            </a:r>
            <a:endParaRPr lang="en-US" sz="1200" dirty="0"/>
          </a:p>
          <a:p>
            <a:pPr marL="0" indent="0">
              <a:lnSpc>
                <a:spcPct val="120000"/>
              </a:lnSpc>
              <a:buNone/>
            </a:pPr>
            <a:r>
              <a:rPr lang="en-US" sz="1200" b="1" dirty="0">
                <a:solidFill>
                  <a:srgbClr val="D4870A"/>
                </a:solidFill>
              </a:rPr>
              <a:t>(Alert Limits)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3246120" y="1353312"/>
            <a:ext cx="257860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0F1F3D"/>
                </a:solidFill>
              </a:rPr>
              <a:t>Calcul : µ ± 2σ (historique procédé)</a:t>
            </a:r>
            <a:endParaRPr lang="en-US" sz="1150" dirty="0"/>
          </a:p>
        </p:txBody>
      </p:sp>
      <p:sp>
        <p:nvSpPr>
          <p:cNvPr id="11" name="Text 9"/>
          <p:cNvSpPr/>
          <p:nvPr/>
        </p:nvSpPr>
        <p:spPr>
          <a:xfrm>
            <a:off x="3246120" y="1700784"/>
            <a:ext cx="2578608" cy="8595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Dépassement → Revue accrue, investigation OOT possible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6035040" y="594360"/>
            <a:ext cx="2743200" cy="2029968"/>
          </a:xfrm>
          <a:prstGeom prst="rect">
            <a:avLst/>
          </a:prstGeom>
          <a:solidFill>
            <a:srgbClr val="D6E4F0"/>
          </a:solidFill>
          <a:ln w="25400">
            <a:solidFill>
              <a:srgbClr val="2E5FA3"/>
            </a:solidFill>
            <a:prstDash val="solid"/>
          </a:ln>
          <a:effectLst>
            <a:outerShdw blurRad="889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3" name="Text 11"/>
          <p:cNvSpPr/>
          <p:nvPr/>
        </p:nvSpPr>
        <p:spPr>
          <a:xfrm>
            <a:off x="6126480" y="658368"/>
            <a:ext cx="2578608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200" b="1" dirty="0">
                <a:solidFill>
                  <a:srgbClr val="2E5FA3"/>
                </a:solidFill>
              </a:rPr>
              <a:t>Limites de Contrôle</a:t>
            </a:r>
            <a:endParaRPr lang="en-US" sz="1200" dirty="0"/>
          </a:p>
          <a:p>
            <a:pPr marL="0" indent="0">
              <a:lnSpc>
                <a:spcPct val="120000"/>
              </a:lnSpc>
              <a:buNone/>
            </a:pPr>
            <a:r>
              <a:rPr lang="en-US" sz="1200" b="1" dirty="0">
                <a:solidFill>
                  <a:srgbClr val="2E5FA3"/>
                </a:solidFill>
              </a:rPr>
              <a:t>(Control Limits I-MR)</a:t>
            </a:r>
            <a:endParaRPr lang="en-US" sz="1200" dirty="0"/>
          </a:p>
        </p:txBody>
      </p:sp>
      <p:sp>
        <p:nvSpPr>
          <p:cNvPr id="14" name="Text 12"/>
          <p:cNvSpPr/>
          <p:nvPr/>
        </p:nvSpPr>
        <p:spPr>
          <a:xfrm>
            <a:off x="6126480" y="1353312"/>
            <a:ext cx="257860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0F1F3D"/>
                </a:solidFill>
              </a:rPr>
              <a:t>Calcul : µ ± 3σ  (UCL = X̄ + 2,66 × MR̄)</a:t>
            </a:r>
            <a:endParaRPr lang="en-US" sz="1150" dirty="0"/>
          </a:p>
        </p:txBody>
      </p:sp>
      <p:sp>
        <p:nvSpPr>
          <p:cNvPr id="15" name="Text 13"/>
          <p:cNvSpPr/>
          <p:nvPr/>
        </p:nvSpPr>
        <p:spPr>
          <a:xfrm>
            <a:off x="6126480" y="1700784"/>
            <a:ext cx="2578608" cy="8595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Signal Nelson → Cause spéciale, investigation procédé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274320" y="2724912"/>
            <a:ext cx="8595360" cy="310896"/>
          </a:xfrm>
          <a:prstGeom prst="rect">
            <a:avLst/>
          </a:prstGeom>
          <a:solidFill>
            <a:srgbClr val="FFF3CD"/>
          </a:solidFill>
          <a:ln w="1905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7" name="Text 15"/>
          <p:cNvSpPr/>
          <p:nvPr/>
        </p:nvSpPr>
        <p:spPr>
          <a:xfrm>
            <a:off x="384048" y="2724912"/>
            <a:ext cx="8375904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D4870A"/>
                </a:solidFill>
              </a:rPr>
              <a:t>⭐  Règle d'Or : Limites d'alerte &lt; Limites de spécification · Objectif : détecter la dérive AVANT l'OOS, pas après</a:t>
            </a:r>
            <a:endParaRPr lang="en-US" sz="1150" dirty="0"/>
          </a:p>
        </p:txBody>
      </p:sp>
      <p:sp>
        <p:nvSpPr>
          <p:cNvPr id="18" name="Text 16"/>
          <p:cNvSpPr/>
          <p:nvPr/>
        </p:nvSpPr>
        <p:spPr>
          <a:xfrm>
            <a:off x="274320" y="3127248"/>
            <a:ext cx="859536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1B3A6B"/>
                </a:solidFill>
              </a:rPr>
              <a:t>§1.4 — Exemples de rappels FDA liés à des OOS/CAPA insuffisants :</a:t>
            </a:r>
            <a:endParaRPr lang="en-US" sz="1250" dirty="0"/>
          </a:p>
        </p:txBody>
      </p:sp>
      <p:sp>
        <p:nvSpPr>
          <p:cNvPr id="19" name="Shape 17"/>
          <p:cNvSpPr/>
          <p:nvPr/>
        </p:nvSpPr>
        <p:spPr>
          <a:xfrm>
            <a:off x="274320" y="3511296"/>
            <a:ext cx="1691640" cy="310896"/>
          </a:xfrm>
          <a:prstGeom prst="rect">
            <a:avLst/>
          </a:prstGeom>
          <a:solidFill>
            <a:srgbClr val="1B3A6B"/>
          </a:solidFill>
          <a:ln w="508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0" name="Text 18"/>
          <p:cNvSpPr/>
          <p:nvPr/>
        </p:nvSpPr>
        <p:spPr>
          <a:xfrm>
            <a:off x="329184" y="3511296"/>
            <a:ext cx="160020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FFFFFF"/>
                </a:solidFill>
              </a:rPr>
              <a:t>Entreprise</a:t>
            </a:r>
            <a:endParaRPr lang="en-US" sz="1050" dirty="0"/>
          </a:p>
        </p:txBody>
      </p:sp>
      <p:sp>
        <p:nvSpPr>
          <p:cNvPr id="21" name="Shape 19"/>
          <p:cNvSpPr/>
          <p:nvPr/>
        </p:nvSpPr>
        <p:spPr>
          <a:xfrm>
            <a:off x="2011680" y="3511296"/>
            <a:ext cx="685800" cy="310896"/>
          </a:xfrm>
          <a:prstGeom prst="rect">
            <a:avLst/>
          </a:prstGeom>
          <a:solidFill>
            <a:srgbClr val="1B3A6B"/>
          </a:solidFill>
          <a:ln w="508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2" name="Text 20"/>
          <p:cNvSpPr/>
          <p:nvPr/>
        </p:nvSpPr>
        <p:spPr>
          <a:xfrm>
            <a:off x="2066544" y="3511296"/>
            <a:ext cx="59436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FFFFFF"/>
                </a:solidFill>
              </a:rPr>
              <a:t>Année</a:t>
            </a:r>
            <a:endParaRPr lang="en-US" sz="1050" dirty="0"/>
          </a:p>
        </p:txBody>
      </p:sp>
      <p:sp>
        <p:nvSpPr>
          <p:cNvPr id="23" name="Shape 21"/>
          <p:cNvSpPr/>
          <p:nvPr/>
        </p:nvSpPr>
        <p:spPr>
          <a:xfrm>
            <a:off x="2743200" y="3511296"/>
            <a:ext cx="4389120" cy="310896"/>
          </a:xfrm>
          <a:prstGeom prst="rect">
            <a:avLst/>
          </a:prstGeom>
          <a:solidFill>
            <a:srgbClr val="1B3A6B"/>
          </a:solidFill>
          <a:ln w="508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4" name="Text 22"/>
          <p:cNvSpPr/>
          <p:nvPr/>
        </p:nvSpPr>
        <p:spPr>
          <a:xfrm>
            <a:off x="2798064" y="3511296"/>
            <a:ext cx="429768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FFFFFF"/>
                </a:solidFill>
              </a:rPr>
              <a:t>Problème OOS/CAPA</a:t>
            </a:r>
            <a:endParaRPr lang="en-US" sz="1050" dirty="0"/>
          </a:p>
        </p:txBody>
      </p:sp>
      <p:sp>
        <p:nvSpPr>
          <p:cNvPr id="25" name="Shape 23"/>
          <p:cNvSpPr/>
          <p:nvPr/>
        </p:nvSpPr>
        <p:spPr>
          <a:xfrm>
            <a:off x="7178040" y="3511296"/>
            <a:ext cx="1828800" cy="310896"/>
          </a:xfrm>
          <a:prstGeom prst="rect">
            <a:avLst/>
          </a:prstGeom>
          <a:solidFill>
            <a:srgbClr val="1B3A6B"/>
          </a:solidFill>
          <a:ln w="508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Text 24"/>
          <p:cNvSpPr/>
          <p:nvPr/>
        </p:nvSpPr>
        <p:spPr>
          <a:xfrm>
            <a:off x="7232904" y="3511296"/>
            <a:ext cx="173736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FFFFFF"/>
                </a:solidFill>
              </a:rPr>
              <a:t>Conséquence réglementaire</a:t>
            </a:r>
            <a:endParaRPr lang="en-US" sz="1050" dirty="0"/>
          </a:p>
        </p:txBody>
      </p:sp>
      <p:sp>
        <p:nvSpPr>
          <p:cNvPr id="27" name="Shape 25"/>
          <p:cNvSpPr/>
          <p:nvPr/>
        </p:nvSpPr>
        <p:spPr>
          <a:xfrm>
            <a:off x="274320" y="3849624"/>
            <a:ext cx="1691640" cy="310896"/>
          </a:xfrm>
          <a:prstGeom prst="rect">
            <a:avLst/>
          </a:prstGeom>
          <a:solidFill>
            <a:srgbClr val="F4F6F9"/>
          </a:solidFill>
          <a:ln w="508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8" name="Text 26"/>
          <p:cNvSpPr/>
          <p:nvPr/>
        </p:nvSpPr>
        <p:spPr>
          <a:xfrm>
            <a:off x="329184" y="3849624"/>
            <a:ext cx="160020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0F1F3D"/>
                </a:solidFill>
              </a:rPr>
              <a:t>Ranbaxy Laboratories</a:t>
            </a:r>
            <a:endParaRPr lang="en-US" sz="1050" dirty="0"/>
          </a:p>
        </p:txBody>
      </p:sp>
      <p:sp>
        <p:nvSpPr>
          <p:cNvPr id="29" name="Shape 27"/>
          <p:cNvSpPr/>
          <p:nvPr/>
        </p:nvSpPr>
        <p:spPr>
          <a:xfrm>
            <a:off x="2011680" y="3849624"/>
            <a:ext cx="685800" cy="310896"/>
          </a:xfrm>
          <a:prstGeom prst="rect">
            <a:avLst/>
          </a:prstGeom>
          <a:solidFill>
            <a:srgbClr val="F4F6F9"/>
          </a:solidFill>
          <a:ln w="508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0" name="Text 28"/>
          <p:cNvSpPr/>
          <p:nvPr/>
        </p:nvSpPr>
        <p:spPr>
          <a:xfrm>
            <a:off x="2066544" y="3849624"/>
            <a:ext cx="59436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0F1F3D"/>
                </a:solidFill>
              </a:rPr>
              <a:t>2008</a:t>
            </a:r>
            <a:endParaRPr lang="en-US" sz="1050" dirty="0"/>
          </a:p>
        </p:txBody>
      </p:sp>
      <p:sp>
        <p:nvSpPr>
          <p:cNvPr id="31" name="Shape 29"/>
          <p:cNvSpPr/>
          <p:nvPr/>
        </p:nvSpPr>
        <p:spPr>
          <a:xfrm>
            <a:off x="2743200" y="3849624"/>
            <a:ext cx="4389120" cy="310896"/>
          </a:xfrm>
          <a:prstGeom prst="rect">
            <a:avLst/>
          </a:prstGeom>
          <a:solidFill>
            <a:srgbClr val="F4F6F9"/>
          </a:solidFill>
          <a:ln w="508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2" name="Text 30"/>
          <p:cNvSpPr/>
          <p:nvPr/>
        </p:nvSpPr>
        <p:spPr>
          <a:xfrm>
            <a:off x="2798064" y="3849624"/>
            <a:ext cx="429768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0F1F3D"/>
                </a:solidFill>
              </a:rPr>
              <a:t>30 OOS non investigués</a:t>
            </a:r>
            <a:endParaRPr lang="en-US" sz="1050" dirty="0"/>
          </a:p>
        </p:txBody>
      </p:sp>
      <p:sp>
        <p:nvSpPr>
          <p:cNvPr id="33" name="Shape 31"/>
          <p:cNvSpPr/>
          <p:nvPr/>
        </p:nvSpPr>
        <p:spPr>
          <a:xfrm>
            <a:off x="7178040" y="3849624"/>
            <a:ext cx="1828800" cy="310896"/>
          </a:xfrm>
          <a:prstGeom prst="rect">
            <a:avLst/>
          </a:prstGeom>
          <a:solidFill>
            <a:srgbClr val="F4F6F9"/>
          </a:solidFill>
          <a:ln w="508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4" name="Text 32"/>
          <p:cNvSpPr/>
          <p:nvPr/>
        </p:nvSpPr>
        <p:spPr>
          <a:xfrm>
            <a:off x="7232904" y="3849624"/>
            <a:ext cx="173736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C0392B"/>
                </a:solidFill>
              </a:rPr>
              <a:t>Interdiction importation USA</a:t>
            </a:r>
            <a:endParaRPr lang="en-US" sz="1050" dirty="0"/>
          </a:p>
        </p:txBody>
      </p:sp>
      <p:sp>
        <p:nvSpPr>
          <p:cNvPr id="35" name="Shape 33"/>
          <p:cNvSpPr/>
          <p:nvPr/>
        </p:nvSpPr>
        <p:spPr>
          <a:xfrm>
            <a:off x="274320" y="4187952"/>
            <a:ext cx="1691640" cy="310896"/>
          </a:xfrm>
          <a:prstGeom prst="rect">
            <a:avLst/>
          </a:prstGeom>
          <a:solidFill>
            <a:srgbClr val="FFFFFF"/>
          </a:solidFill>
          <a:ln w="508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6" name="Text 34"/>
          <p:cNvSpPr/>
          <p:nvPr/>
        </p:nvSpPr>
        <p:spPr>
          <a:xfrm>
            <a:off x="329184" y="4187952"/>
            <a:ext cx="160020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0F1F3D"/>
                </a:solidFill>
              </a:rPr>
              <a:t>Hospira Inc.</a:t>
            </a:r>
            <a:endParaRPr lang="en-US" sz="1050" dirty="0"/>
          </a:p>
        </p:txBody>
      </p:sp>
      <p:sp>
        <p:nvSpPr>
          <p:cNvPr id="37" name="Shape 35"/>
          <p:cNvSpPr/>
          <p:nvPr/>
        </p:nvSpPr>
        <p:spPr>
          <a:xfrm>
            <a:off x="2011680" y="4187952"/>
            <a:ext cx="685800" cy="310896"/>
          </a:xfrm>
          <a:prstGeom prst="rect">
            <a:avLst/>
          </a:prstGeom>
          <a:solidFill>
            <a:srgbClr val="FFFFFF"/>
          </a:solidFill>
          <a:ln w="508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8" name="Text 36"/>
          <p:cNvSpPr/>
          <p:nvPr/>
        </p:nvSpPr>
        <p:spPr>
          <a:xfrm>
            <a:off x="2066544" y="4187952"/>
            <a:ext cx="59436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0F1F3D"/>
                </a:solidFill>
              </a:rPr>
              <a:t>2014</a:t>
            </a:r>
            <a:endParaRPr lang="en-US" sz="1050" dirty="0"/>
          </a:p>
        </p:txBody>
      </p:sp>
      <p:sp>
        <p:nvSpPr>
          <p:cNvPr id="39" name="Shape 37"/>
          <p:cNvSpPr/>
          <p:nvPr/>
        </p:nvSpPr>
        <p:spPr>
          <a:xfrm>
            <a:off x="2743200" y="4187952"/>
            <a:ext cx="4389120" cy="310896"/>
          </a:xfrm>
          <a:prstGeom prst="rect">
            <a:avLst/>
          </a:prstGeom>
          <a:solidFill>
            <a:srgbClr val="FFFFFF"/>
          </a:solidFill>
          <a:ln w="508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0" name="Text 38"/>
          <p:cNvSpPr/>
          <p:nvPr/>
        </p:nvSpPr>
        <p:spPr>
          <a:xfrm>
            <a:off x="2798064" y="4187952"/>
            <a:ext cx="429768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0F1F3D"/>
                </a:solidFill>
              </a:rPr>
              <a:t>Défaillances systématiques investigation OOS injectables</a:t>
            </a:r>
            <a:endParaRPr lang="en-US" sz="1050" dirty="0"/>
          </a:p>
        </p:txBody>
      </p:sp>
      <p:sp>
        <p:nvSpPr>
          <p:cNvPr id="41" name="Shape 39"/>
          <p:cNvSpPr/>
          <p:nvPr/>
        </p:nvSpPr>
        <p:spPr>
          <a:xfrm>
            <a:off x="7178040" y="4187952"/>
            <a:ext cx="1828800" cy="310896"/>
          </a:xfrm>
          <a:prstGeom prst="rect">
            <a:avLst/>
          </a:prstGeom>
          <a:solidFill>
            <a:srgbClr val="FFFFFF"/>
          </a:solidFill>
          <a:ln w="508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2" name="Text 40"/>
          <p:cNvSpPr/>
          <p:nvPr/>
        </p:nvSpPr>
        <p:spPr>
          <a:xfrm>
            <a:off x="7232904" y="4187952"/>
            <a:ext cx="173736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C0392B"/>
                </a:solidFill>
              </a:rPr>
              <a:t>Consent Decree FDA</a:t>
            </a:r>
            <a:endParaRPr lang="en-US" sz="1050" dirty="0"/>
          </a:p>
        </p:txBody>
      </p:sp>
      <p:sp>
        <p:nvSpPr>
          <p:cNvPr id="43" name="Shape 41"/>
          <p:cNvSpPr/>
          <p:nvPr/>
        </p:nvSpPr>
        <p:spPr>
          <a:xfrm>
            <a:off x="274320" y="4526280"/>
            <a:ext cx="1691640" cy="310896"/>
          </a:xfrm>
          <a:prstGeom prst="rect">
            <a:avLst/>
          </a:prstGeom>
          <a:solidFill>
            <a:srgbClr val="F4F6F9"/>
          </a:solidFill>
          <a:ln w="508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4" name="Text 42"/>
          <p:cNvSpPr/>
          <p:nvPr/>
        </p:nvSpPr>
        <p:spPr>
          <a:xfrm>
            <a:off x="329184" y="4526280"/>
            <a:ext cx="160020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0F1F3D"/>
                </a:solidFill>
              </a:rPr>
              <a:t>Sun Pharmaceutical</a:t>
            </a:r>
            <a:endParaRPr lang="en-US" sz="1050" dirty="0"/>
          </a:p>
        </p:txBody>
      </p:sp>
      <p:sp>
        <p:nvSpPr>
          <p:cNvPr id="45" name="Shape 43"/>
          <p:cNvSpPr/>
          <p:nvPr/>
        </p:nvSpPr>
        <p:spPr>
          <a:xfrm>
            <a:off x="2011680" y="4526280"/>
            <a:ext cx="685800" cy="310896"/>
          </a:xfrm>
          <a:prstGeom prst="rect">
            <a:avLst/>
          </a:prstGeom>
          <a:solidFill>
            <a:srgbClr val="F4F6F9"/>
          </a:solidFill>
          <a:ln w="508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6" name="Text 44"/>
          <p:cNvSpPr/>
          <p:nvPr/>
        </p:nvSpPr>
        <p:spPr>
          <a:xfrm>
            <a:off x="2066544" y="4526280"/>
            <a:ext cx="59436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0F1F3D"/>
                </a:solidFill>
              </a:rPr>
              <a:t>2016</a:t>
            </a:r>
            <a:endParaRPr lang="en-US" sz="1050" dirty="0"/>
          </a:p>
        </p:txBody>
      </p:sp>
      <p:sp>
        <p:nvSpPr>
          <p:cNvPr id="47" name="Shape 45"/>
          <p:cNvSpPr/>
          <p:nvPr/>
        </p:nvSpPr>
        <p:spPr>
          <a:xfrm>
            <a:off x="2743200" y="4526280"/>
            <a:ext cx="4389120" cy="310896"/>
          </a:xfrm>
          <a:prstGeom prst="rect">
            <a:avLst/>
          </a:prstGeom>
          <a:solidFill>
            <a:srgbClr val="F4F6F9"/>
          </a:solidFill>
          <a:ln w="508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8" name="Text 46"/>
          <p:cNvSpPr/>
          <p:nvPr/>
        </p:nvSpPr>
        <p:spPr>
          <a:xfrm>
            <a:off x="2798064" y="4526280"/>
            <a:ext cx="429768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0F1F3D"/>
                </a:solidFill>
              </a:rPr>
              <a:t>OOS insuffisants, CAPA non efficaces</a:t>
            </a:r>
            <a:endParaRPr lang="en-US" sz="1050" dirty="0"/>
          </a:p>
        </p:txBody>
      </p:sp>
      <p:sp>
        <p:nvSpPr>
          <p:cNvPr id="49" name="Shape 47"/>
          <p:cNvSpPr/>
          <p:nvPr/>
        </p:nvSpPr>
        <p:spPr>
          <a:xfrm>
            <a:off x="7178040" y="4526280"/>
            <a:ext cx="1828800" cy="310896"/>
          </a:xfrm>
          <a:prstGeom prst="rect">
            <a:avLst/>
          </a:prstGeom>
          <a:solidFill>
            <a:srgbClr val="F4F6F9"/>
          </a:solidFill>
          <a:ln w="508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0" name="Text 48"/>
          <p:cNvSpPr/>
          <p:nvPr/>
        </p:nvSpPr>
        <p:spPr>
          <a:xfrm>
            <a:off x="7232904" y="4526280"/>
            <a:ext cx="173736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C0392B"/>
                </a:solidFill>
              </a:rPr>
              <a:t>Warning Letter FDA 483</a:t>
            </a:r>
            <a:endParaRPr lang="en-US" sz="1050" dirty="0"/>
          </a:p>
        </p:txBody>
      </p:sp>
      <p:sp>
        <p:nvSpPr>
          <p:cNvPr id="51" name="Shape 49"/>
          <p:cNvSpPr/>
          <p:nvPr/>
        </p:nvSpPr>
        <p:spPr>
          <a:xfrm>
            <a:off x="274320" y="4663440"/>
            <a:ext cx="8595360" cy="38404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2" name="Text 50"/>
          <p:cNvSpPr/>
          <p:nvPr/>
        </p:nvSpPr>
        <p:spPr>
          <a:xfrm>
            <a:off x="411480" y="4663440"/>
            <a:ext cx="83210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FFFFFF"/>
                </a:solidFill>
              </a:rPr>
              <a:t>📁  Dossier du Chapitre — inclus dans cet ouvrage</a:t>
            </a:r>
            <a:endParaRPr lang="en-US" sz="1150" dirty="0"/>
          </a:p>
        </p:txBody>
      </p:sp>
      <p:sp>
        <p:nvSpPr>
          <p:cNvPr id="53" name="Shape 51"/>
          <p:cNvSpPr/>
          <p:nvPr/>
        </p:nvSpPr>
        <p:spPr>
          <a:xfrm>
            <a:off x="274320" y="5084064"/>
            <a:ext cx="2084832" cy="566928"/>
          </a:xfrm>
          <a:prstGeom prst="rect">
            <a:avLst/>
          </a:prstGeom>
          <a:solidFill>
            <a:srgbClr val="F4F6F9"/>
          </a:solidFill>
          <a:ln w="1016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4" name="Text 52"/>
          <p:cNvSpPr/>
          <p:nvPr/>
        </p:nvSpPr>
        <p:spPr>
          <a:xfrm>
            <a:off x="347472" y="5120640"/>
            <a:ext cx="1956816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5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📊 Données lots + seuils (Excel)</a:t>
            </a:r>
            <a:endParaRPr lang="en-US" sz="1000" dirty="0"/>
          </a:p>
        </p:txBody>
      </p:sp>
      <p:sp>
        <p:nvSpPr>
          <p:cNvPr id="55" name="Shape 53"/>
          <p:cNvSpPr/>
          <p:nvPr/>
        </p:nvSpPr>
        <p:spPr>
          <a:xfrm>
            <a:off x="2450592" y="5084064"/>
            <a:ext cx="2084832" cy="566928"/>
          </a:xfrm>
          <a:prstGeom prst="rect">
            <a:avLst/>
          </a:prstGeom>
          <a:solidFill>
            <a:srgbClr val="F4F6F9"/>
          </a:solidFill>
          <a:ln w="1016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6" name="Text 54"/>
          <p:cNvSpPr/>
          <p:nvPr/>
        </p:nvSpPr>
        <p:spPr>
          <a:xfrm>
            <a:off x="2523744" y="5120640"/>
            <a:ext cx="1956816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5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📋 SOP OOS investigation (Word)</a:t>
            </a:r>
            <a:endParaRPr lang="en-US" sz="1000" dirty="0"/>
          </a:p>
        </p:txBody>
      </p:sp>
      <p:sp>
        <p:nvSpPr>
          <p:cNvPr id="57" name="Shape 55"/>
          <p:cNvSpPr/>
          <p:nvPr/>
        </p:nvSpPr>
        <p:spPr>
          <a:xfrm>
            <a:off x="4626864" y="5084064"/>
            <a:ext cx="2084832" cy="566928"/>
          </a:xfrm>
          <a:prstGeom prst="rect">
            <a:avLst/>
          </a:prstGeom>
          <a:solidFill>
            <a:srgbClr val="F4F6F9"/>
          </a:solidFill>
          <a:ln w="1016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8" name="Text 56"/>
          <p:cNvSpPr/>
          <p:nvPr/>
        </p:nvSpPr>
        <p:spPr>
          <a:xfrm>
            <a:off x="4700016" y="5120640"/>
            <a:ext cx="1956816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5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✅ Checklist ouverture OOS</a:t>
            </a:r>
            <a:endParaRPr lang="en-US" sz="1000" dirty="0"/>
          </a:p>
        </p:txBody>
      </p:sp>
      <p:sp>
        <p:nvSpPr>
          <p:cNvPr id="59" name="Shape 57"/>
          <p:cNvSpPr/>
          <p:nvPr/>
        </p:nvSpPr>
        <p:spPr>
          <a:xfrm>
            <a:off x="6803136" y="5084064"/>
            <a:ext cx="2084832" cy="566928"/>
          </a:xfrm>
          <a:prstGeom prst="rect">
            <a:avLst/>
          </a:prstGeom>
          <a:solidFill>
            <a:srgbClr val="F4F6F9"/>
          </a:solidFill>
          <a:ln w="1016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0" name="Text 58"/>
          <p:cNvSpPr/>
          <p:nvPr/>
        </p:nvSpPr>
        <p:spPr>
          <a:xfrm>
            <a:off x="6876288" y="5120640"/>
            <a:ext cx="1956816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5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📄 Procédure quarantaine lot</a:t>
            </a:r>
            <a:endParaRPr lang="en-US" sz="1000" dirty="0"/>
          </a:p>
        </p:txBody>
      </p:sp>
      <p:sp>
        <p:nvSpPr>
          <p:cNvPr id="61" name="Shape 59"/>
          <p:cNvSpPr/>
          <p:nvPr/>
        </p:nvSpPr>
        <p:spPr>
          <a:xfrm>
            <a:off x="0" y="4919472"/>
            <a:ext cx="9144000" cy="22402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2" name="Text 60"/>
          <p:cNvSpPr/>
          <p:nvPr/>
        </p:nvSpPr>
        <p:spPr>
          <a:xfrm>
            <a:off x="274320" y="4919472"/>
            <a:ext cx="7772400" cy="224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ABBDD"/>
                </a:solidFill>
              </a:rPr>
              <a:t>OOS, OOT &amp; CAPA en Industrie Pharmaceutique  ·  Rachid BERKANI  ·  Expert Qualité &amp; Statistiques</a:t>
            </a:r>
            <a:endParaRPr lang="en-US" sz="850" dirty="0"/>
          </a:p>
        </p:txBody>
      </p:sp>
      <p:sp>
        <p:nvSpPr>
          <p:cNvPr id="63" name="Text 61"/>
          <p:cNvSpPr/>
          <p:nvPr/>
        </p:nvSpPr>
        <p:spPr>
          <a:xfrm>
            <a:off x="8046720" y="4919472"/>
            <a:ext cx="1051560" cy="2240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AABBDD"/>
                </a:solidFill>
              </a:rPr>
              <a:t>8 / 39</a:t>
            </a:r>
            <a:endParaRPr lang="en-US" sz="8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2E5FA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4407408"/>
            <a:ext cx="9144000" cy="736092"/>
          </a:xfrm>
          <a:prstGeom prst="rect">
            <a:avLst/>
          </a:prstGeom>
          <a:solidFill>
            <a:srgbClr val="1A3A7A"/>
          </a:solidFill>
          <a:ln w="12700">
            <a:solidFill>
              <a:srgbClr val="1A3A7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457200" y="914400"/>
            <a:ext cx="822960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kern="0" spc="500" dirty="0">
                <a:solidFill>
                  <a:srgbClr val="D6E4F0"/>
                </a:solidFill>
              </a:rPr>
              <a:t>CHAPITRE 2</a:t>
            </a:r>
            <a:endParaRPr lang="en-US" sz="1500" dirty="0"/>
          </a:p>
        </p:txBody>
      </p:sp>
      <p:sp>
        <p:nvSpPr>
          <p:cNvPr id="4" name="Text 2"/>
          <p:cNvSpPr/>
          <p:nvPr/>
        </p:nvSpPr>
        <p:spPr>
          <a:xfrm>
            <a:off x="457200" y="1371600"/>
            <a:ext cx="8229600" cy="1600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08000"/>
              </a:lnSpc>
              <a:buNone/>
            </a:pPr>
            <a:r>
              <a:rPr lang="en-US" sz="4300" b="1" dirty="0">
                <a:solidFill>
                  <a:srgbClr val="FFFFFF"/>
                </a:solidFill>
              </a:rPr>
              <a:t>Détection &amp;</a:t>
            </a:r>
            <a:endParaRPr lang="en-US" sz="4300" dirty="0"/>
          </a:p>
          <a:p>
            <a:pPr marL="0" indent="0">
              <a:lnSpc>
                <a:spcPct val="108000"/>
              </a:lnSpc>
              <a:buNone/>
            </a:pPr>
            <a:r>
              <a:rPr lang="en-US" sz="4300" b="1" dirty="0">
                <a:solidFill>
                  <a:srgbClr val="FFFFFF"/>
                </a:solidFill>
              </a:rPr>
              <a:t>Investigation Initiale</a:t>
            </a:r>
            <a:endParaRPr lang="en-US" sz="4300" dirty="0"/>
          </a:p>
        </p:txBody>
      </p:sp>
      <p:sp>
        <p:nvSpPr>
          <p:cNvPr id="5" name="Text 3"/>
          <p:cNvSpPr/>
          <p:nvPr/>
        </p:nvSpPr>
        <p:spPr>
          <a:xfrm>
            <a:off x="457200" y="2999232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50" i="1" dirty="0">
                <a:solidFill>
                  <a:srgbClr val="D6E4F0"/>
                </a:solidFill>
              </a:rPr>
              <a:t>Boucle 3 phases  ·  Plan d'échantillonnage  ·  Normalité (Shapiro-Wilk / Anderson-Darling)  ·  Grubbs  ·  Pareto  ·  Cartes I-MR</a:t>
            </a:r>
            <a:endParaRPr lang="en-US" sz="1350" dirty="0"/>
          </a:p>
        </p:txBody>
      </p:sp>
      <p:sp>
        <p:nvSpPr>
          <p:cNvPr id="6" name="Text 4"/>
          <p:cNvSpPr/>
          <p:nvPr/>
        </p:nvSpPr>
        <p:spPr>
          <a:xfrm>
            <a:off x="457200" y="4443984"/>
            <a:ext cx="8229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AABBDD"/>
                </a:solidFill>
              </a:rPr>
              <a:t>Sections 2.1 → 2.6  ·  Outils : Minitab® 21, USP &lt;1010&gt;, ASTM E2587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8321040" y="4809744"/>
            <a:ext cx="7315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4748B"/>
                </a:solidFill>
              </a:rPr>
              <a:t>9 / 39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7049</Words>
  <Application>Microsoft Office PowerPoint</Application>
  <PresentationFormat>Affichage à l'écran (16:9)</PresentationFormat>
  <Paragraphs>1088</Paragraphs>
  <Slides>39</Slides>
  <Notes>39</Notes>
  <HiddenSlides>0</HiddenSlides>
  <MMClips>0</MMClips>
  <ScaleCrop>false</ScaleCrop>
  <HeadingPairs>
    <vt:vector size="6" baseType="variant">
      <vt:variant>
        <vt:lpstr>Polices utilisées</vt:lpstr>
      </vt:variant>
      <vt:variant>
        <vt:i4>1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39</vt:i4>
      </vt:variant>
    </vt:vector>
  </HeadingPairs>
  <TitlesOfParts>
    <vt:vector size="41" baseType="lpstr">
      <vt:lpstr>Arial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OOS, OOT &amp; CAPA en Industrie Pharmaceutique</dc:title>
  <dc:subject>PptxGenJS Presentation</dc:subject>
  <dc:creator>Rachid BERKANI</dc:creator>
  <cp:lastModifiedBy>rachid berkani</cp:lastModifiedBy>
  <cp:revision>1</cp:revision>
  <dcterms:created xsi:type="dcterms:W3CDTF">2026-03-28T10:43:13Z</dcterms:created>
  <dcterms:modified xsi:type="dcterms:W3CDTF">2026-03-28T12:15:42Z</dcterms:modified>
</cp:coreProperties>
</file>