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85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320040" cy="685800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914400" y="1097280"/>
            <a:ext cx="77724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001268" y="1091184"/>
            <a:ext cx="8686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0" i="0" dirty="0">
                <a:solidFill>
                  <a:srgbClr val="F2D368"/>
                </a:solidFill>
                <a:latin typeface="Calibri"/>
              </a:rPr>
              <a:t>LE MANUEL PRATIQUE DU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1417320"/>
            <a:ext cx="86868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5800" b="1" i="0">
                <a:solidFill>
                  <a:srgbClr val="FFFFFF"/>
                </a:solidFill>
                <a:latin typeface="Calibri"/>
              </a:rPr>
              <a:t>CONSULTANT 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2286000"/>
            <a:ext cx="96012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D4AF37"/>
                </a:solidFill>
                <a:latin typeface="Calibri"/>
              </a:rPr>
              <a:t>EXCELLENCE OPÉRATIONNELLE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3337560"/>
            <a:ext cx="7315200" cy="36576"/>
          </a:xfrm>
          <a:prstGeom prst="rect">
            <a:avLst/>
          </a:prstGeom>
          <a:solidFill>
            <a:srgbClr val="F2D36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914400" y="3429000"/>
            <a:ext cx="86868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1">
                <a:solidFill>
                  <a:srgbClr val="CADCFC"/>
                </a:solidFill>
                <a:latin typeface="Calibri"/>
              </a:rPr>
              <a:t>De la planification au rapport de mission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3840480"/>
            <a:ext cx="86868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CADCFC"/>
                </a:solidFill>
                <a:latin typeface="Calibri"/>
              </a:rPr>
              <a:t>Piloter les projets Lean · Six Sigma · Amélioration Continue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14400" y="4754880"/>
            <a:ext cx="502920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914400" y="4892040"/>
            <a:ext cx="5486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D4AF37"/>
                </a:solidFill>
                <a:latin typeface="Calibri"/>
              </a:rPr>
              <a:t>Rachid BERKANI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5440680"/>
            <a:ext cx="7315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Consultant-Formateur Expert en Excellence Opérationnelle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6035040"/>
            <a:ext cx="1490472" cy="3657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005840" y="6053328"/>
            <a:ext cx="1399032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2D368"/>
                </a:solidFill>
                <a:latin typeface="Calibri"/>
              </a:rPr>
              <a:t>Pharmaceutique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514600" y="6035040"/>
            <a:ext cx="1577340" cy="3657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606040" y="6053328"/>
            <a:ext cx="148590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2D368"/>
                </a:solidFill>
                <a:latin typeface="Calibri"/>
              </a:rPr>
              <a:t>Agroalimentaire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201668" y="6035040"/>
            <a:ext cx="1143000" cy="3657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4293108" y="6053328"/>
            <a:ext cx="10515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2D368"/>
                </a:solidFill>
                <a:latin typeface="Calibri"/>
              </a:rPr>
              <a:t>Automobile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454396" y="6035040"/>
            <a:ext cx="1316736" cy="3657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5545836" y="6053328"/>
            <a:ext cx="1225296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2D368"/>
                </a:solidFill>
                <a:latin typeface="Calibri"/>
              </a:rPr>
              <a:t>Électronique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880860" y="6035040"/>
            <a:ext cx="1403604" cy="3657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972300" y="6053328"/>
            <a:ext cx="1312164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2D368"/>
                </a:solidFill>
                <a:latin typeface="Calibri"/>
              </a:rPr>
              <a:t>Papier-Carton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601200" y="1371600"/>
            <a:ext cx="2286000" cy="41148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9875520" y="1645920"/>
            <a:ext cx="1828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D4AF37"/>
                </a:solidFill>
                <a:latin typeface="Calibri"/>
              </a:rPr>
              <a:t>GUIDE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692640" y="265176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0" i="0">
                <a:solidFill>
                  <a:srgbClr val="F2D368"/>
                </a:solidFill>
                <a:latin typeface="Calibri"/>
              </a:rPr>
              <a:t>Guide opérationnel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92640" y="3063240"/>
            <a:ext cx="20116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0" i="0">
                <a:solidFill>
                  <a:srgbClr val="FFFFFF"/>
                </a:solidFill>
                <a:latin typeface="Calibri"/>
              </a:rPr>
              <a:t>Checklists &amp; Templates
prêts à l'emploi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92640" y="3749039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0" i="0">
                <a:solidFill>
                  <a:srgbClr val="F2D368"/>
                </a:solidFill>
                <a:latin typeface="Calibri"/>
              </a:rPr>
              <a:t>30+ outils terrain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692640" y="4160520"/>
            <a:ext cx="182880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9692640" y="4251960"/>
            <a:ext cx="20116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Calibri"/>
              </a:rPr>
              <a:t>4 Études de Cas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1 — CADRAGE ET CONTRACTUALISATION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Lancement de la Mission — Le Kick-off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Alignement de toutes les parties prenantes sur les objectifs et le planning dès J1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Présentation du Project Charter et de la Matrice RACI pour clarifier les rôles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Techniques de gestion des résistances : transformer les opposants en alliés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Project Charter (Outil 5.1)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Matrice RACI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Planning de Mission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Checklist Kick-off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7772400" y="0"/>
            <a:ext cx="4416552" cy="6858000"/>
          </a:xfrm>
          <a:prstGeom prst="rect">
            <a:avLst/>
          </a:prstGeom>
          <a:solidFill>
            <a:srgbClr val="122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457200"/>
            <a:ext cx="3657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D4AF37"/>
                </a:solidFill>
                <a:latin typeface="Calibri"/>
              </a:rPr>
              <a:t>PARTIE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822960"/>
            <a:ext cx="3200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3154680"/>
            <a:ext cx="685800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40080" y="3291840"/>
            <a:ext cx="6858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  <a:latin typeface="Calibri"/>
              </a:rPr>
              <a:t>IMMERSION ET DIAGNOSTIC OPÉRATIONNEL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45720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CHAPITRES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0" y="914400"/>
            <a:ext cx="3474720" cy="36576"/>
          </a:xfrm>
          <a:prstGeom prst="rect">
            <a:avLst/>
          </a:prstGeom>
          <a:solidFill>
            <a:srgbClr val="2A3B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8229600" y="1005840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8229600" y="1051560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32520" y="105156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Immersion Terrain — Le Gemba Walk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0" y="1755648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229600" y="1801368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32520" y="1801368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Cartographie des Processus &amp; Données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0" y="2505456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8229600" y="2551176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32520" y="2551176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Analyse des Causes Racines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2 — IMMERSION ET DIAGNOSTIC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Immersion Terrain — Le Gemba Walk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Le Gemba Walk : observer avant de conclure — 1h terrain = 3h de réunion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Identification des 7+1 gaspillages (Muda) : mouvements, attentes, surproduction…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Mesure du Takt Time et calcul du TRS/OEE pour établir la performance de référence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Grille Observation 7 Gaspillages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Fiche TRS/OEE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Chronomètre Takt Time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Check-list Gemba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2 — IMMERSION ET DIAGNOSTIC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Cartographie des Processus et Collecte des Données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SIPOC : cartographier le flux de bout en bout (Fournisseurs → Clients)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VSM état actuel : visualiser tous les flux et identifier les goulots d'étranglement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Fiabilisation des données : distinguer ce qui est mesuré de ce qui est réel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Template SIPOC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Value Stream Mapping (VSM)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Fiche Collecte de Données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Tableau KPI Référence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2 — IMMERSION ET DIAGNOSTIC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Analyse des Causes Racines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Les 5 Pourquoi : ne jamais s'arrêter au symptôme, aller jusqu'à la cause profonde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Diagramme d'Ishikawa (5M) : structurer l'analyse par catégories de causes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Priorisation statistique des causes : ne traiter que ce qui est prouvé par les données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5 Pourquoi (Outil 6.1)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Ishikawa / 5M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Pareto des causes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Analyse statistique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7772400" y="0"/>
            <a:ext cx="4416552" cy="6858000"/>
          </a:xfrm>
          <a:prstGeom prst="rect">
            <a:avLst/>
          </a:prstGeom>
          <a:solidFill>
            <a:srgbClr val="122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457200"/>
            <a:ext cx="3657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D4AF37"/>
                </a:solidFill>
                <a:latin typeface="Calibri"/>
              </a:rPr>
              <a:t>PARTIE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822960"/>
            <a:ext cx="3200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3154680"/>
            <a:ext cx="685800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40080" y="3291840"/>
            <a:ext cx="6858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  <a:latin typeface="Calibri"/>
              </a:rPr>
              <a:t>CONCEPTION ET PLANIFICATION DES SOLUTIONS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45720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CHAPITRES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0" y="914400"/>
            <a:ext cx="3474720" cy="36576"/>
          </a:xfrm>
          <a:prstGeom prst="rect">
            <a:avLst/>
          </a:prstGeom>
          <a:solidFill>
            <a:srgbClr val="2A3B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8229600" y="1005840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8229600" y="1051560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32520" y="105156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Génération et Sélection des Solutions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3 — CONCEPTION ET PLANIFICATION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Génération et Sélection des Solutions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Brainstorming structuré : générer un maximum d'idées sans jugement, puis filtrer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Matrice Impact / Effort : prioriser les Quick Wins et les projets structurants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Calcul ROI par solution et construction du plan d'action priorisé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Matrice Impact/Effort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Calculateur ROI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Plan d'Action Priorisé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Template Quick Wins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7772400" y="0"/>
            <a:ext cx="4416552" cy="6858000"/>
          </a:xfrm>
          <a:prstGeom prst="rect">
            <a:avLst/>
          </a:prstGeom>
          <a:solidFill>
            <a:srgbClr val="122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457200"/>
            <a:ext cx="3657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D4AF37"/>
                </a:solidFill>
                <a:latin typeface="Calibri"/>
              </a:rPr>
              <a:t>PARTIE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822960"/>
            <a:ext cx="3200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0" b="1" i="0">
                <a:solidFill>
                  <a:srgbClr val="D4AF37"/>
                </a:solidFill>
                <a:latin typeface="Calibri"/>
              </a:rPr>
              <a:t>4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3154680"/>
            <a:ext cx="685800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40080" y="3291840"/>
            <a:ext cx="6858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  <a:latin typeface="Calibri"/>
              </a:rPr>
              <a:t>DÉPLOIEMENT ET EXÉCUTION TERRAIN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45720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CHAPITRES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0" y="914400"/>
            <a:ext cx="3474720" cy="36576"/>
          </a:xfrm>
          <a:prstGeom prst="rect">
            <a:avLst/>
          </a:prstGeom>
          <a:solidFill>
            <a:srgbClr val="2A3B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8229600" y="1005840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8229600" y="1051560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32520" y="105156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Gérer la Mission avec Excellence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0" y="1755648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229600" y="1801368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32520" y="1801368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Mise en Œuvre Opérationnelle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0" y="2505456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8229600" y="2551176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10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32520" y="2551176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SMED · Lean · Six Sigma DMAIC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4 — DÉPLOIEMENT ET EXÉCUTION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Gérer la Mission avec Excellence — Posture, Pièges et Out of the Box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Le rôle réel du consultant : coach et facilitateur, pas exécutant opérationnel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Les 10 pièges mortels : scope creep, dépendance, perfection, communication défaillante…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Techniques Out of the Box : Pensée Inversée, challenger ses propres hypothèses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Journal des Pièges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Grille de Posture Consultant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Techniques Out of the Box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AIC — Rituel Terrain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4 — DÉPLOIEMENT ET EXÉCUTION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Mise en Œuvre Opérationnelle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Chantier Kaizen Blitz 5 jours : transformer rapidement avec l'équipe terrain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Déploiement 5S et management visuel : rendre les problèmes immédiatement visibles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Gestion des imprévus : maintenir le cap quand la mission dévie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Plan Kaizen Blitz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Check-list 5S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Management Visuel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Tableau de Bord Terrain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27432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D4AF37"/>
                </a:solidFill>
                <a:latin typeface="Calibri"/>
              </a:rPr>
              <a:t>L'AUTEUR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822960"/>
            <a:ext cx="64008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800" b="1" i="0">
                <a:solidFill>
                  <a:srgbClr val="FFFFFF"/>
                </a:solidFill>
                <a:latin typeface="Calibri"/>
              </a:rPr>
              <a:t>Rachid BERKANI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1691640"/>
            <a:ext cx="45720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40080" y="1783080"/>
            <a:ext cx="7772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1">
                <a:solidFill>
                  <a:srgbClr val="F2D368"/>
                </a:solidFill>
                <a:latin typeface="Calibri"/>
              </a:rPr>
              <a:t>Consultant-Formateur Expert · Excellence Opérationnelle</a:t>
            </a:r>
          </a:p>
        </p:txBody>
      </p:sp>
      <p:sp>
        <p:nvSpPr>
          <p:cNvPr id="9" name="Rectangle 8"/>
          <p:cNvSpPr/>
          <p:nvPr/>
        </p:nvSpPr>
        <p:spPr>
          <a:xfrm>
            <a:off x="8686800" y="640080"/>
            <a:ext cx="2834640" cy="365760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8686800" y="640080"/>
            <a:ext cx="2834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9144000" y="1828800"/>
            <a:ext cx="18288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400" b="1" i="0">
                <a:solidFill>
                  <a:srgbClr val="3A4B7B"/>
                </a:solidFill>
                <a:latin typeface="Calibri"/>
              </a:rPr>
              <a:t>PHOTO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86800" y="4389120"/>
            <a:ext cx="2834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F2D368"/>
                </a:solidFill>
                <a:latin typeface="Calibri"/>
              </a:rPr>
              <a:t>Rachid BERKANI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40080" y="2468880"/>
            <a:ext cx="2194560" cy="12801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640080" y="2468880"/>
            <a:ext cx="2194560" cy="457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31519" y="2560320"/>
            <a:ext cx="20116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 i="0">
                <a:solidFill>
                  <a:srgbClr val="D4AF37"/>
                </a:solidFill>
                <a:latin typeface="Calibri"/>
              </a:rPr>
              <a:t>30+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19" y="320040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années d'expérience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200400" y="2468880"/>
            <a:ext cx="2194560" cy="12801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3200400" y="2468880"/>
            <a:ext cx="2194560" cy="457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3291840" y="2560320"/>
            <a:ext cx="20116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 i="0">
                <a:solidFill>
                  <a:srgbClr val="D4AF37"/>
                </a:solidFill>
                <a:latin typeface="Calibri"/>
              </a:rPr>
              <a:t>100+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91840" y="320040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missions menées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760720" y="2468880"/>
            <a:ext cx="2194560" cy="12801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5760720" y="2468880"/>
            <a:ext cx="2194560" cy="457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5852159" y="2560320"/>
            <a:ext cx="20116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 i="0">
                <a:solidFill>
                  <a:srgbClr val="D4AF37"/>
                </a:solidFill>
                <a:latin typeface="Calibri"/>
              </a:rPr>
              <a:t>10+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852159" y="320040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secteurs d'activité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" y="3977639"/>
            <a:ext cx="77724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CADCFC"/>
                </a:solidFill>
                <a:latin typeface="Calibri"/>
              </a:rPr>
              <a:t>Expert reconnu en excellence opérationnelle et performance industrielle,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" y="4297679"/>
            <a:ext cx="77724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CADCFC"/>
                </a:solidFill>
                <a:latin typeface="Calibri"/>
              </a:rPr>
              <a:t>Rachid Berkani accompagne les entreprises depuis plus de 30 ans dans leur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" y="4617719"/>
            <a:ext cx="77724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CADCFC"/>
                </a:solidFill>
                <a:latin typeface="Calibri"/>
              </a:rPr>
              <a:t>transformation vers des standards d'excellence mondiale.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0080" y="5074919"/>
            <a:ext cx="77724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CADCFC"/>
                </a:solidFill>
                <a:latin typeface="Calibri"/>
              </a:rPr>
              <a:t>Ses programmes sur mesure couvrent des secteurs variés :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0080" y="5394959"/>
            <a:ext cx="77724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CADCFC"/>
                </a:solidFill>
                <a:latin typeface="Calibri"/>
              </a:rPr>
              <a:t>pharmaceutique · agroalimentaire · automobile · électronique · papier-carton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4 — DÉPLOIEMENT ET EXÉCUTION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Cas Spécifiques : SMED · Lean Manufacturing · Six Sigma DMAIC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Guide SMED en 4 phases : distinguer interne/externe, externaliser, standardiser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Équilibrage des flux Lean : éliminer les goulots, fluidifier la production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DMAIC phase par phase : Define · Measure · Analyze · Improve · Control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Fiche Chronométrage SMED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Diagramme Spaghetti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Plan d'Expériences (DOE)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Carte de Contrôle SPC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7772400" y="0"/>
            <a:ext cx="4416552" cy="6858000"/>
          </a:xfrm>
          <a:prstGeom prst="rect">
            <a:avLst/>
          </a:prstGeom>
          <a:solidFill>
            <a:srgbClr val="122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457200"/>
            <a:ext cx="3657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D4AF37"/>
                </a:solidFill>
                <a:latin typeface="Calibri"/>
              </a:rPr>
              <a:t>PARTIE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822960"/>
            <a:ext cx="3200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0" b="1" i="0">
                <a:solidFill>
                  <a:srgbClr val="D4AF37"/>
                </a:solidFill>
                <a:latin typeface="Calibri"/>
              </a:rPr>
              <a:t>5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3154680"/>
            <a:ext cx="685800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40080" y="3291840"/>
            <a:ext cx="6858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  <a:latin typeface="Calibri"/>
              </a:rPr>
              <a:t>CONTRÔLE ET PÉRENNISATION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45720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CHAPITRES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0" y="914400"/>
            <a:ext cx="3474720" cy="36576"/>
          </a:xfrm>
          <a:prstGeom prst="rect">
            <a:avLst/>
          </a:prstGeom>
          <a:solidFill>
            <a:srgbClr val="2A3B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8229600" y="1005840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8229600" y="1051560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11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32520" y="105156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Mesure des Résultats et Validation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0" y="1755648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229600" y="1801368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12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32520" y="1801368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Standardisation et Transfert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0" y="2505456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8229600" y="2551176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13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32520" y="2551176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Mise sous Contrôle et Maintien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11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5 — CONTRÔLE ET PÉRENNISATION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Mesure des Résultats et Validation des Gains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Tableau KPI Avant/Après : comparer les données de référence aux résultats obtenus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Hard Savings vs Soft Savings : différencier les gains réels des gains potentiels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Validation financière par le contrôleur de gestion — procès-verbal de gains signé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Calculateur de Gains (Outil 10.1)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Tableau KPI Avant/Après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PV de Validation Financière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Dashboard Résultats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12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5 — CONTRÔLE ET PÉRENNISATION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Standardisation et Transfert de Compétences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SOP et One Point Lessons : documenter les nouvelles pratiques de façon visuelle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Programme Train the Trainer : former des référents internes capables de former à leur tour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Management visuel : afficher les standards là où le travail est réalisé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Template SOP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One Point Lesson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Plan Train the Trainer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Matrice de Compétences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13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5 — CONTRÔLE ET PÉRENNISATION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Mise sous Contrôle et Maintien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Plan de contrôle : définir qui contrôle quoi, à quelle fréquence, avec quel outil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Cartes SPC (Statistical Process Control) : détecter les dérives avant qu'elles deviennent problèmes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AIC — Animation à Intervalle Court : rituel de management terrain quotidien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Plan de Contrôle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Cartes SPC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Rituel AIC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Audit 5S Hebdomadaire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7772400" y="0"/>
            <a:ext cx="4416552" cy="6858000"/>
          </a:xfrm>
          <a:prstGeom prst="rect">
            <a:avLst/>
          </a:prstGeom>
          <a:solidFill>
            <a:srgbClr val="122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457200"/>
            <a:ext cx="3657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D4AF37"/>
                </a:solidFill>
                <a:latin typeface="Calibri"/>
              </a:rPr>
              <a:t>PARTIE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822960"/>
            <a:ext cx="3200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0" b="1" i="0">
                <a:solidFill>
                  <a:srgbClr val="D4AF37"/>
                </a:solidFill>
                <a:latin typeface="Calibri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3154680"/>
            <a:ext cx="685800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40080" y="3291840"/>
            <a:ext cx="6858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  <a:latin typeface="Calibri"/>
              </a:rPr>
              <a:t>CLÔTURE ET ACCOMPAGNEMENT POST-MISSION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45720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CHAPITRES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0" y="914400"/>
            <a:ext cx="3474720" cy="36576"/>
          </a:xfrm>
          <a:prstGeom prst="rect">
            <a:avLst/>
          </a:prstGeom>
          <a:solidFill>
            <a:srgbClr val="2A3B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8229600" y="1005840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8229600" y="1051560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14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32520" y="105156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Le Rapport de Mission Final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0" y="1755648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229600" y="1801368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15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32520" y="1801368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Présentation CODIR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0" y="2505456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8229600" y="2551176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16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32520" y="2551176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Accompagnement Post-Mission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14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6 — CLÔTURE ET POST-MISSION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Le Rapport de Mission Final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Structure professionnelle du rapport : Executive Summary, Corps, Recommandations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Storytelling des résultats : photos Avant/Après, graphiques de progression, témoignages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Recommandations stratégiques pour la suite : étendre la démarche, nouvelles missions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Template Rapport Final (Outil 11.1)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Structure Executive Summary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Guide Photos Avant/Après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6 — CLÔTURE ET POST-MISSION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Présentation Finale au Client — CODIR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15 slides type pour présenter au Comité de Direction avec impact et crédibilité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Gestion des objections en séance : anticiper les questions, répondre par les faits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Procès-verbal de clôture signé : formaliser la fin de mission et les engagements de suivi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15 Slides CODIR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Guide Gestion Objections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PV de Clôture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Checklist Présentation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16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6 — CLÔTURE ET POST-MISSION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Accompagnement Post-Mission et Coaching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Plan de suivi J+30 / J+60 / J+90 : vérifier l'ancrage des gains dans la durée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Gestion des dérives : détecter et corriger avant que les gains ne s'érodent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Fidélisation client : transformer une mission réussie en partenariat durable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Contrat de Suivi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Fiche Satisfaction Client (Outil 13.1)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Plan J+30/60/90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Grille Audit Post-Mission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7772400" y="0"/>
            <a:ext cx="4416552" cy="6858000"/>
          </a:xfrm>
          <a:prstGeom prst="rect">
            <a:avLst/>
          </a:prstGeom>
          <a:solidFill>
            <a:srgbClr val="122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457200"/>
            <a:ext cx="3657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D4AF37"/>
                </a:solidFill>
                <a:latin typeface="Calibri"/>
              </a:rPr>
              <a:t>PARTIE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822960"/>
            <a:ext cx="3200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0" b="1" i="0">
                <a:solidFill>
                  <a:srgbClr val="D4AF37"/>
                </a:solidFill>
                <a:latin typeface="Calibri"/>
              </a:rPr>
              <a:t>7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3154680"/>
            <a:ext cx="685800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40080" y="3291840"/>
            <a:ext cx="6858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  <a:latin typeface="Calibri"/>
              </a:rPr>
              <a:t>POSTURE ET EXCELLENCE DU CONSULTANT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45720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CHAPITRES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0" y="914400"/>
            <a:ext cx="3474720" cy="36576"/>
          </a:xfrm>
          <a:prstGeom prst="rect">
            <a:avLst/>
          </a:prstGeom>
          <a:solidFill>
            <a:srgbClr val="2A3B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8229600" y="1005840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8229600" y="1051560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17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32520" y="105156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Les Erreurs Classiques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0" y="1755648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229600" y="1801368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18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32520" y="1801368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Leadership et Influence Sans Autorité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0" y="2505456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8229600" y="2551176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19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32520" y="2551176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Industrialiser ses Missions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058400" y="5029200"/>
            <a:ext cx="18288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0" b="1" i="0">
                <a:solidFill>
                  <a:srgbClr val="1A2B6B"/>
                </a:solidFill>
                <a:latin typeface="Calibri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2286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La Réalité du Terrain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868680"/>
            <a:ext cx="5486400" cy="457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40080" y="1097280"/>
            <a:ext cx="4114800" cy="32004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40080" y="1097280"/>
            <a:ext cx="41148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731520" y="1371600"/>
            <a:ext cx="393192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600" b="1" i="0">
                <a:solidFill>
                  <a:srgbClr val="D4AF37"/>
                </a:solidFill>
                <a:latin typeface="Calibri"/>
              </a:rPr>
              <a:t>80%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108960"/>
            <a:ext cx="39319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 i="0">
                <a:solidFill>
                  <a:srgbClr val="FFFFFF"/>
                </a:solidFill>
                <a:latin typeface="Calibri"/>
              </a:rPr>
              <a:t>des projets Lean &amp;
Six Sigma échouent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29200" y="1188720"/>
            <a:ext cx="66751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F2D368"/>
                </a:solidFill>
                <a:latin typeface="Calibri"/>
              </a:rPr>
              <a:t>Les défis des entreprises industrielles 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12080" y="1691640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Gaspillages non identifiés ni mesurés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12080" y="2075688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Processus non standardisés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12080" y="2459736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Gains non pérennisés après la mission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0" y="2843784"/>
            <a:ext cx="66751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5029200" y="3227832"/>
            <a:ext cx="66751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F2D368"/>
                </a:solidFill>
                <a:latin typeface="Calibri"/>
              </a:rPr>
              <a:t>Ce que les consultants font mal 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12080" y="3730752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Répondre à la demande sans reformuler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12080" y="4114800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Imposer des outils sans comprendre le contexte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12080" y="4498848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Partir sans transférer les compétences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17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7 — POSTURE ET EXCELLENCE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Les Erreurs Classiques et Comment les Éviter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Les 12 pièges qui tuent les missions : de la dépendance au scope creep en passant par la sur-complexité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Comment reconnaître chaque piège avant qu'il ne compromette la mission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Stratégies concrètes pour sortir d'une situation bloquée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Grille des 12 Pièges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Journal de Mission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Plan de Sortie de Crise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Auto-évaluation Consultant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18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7 — POSTURE ET EXCELLENCE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Leadership et Influence Sans Autorité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7 sources d'influence : expertise, légitimité, réseau, réciprocité, preuve sociale…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Gestion des conflits entre services : arbitrer sans prendre parti, faire décider le sponsor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Construction de la confiance sur le terrain : être présent, cohérent, fiable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Cartographie d'Influence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Guide Gestion de Conflits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Techniques de Persuasion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Grille Communication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19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7 — POSTURE ET EXCELLENCE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Industrialiser ses Missions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Bibliothèque de templates : capitaliser sur chaque mission pour gagner en efficacité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Développer une méthodologie propriétaire : votre signature, votre différenciation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Scalabilité : passer de consultant solo à cabinet, former des juniors, démultiplier l'impact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Bibliothèque Templates (30 outils)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Méthodologie Propriétaire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Plan de Capitalisation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Modèle de Scalabilité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18288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D4AF37"/>
                </a:solidFill>
                <a:latin typeface="Calibri"/>
              </a:rPr>
              <a:t>CONCLUSION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59436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0" i="0">
                <a:solidFill>
                  <a:srgbClr val="FFFFFF"/>
                </a:solidFill>
                <a:latin typeface="Calibri"/>
              </a:rPr>
              <a:t>Les 10 Commandements du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0972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D4AF37"/>
                </a:solidFill>
                <a:latin typeface="Calibri"/>
              </a:rPr>
              <a:t>Consultant en Excellence Opérationnelle</a:t>
            </a:r>
          </a:p>
        </p:txBody>
      </p:sp>
      <p:sp>
        <p:nvSpPr>
          <p:cNvPr id="8" name="Rectangle 7"/>
          <p:cNvSpPr/>
          <p:nvPr/>
        </p:nvSpPr>
        <p:spPr>
          <a:xfrm>
            <a:off x="640080" y="1783080"/>
            <a:ext cx="10515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40080" y="1920240"/>
            <a:ext cx="502920" cy="6858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640080" y="1965960"/>
            <a:ext cx="502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34440" y="2029968"/>
            <a:ext cx="4754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Tu comprendras le vrai besoin avant de proposer une solution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0080" y="2807208"/>
            <a:ext cx="502920" cy="6858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640080" y="2852928"/>
            <a:ext cx="502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II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34440" y="2916936"/>
            <a:ext cx="4754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Tu iras sur le Gemba avant de conclure quoi que ce soit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0080" y="3694176"/>
            <a:ext cx="502920" cy="6858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40080" y="3739896"/>
            <a:ext cx="502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III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34440" y="3803904"/>
            <a:ext cx="4754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Tu fixeras des objectifs SMART et mesurables dès le cadrage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40080" y="4581144"/>
            <a:ext cx="502920" cy="6858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640080" y="4626864"/>
            <a:ext cx="502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IV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34440" y="4690872"/>
            <a:ext cx="4754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Tu éviteras la dépendance — ton rôle est de te rendre inutile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40080" y="5468112"/>
            <a:ext cx="502920" cy="6858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640080" y="5513832"/>
            <a:ext cx="502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V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34440" y="5577840"/>
            <a:ext cx="4754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Tu mesureras les gains financiers avec la rigueur du contrôleur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400800" y="1920240"/>
            <a:ext cx="502920" cy="6858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400800" y="1965960"/>
            <a:ext cx="502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VI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95160" y="2029968"/>
            <a:ext cx="4754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Tu standardiseras avant de partir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400800" y="2807208"/>
            <a:ext cx="502920" cy="6858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6400800" y="2852928"/>
            <a:ext cx="502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VII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995160" y="2916936"/>
            <a:ext cx="4754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Tu formeras des relais internes compétents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400800" y="3694176"/>
            <a:ext cx="502920" cy="6858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6400800" y="3739896"/>
            <a:ext cx="502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VIII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995160" y="3803904"/>
            <a:ext cx="4754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Tu clôtureras formellement chaque mission avec un rapport final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400800" y="4581144"/>
            <a:ext cx="502920" cy="6858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6400800" y="4626864"/>
            <a:ext cx="502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IX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995160" y="4690872"/>
            <a:ext cx="4754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Tu restes Out of the Box — la créativité prime sur les outils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400800" y="5468112"/>
            <a:ext cx="502920" cy="6858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6400800" y="5513832"/>
            <a:ext cx="502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X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95160" y="5577840"/>
            <a:ext cx="47548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Tu industrialiseras ta propre méthodologie pour scaler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28016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280160"/>
            <a:ext cx="12188952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01168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2D368"/>
                </a:solidFill>
                <a:latin typeface="Calibri"/>
              </a:rPr>
              <a:t>COMPLÉMENTS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58368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La Boîte à Outils Complète de l'Excellence Opérationnelle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50876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457200" y="150876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548640" y="161848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219456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5S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377440" y="150876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2377440" y="150876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468880" y="161848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68880" y="219456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Kanban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297680" y="150876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4297680" y="150876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4389120" y="161848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89120" y="219456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JIT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217920" y="150876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6217920" y="150876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6309360" y="161848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09360" y="219456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Mgmt Visuel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138160" y="150876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8138160" y="150876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8229600" y="161848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229600" y="219456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AIC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0058400" y="150876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10058400" y="150876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10149840" y="161848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F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149840" y="219456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Travail Standard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57200" y="315468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ectangle 30"/>
          <p:cNvSpPr/>
          <p:nvPr/>
        </p:nvSpPr>
        <p:spPr>
          <a:xfrm>
            <a:off x="457200" y="315468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548640" y="326440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G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384048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SMED Avancé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377440" y="315468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ectangle 34"/>
          <p:cNvSpPr/>
          <p:nvPr/>
        </p:nvSpPr>
        <p:spPr>
          <a:xfrm>
            <a:off x="2377440" y="315468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2468880" y="326440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H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468880" y="384048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AMDEC/FMEA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297680" y="315468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Rectangle 38"/>
          <p:cNvSpPr/>
          <p:nvPr/>
        </p:nvSpPr>
        <p:spPr>
          <a:xfrm>
            <a:off x="4297680" y="315468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4389120" y="326440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I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389120" y="384048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8D &amp; QRQC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217920" y="315468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Rectangle 42"/>
          <p:cNvSpPr/>
          <p:nvPr/>
        </p:nvSpPr>
        <p:spPr>
          <a:xfrm>
            <a:off x="6217920" y="315468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6309360" y="326440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J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309360" y="384048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Méthode A3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138160" y="315468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Rectangle 46"/>
          <p:cNvSpPr/>
          <p:nvPr/>
        </p:nvSpPr>
        <p:spPr>
          <a:xfrm>
            <a:off x="8138160" y="315468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TextBox 47"/>
          <p:cNvSpPr txBox="1"/>
          <p:nvPr/>
        </p:nvSpPr>
        <p:spPr>
          <a:xfrm>
            <a:off x="8229600" y="326440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K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229600" y="384048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Six Sigma DOE</a:t>
            </a:r>
          </a:p>
        </p:txBody>
      </p:sp>
      <p:sp>
        <p:nvSpPr>
          <p:cNvPr id="50" name="Rectangle 49"/>
          <p:cNvSpPr/>
          <p:nvPr/>
        </p:nvSpPr>
        <p:spPr>
          <a:xfrm>
            <a:off x="10058400" y="3154680"/>
            <a:ext cx="1691640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Rectangle 50"/>
          <p:cNvSpPr/>
          <p:nvPr/>
        </p:nvSpPr>
        <p:spPr>
          <a:xfrm>
            <a:off x="10058400" y="3154680"/>
            <a:ext cx="169164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TextBox 51"/>
          <p:cNvSpPr txBox="1"/>
          <p:nvPr/>
        </p:nvSpPr>
        <p:spPr>
          <a:xfrm>
            <a:off x="10149840" y="3264408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1" i="0">
                <a:solidFill>
                  <a:srgbClr val="D4AF37"/>
                </a:solidFill>
                <a:latin typeface="Calibri"/>
              </a:rPr>
              <a:t>L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0149840" y="3840480"/>
            <a:ext cx="15087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Pilotage KPI</a:t>
            </a:r>
          </a:p>
        </p:txBody>
      </p:sp>
      <p:sp>
        <p:nvSpPr>
          <p:cNvPr id="54" name="Rectangle 53"/>
          <p:cNvSpPr/>
          <p:nvPr/>
        </p:nvSpPr>
        <p:spPr>
          <a:xfrm>
            <a:off x="-9832" y="6564016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TextBox 54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274320"/>
            <a:ext cx="9144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D4AF37"/>
                </a:solidFill>
                <a:latin typeface="Calibri"/>
              </a:rPr>
              <a:t>ACTE 3 — LA PREUVE PAR LES FAITS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777240"/>
            <a:ext cx="914400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200" b="1" i="0">
                <a:solidFill>
                  <a:srgbClr val="FFFFFF"/>
                </a:solidFill>
                <a:latin typeface="Calibri"/>
              </a:rPr>
              <a:t>4 Études de Cas Réelles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1645920"/>
            <a:ext cx="914400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40080" y="178308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0" i="1">
                <a:solidFill>
                  <a:srgbClr val="CADCFC"/>
                </a:solidFill>
                <a:latin typeface="Calibri"/>
              </a:rPr>
              <a:t>La méthodologie du livre, appliquée sur le terrain dans des secteurs variés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640080" y="2468880"/>
            <a:ext cx="4937760" cy="164592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640080" y="2468880"/>
            <a:ext cx="493776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77240" y="2578608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CAS 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926080"/>
            <a:ext cx="4572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FFFFFF"/>
                </a:solidFill>
                <a:latin typeface="Calibri"/>
              </a:rPr>
              <a:t>PVC Extrusion Plus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3474720"/>
            <a:ext cx="4572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1">
                <a:solidFill>
                  <a:srgbClr val="F2D368"/>
                </a:solidFill>
                <a:latin typeface="Calibri"/>
              </a:rPr>
              <a:t>Plasturgie · ROI 200%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035040" y="2468880"/>
            <a:ext cx="4937760" cy="164592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6035040" y="2468880"/>
            <a:ext cx="493776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172200" y="2578608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CAS 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72200" y="2926080"/>
            <a:ext cx="4572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FFFFFF"/>
                </a:solidFill>
                <a:latin typeface="Calibri"/>
              </a:rPr>
              <a:t>NEODROP MediInject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72200" y="3474720"/>
            <a:ext cx="4572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1">
                <a:solidFill>
                  <a:srgbClr val="F2D368"/>
                </a:solidFill>
                <a:latin typeface="Calibri"/>
              </a:rPr>
              <a:t>Médical ISO 13485 · TRS +16 pts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40080" y="4389120"/>
            <a:ext cx="4937760" cy="164592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640080" y="4389120"/>
            <a:ext cx="493776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777240" y="4498848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CAS 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7240" y="4846320"/>
            <a:ext cx="4572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FFFFFF"/>
                </a:solidFill>
                <a:latin typeface="Calibri"/>
              </a:rPr>
              <a:t>Sucrerie de la Vallée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77240" y="5394960"/>
            <a:ext cx="4572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1">
                <a:solidFill>
                  <a:srgbClr val="F2D368"/>
                </a:solidFill>
                <a:latin typeface="Calibri"/>
              </a:rPr>
              <a:t>Agroalimentaire · ROI 4:1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035040" y="4389120"/>
            <a:ext cx="4937760" cy="164592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6035040" y="4389120"/>
            <a:ext cx="493776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172200" y="4498848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CAS 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72200" y="4846320"/>
            <a:ext cx="4572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FFFFFF"/>
                </a:solidFill>
                <a:latin typeface="Calibri"/>
              </a:rPr>
              <a:t>Profilage Aluminium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72200" y="5394960"/>
            <a:ext cx="4572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1">
                <a:solidFill>
                  <a:srgbClr val="F2D368"/>
                </a:solidFill>
                <a:latin typeface="Calibri"/>
              </a:rPr>
              <a:t>Métallurgie · TRS 58%→76%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18288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D4AF37"/>
                </a:solidFill>
                <a:latin typeface="Calibri"/>
              </a:rPr>
              <a:t>ÉTUDE DE CAS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59436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Calibri"/>
              </a:rPr>
              <a:t>PVC Extrusion Plus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325880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1">
                <a:solidFill>
                  <a:srgbClr val="F2D368"/>
                </a:solidFill>
                <a:latin typeface="Calibri"/>
              </a:rPr>
              <a:t>PME 150 personnes · Extrusion de profilés PVC pour le bâtiment</a:t>
            </a:r>
          </a:p>
        </p:txBody>
      </p:sp>
      <p:sp>
        <p:nvSpPr>
          <p:cNvPr id="8" name="Rectangle 7"/>
          <p:cNvSpPr/>
          <p:nvPr/>
        </p:nvSpPr>
        <p:spPr>
          <a:xfrm>
            <a:off x="640080" y="1737360"/>
            <a:ext cx="7772400" cy="457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40080" y="1874519"/>
            <a:ext cx="5303520" cy="256032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640080" y="1874519"/>
            <a:ext cx="530352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77240" y="1938528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LE DÉFI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377440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Ligne N°3 : TRS dégradé, rebuts excessifs au démarrage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2761488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Taux de rebuts : 5% (cible 2%)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240" y="3145536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Temps de changement de série : 45 minutes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7240" y="3529584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Mission de 4 mois : améliorer productivité et réduire rebuts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40080" y="4617720"/>
            <a:ext cx="5303520" cy="192024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40080" y="4617720"/>
            <a:ext cx="530352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777240" y="4681728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RÉSULTATS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7240" y="512064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Rebuts : 5% → 2%  (objectif SMART atteint)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240" y="548640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Changement de série : 45 → 25 min (SMED)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77240" y="585216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Standardisation : fiches visuelles affichées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7240" y="621792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Relais formés et autonomes à J+90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400800" y="1874519"/>
            <a:ext cx="5303520" cy="46634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6400800" y="1874519"/>
            <a:ext cx="530352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492240" y="1947672"/>
            <a:ext cx="51206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D4AF37"/>
                </a:solidFill>
                <a:latin typeface="Calibri"/>
              </a:rPr>
              <a:t>RETOUR SUR INVESTISSEMENT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2468880"/>
            <a:ext cx="53035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7200" b="1" i="0">
                <a:solidFill>
                  <a:srgbClr val="D4AF37"/>
                </a:solidFill>
                <a:latin typeface="Calibri"/>
              </a:rPr>
              <a:t>200%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3749039"/>
            <a:ext cx="5303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 i="0">
                <a:solidFill>
                  <a:srgbClr val="FFFFFF"/>
                </a:solidFill>
                <a:latin typeface="Calibri"/>
              </a:rPr>
              <a:t>Retour sur Investissement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583680" y="4389120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583680" y="443484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80 k€/an  →  Gain rebuts matière PVC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583680" y="5047488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6583680" y="5093207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70 k€/an  →  Gain productivité séries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583680" y="5705856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6583680" y="5751576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50 k€  →  Coût de la mission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18288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D4AF37"/>
                </a:solidFill>
                <a:latin typeface="Calibri"/>
              </a:rPr>
              <a:t>ÉTUDE DE CAS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59436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Calibri"/>
              </a:rPr>
              <a:t>NEODROP — MediInject Solutions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325880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1">
                <a:solidFill>
                  <a:srgbClr val="F2D368"/>
                </a:solidFill>
                <a:latin typeface="Calibri"/>
              </a:rPr>
              <a:t>Fabricant dispositifs médicaux classe IIa · ISO 13485 · Seringues stériles</a:t>
            </a:r>
          </a:p>
        </p:txBody>
      </p:sp>
      <p:sp>
        <p:nvSpPr>
          <p:cNvPr id="8" name="Rectangle 7"/>
          <p:cNvSpPr/>
          <p:nvPr/>
        </p:nvSpPr>
        <p:spPr>
          <a:xfrm>
            <a:off x="640080" y="1737360"/>
            <a:ext cx="7772400" cy="457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40080" y="1874519"/>
            <a:ext cx="5303520" cy="256032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640080" y="1874519"/>
            <a:ext cx="530352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77240" y="1938528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LE DÉFI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377440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TRS initial : 65% — Demande en hausse de +25%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2761488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Taux de rebuts : 8% (défauts de sertissage d'aiguilles)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240" y="3145536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Ppk = 0,85 : procédé non maîtrisé statistiquement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7240" y="3529584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Goulot d'étranglement : stérilisation à l'oxyde d'éthylène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40080" y="4617720"/>
            <a:ext cx="5303520" cy="192024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40080" y="4617720"/>
            <a:ext cx="530352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777240" y="4681728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RÉSULTATS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7240" y="512064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TRS : 65% → 81% (+16 points)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240" y="548640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Changement de série : 4h → 45 min (SMED -81%)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77240" y="585216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Poka-Yoke : caméra de vision auto-éjectant les défauts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7240" y="621792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Nouveau site : mission étendue à l'autre usine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400800" y="1874519"/>
            <a:ext cx="5303520" cy="46634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6400800" y="1874519"/>
            <a:ext cx="530352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492240" y="1947672"/>
            <a:ext cx="51206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D4AF37"/>
                </a:solidFill>
                <a:latin typeface="Calibri"/>
              </a:rPr>
              <a:t>RETOUR SUR INVESTISSEMENT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2468880"/>
            <a:ext cx="53035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7200" b="1" i="0">
                <a:solidFill>
                  <a:srgbClr val="D4AF37"/>
                </a:solidFill>
                <a:latin typeface="Calibri"/>
              </a:rPr>
              <a:t>450k€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3749039"/>
            <a:ext cx="5303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 i="0">
                <a:solidFill>
                  <a:srgbClr val="FFFFFF"/>
                </a:solidFill>
                <a:latin typeface="Calibri"/>
              </a:rPr>
              <a:t>Gains annuels estimés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583680" y="4389120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583680" y="443484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DOE + SPC  →  Procédé maîtrisé Ppk &gt; 1,33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583680" y="5047488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6583680" y="5093207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ISO 13485  →  Standards intégrés au SMQ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583680" y="5705856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6583680" y="5751576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Scope Creep  →  Refus cathéters — mission tenue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18288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D4AF37"/>
                </a:solidFill>
                <a:latin typeface="Calibri"/>
              </a:rPr>
              <a:t>ÉTUDE DE CAS 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59436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Calibri"/>
              </a:rPr>
              <a:t>Sucrerie de la Vallée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325880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1">
                <a:solidFill>
                  <a:srgbClr val="F2D368"/>
                </a:solidFill>
                <a:latin typeface="Calibri"/>
              </a:rPr>
              <a:t>Agroalimentaire · 8 000 t betteraves/jour · 100 jours de campagne</a:t>
            </a:r>
          </a:p>
        </p:txBody>
      </p:sp>
      <p:sp>
        <p:nvSpPr>
          <p:cNvPr id="8" name="Rectangle 7"/>
          <p:cNvSpPr/>
          <p:nvPr/>
        </p:nvSpPr>
        <p:spPr>
          <a:xfrm>
            <a:off x="640080" y="1737360"/>
            <a:ext cx="7772400" cy="457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40080" y="1874519"/>
            <a:ext cx="5303520" cy="256032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640080" y="1874519"/>
            <a:ext cx="530352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77240" y="1938528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LE DÉFI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377440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TRS initial : 65% — Retards livraison récurrents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2761488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Chaque jour d'arrêt non planifié : 150 000 € de perte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240" y="3145536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Vraie cause cachée : gouvernance de la planification défaillante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7240" y="3529584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40% des arrêts = attentes de décision (non technique)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40080" y="4617720"/>
            <a:ext cx="5303520" cy="192024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40080" y="4617720"/>
            <a:ext cx="530352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777240" y="4681728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RÉSULTATS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7240" y="512064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TRS : 65% → 76%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240" y="548640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Attentes de décision divisées par 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77240" y="585216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Rituel AIC implanté — planning figé à 8h30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7240" y="621792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Sponsor opposant devenu acteur du changement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400800" y="1874519"/>
            <a:ext cx="5303520" cy="46634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6400800" y="1874519"/>
            <a:ext cx="530352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492240" y="1947672"/>
            <a:ext cx="51206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D4AF37"/>
                </a:solidFill>
                <a:latin typeface="Calibri"/>
              </a:rPr>
              <a:t>RETOUR SUR INVESTISSEMENT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2468880"/>
            <a:ext cx="53035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7200" b="1" i="0">
                <a:solidFill>
                  <a:srgbClr val="D4AF37"/>
                </a:solidFill>
                <a:latin typeface="Calibri"/>
              </a:rPr>
              <a:t>4:1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3749039"/>
            <a:ext cx="5303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 i="0">
                <a:solidFill>
                  <a:srgbClr val="FFFFFF"/>
                </a:solidFill>
                <a:latin typeface="Calibri"/>
              </a:rPr>
              <a:t>ROI de la Mission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583680" y="4389120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583680" y="443484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800 k€  →  Gains / campagne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583680" y="5047488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6583680" y="5093207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120 k€  →  Coût de la mission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583680" y="5705856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6583680" y="5751576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Autonomie  →  Site continue seul après 3 mois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18288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D4AF37"/>
                </a:solidFill>
                <a:latin typeface="Calibri"/>
              </a:rPr>
              <a:t>ÉTUDE DE CAS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594360"/>
            <a:ext cx="8229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Calibri"/>
              </a:rPr>
              <a:t>Transformation Ligne Profilage Aluminium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325880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1">
                <a:solidFill>
                  <a:srgbClr val="F2D368"/>
                </a:solidFill>
                <a:latin typeface="Calibri"/>
              </a:rPr>
              <a:t>Métallurgie · Ligne d'extrusion aluminium · Clients industriels</a:t>
            </a:r>
          </a:p>
        </p:txBody>
      </p:sp>
      <p:sp>
        <p:nvSpPr>
          <p:cNvPr id="8" name="Rectangle 7"/>
          <p:cNvSpPr/>
          <p:nvPr/>
        </p:nvSpPr>
        <p:spPr>
          <a:xfrm>
            <a:off x="640080" y="1737360"/>
            <a:ext cx="7772400" cy="457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40080" y="1874519"/>
            <a:ext cx="5303520" cy="256032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640080" y="1874519"/>
            <a:ext cx="530352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77240" y="1938528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LE DÉFI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377440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TRS initial : 58% · Rebuts : 4,8% · Lead time : 12 jours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240" y="2761488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97,9% du temps = non-valeur ajoutée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240" y="3145536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Aucun standard de réglage formalisé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7240" y="3529584"/>
            <a:ext cx="493776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▸  18 arrêts &gt; 5 min par poste · 22% temps non productif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40080" y="4617720"/>
            <a:ext cx="5303520" cy="192024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40080" y="4617720"/>
            <a:ext cx="530352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777240" y="4681728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RÉSULTATS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7240" y="512064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TRS : 58% → 76% · Disponibilité 72% → 85%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240" y="548640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Rebuts : 4,8% → 1,9% · Retouches -35%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77240" y="585216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Changement série : 95 → 42 min (SMED)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7240" y="6217920"/>
            <a:ext cx="493776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90EE90"/>
                </a:solidFill>
                <a:latin typeface="Calibri"/>
              </a:rPr>
              <a:t>✓  Lead Time : 12 → 6,5 jours · Délais clients 78%→96%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400800" y="1874519"/>
            <a:ext cx="5303520" cy="46634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6400800" y="1874519"/>
            <a:ext cx="530352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492240" y="1947672"/>
            <a:ext cx="51206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D4AF37"/>
                </a:solidFill>
                <a:latin typeface="Calibri"/>
              </a:rPr>
              <a:t>RETOUR SUR INVESTISSEMENT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2468880"/>
            <a:ext cx="53035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7200" b="1" i="0">
                <a:solidFill>
                  <a:srgbClr val="D4AF37"/>
                </a:solidFill>
                <a:latin typeface="Calibri"/>
              </a:rPr>
              <a:t>+18pts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3749039"/>
            <a:ext cx="5303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 i="0">
                <a:solidFill>
                  <a:srgbClr val="FFFFFF"/>
                </a:solidFill>
                <a:latin typeface="Calibri"/>
              </a:rPr>
              <a:t>Gain TRS en 4 mois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583680" y="4389120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583680" y="443484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58%→76%  →  TRS — OEE final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583680" y="5047488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6583680" y="5093207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95→42 min  →  Changement de filière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583680" y="5705856"/>
            <a:ext cx="4754880" cy="54864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6583680" y="5751576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  78%→96%  →  Respect délai client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058400" y="5029200"/>
            <a:ext cx="18288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0" b="1" i="0">
                <a:solidFill>
                  <a:srgbClr val="1A2B6B"/>
                </a:solidFill>
                <a:latin typeface="Calibri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2286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Ce Qui Manquait : Un Guide Complet et Opérationnel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868680"/>
            <a:ext cx="5486400" cy="457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40080" y="1097280"/>
            <a:ext cx="4114800" cy="32004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40080" y="1097280"/>
            <a:ext cx="41148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731520" y="1371600"/>
            <a:ext cx="393192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600" b="1" i="0">
                <a:solidFill>
                  <a:srgbClr val="D4AF37"/>
                </a:solidFill>
                <a:latin typeface="Calibri"/>
              </a:rPr>
              <a:t>30+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108960"/>
            <a:ext cx="39319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 i="0">
                <a:solidFill>
                  <a:srgbClr val="FFFFFF"/>
                </a:solidFill>
                <a:latin typeface="Calibri"/>
              </a:rPr>
              <a:t>ans d'expérience terrain
Rachid Berkani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29200" y="1188720"/>
            <a:ext cx="66751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F2D368"/>
                </a:solidFill>
                <a:latin typeface="Calibri"/>
              </a:rPr>
              <a:t>Aucun ouvrage ne couvrait 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12080" y="1691640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La totalité du cycle de vie d'une mission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12080" y="2075688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Les outils ET la posture du consultant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12080" y="2459736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Les pièges réels et comment les éviter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0" y="2843784"/>
            <a:ext cx="66751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5029200" y="3227832"/>
            <a:ext cx="66751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F2D368"/>
                </a:solidFill>
                <a:latin typeface="Calibri"/>
              </a:rPr>
              <a:t>La genèse du livre 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12080" y="3730752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100+ missions menées en conditions réelles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12080" y="4114800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10+ secteurs d'activité couverts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12080" y="4498848"/>
            <a:ext cx="6400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CADCFC"/>
                </a:solidFill>
                <a:latin typeface="Calibri"/>
              </a:rPr>
              <a:t>— Une méthode structurée, éprouvée, transmissible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1887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188720"/>
            <a:ext cx="12188952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201168"/>
            <a:ext cx="9144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2D368"/>
                </a:solidFill>
                <a:latin typeface="Calibri"/>
              </a:rPr>
              <a:t>SYNTHÈSE DES RÉSULTATS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58368"/>
            <a:ext cx="10058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  <a:latin typeface="Calibri"/>
              </a:rPr>
              <a:t>4 Missions · 4 Secteurs · Des Résultats Mesurables</a:t>
            </a:r>
          </a:p>
        </p:txBody>
      </p:sp>
      <p:sp>
        <p:nvSpPr>
          <p:cNvPr id="6" name="Rectangle 5"/>
          <p:cNvSpPr/>
          <p:nvPr/>
        </p:nvSpPr>
        <p:spPr>
          <a:xfrm>
            <a:off x="365760" y="1417320"/>
            <a:ext cx="2560320" cy="4572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411480" y="1444752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D4AF37"/>
                </a:solidFill>
                <a:latin typeface="Calibri"/>
              </a:rPr>
              <a:t>Entreprise</a:t>
            </a:r>
          </a:p>
        </p:txBody>
      </p:sp>
      <p:sp>
        <p:nvSpPr>
          <p:cNvPr id="8" name="Rectangle 7"/>
          <p:cNvSpPr/>
          <p:nvPr/>
        </p:nvSpPr>
        <p:spPr>
          <a:xfrm>
            <a:off x="2999232" y="1417320"/>
            <a:ext cx="2103120" cy="4572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3044951" y="1444752"/>
            <a:ext cx="2057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D4AF37"/>
                </a:solidFill>
                <a:latin typeface="Calibri"/>
              </a:rPr>
              <a:t>Secteur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75504" y="1417320"/>
            <a:ext cx="2103120" cy="4572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5221224" y="1444752"/>
            <a:ext cx="2057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D4AF37"/>
                </a:solidFill>
                <a:latin typeface="Calibri"/>
              </a:rPr>
              <a:t>ROI / Résultat phare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351775" y="1417320"/>
            <a:ext cx="2377440" cy="4572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397496" y="1444752"/>
            <a:ext cx="2331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D4AF37"/>
                </a:solidFill>
                <a:latin typeface="Calibri"/>
              </a:rPr>
              <a:t>Gain qualitatif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802367" y="1417320"/>
            <a:ext cx="1828800" cy="4572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9848088" y="1444752"/>
            <a:ext cx="17830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D4AF37"/>
                </a:solidFill>
                <a:latin typeface="Calibri"/>
              </a:rPr>
              <a:t>Gains financiers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65760" y="2011680"/>
            <a:ext cx="2560320" cy="868680"/>
          </a:xfrm>
          <a:prstGeom prst="rect">
            <a:avLst/>
          </a:prstGeom>
          <a:solidFill>
            <a:srgbClr val="F0F3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2103120"/>
            <a:ext cx="24688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PVC Extrusion Plus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999232" y="2011680"/>
            <a:ext cx="2103120" cy="868680"/>
          </a:xfrm>
          <a:prstGeom prst="rect">
            <a:avLst/>
          </a:prstGeom>
          <a:solidFill>
            <a:srgbClr val="F0F3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3090672" y="2103120"/>
            <a:ext cx="20116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Plasturgie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175504" y="2011680"/>
            <a:ext cx="2103120" cy="868680"/>
          </a:xfrm>
          <a:prstGeom prst="rect">
            <a:avLst/>
          </a:prstGeom>
          <a:solidFill>
            <a:srgbClr val="F0F3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5175504" y="2011680"/>
            <a:ext cx="54864" cy="86868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5266944" y="2103120"/>
            <a:ext cx="20116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1A203C"/>
                </a:solidFill>
                <a:latin typeface="Calibri"/>
              </a:rPr>
              <a:t>ROI 200%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351775" y="2011680"/>
            <a:ext cx="2377440" cy="868680"/>
          </a:xfrm>
          <a:prstGeom prst="rect">
            <a:avLst/>
          </a:prstGeom>
          <a:solidFill>
            <a:srgbClr val="F0F3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7443215" y="2103120"/>
            <a:ext cx="22860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Rebuts 5%→2%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802367" y="2011680"/>
            <a:ext cx="1828800" cy="868680"/>
          </a:xfrm>
          <a:prstGeom prst="rect">
            <a:avLst/>
          </a:prstGeom>
          <a:solidFill>
            <a:srgbClr val="F0F3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9893807" y="2103120"/>
            <a:ext cx="173736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150 k€/an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65760" y="3017520"/>
            <a:ext cx="2560320" cy="868680"/>
          </a:xfrm>
          <a:prstGeom prst="rect">
            <a:avLst/>
          </a:prstGeom>
          <a:solidFill>
            <a:srgbClr val="E4E9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457200" y="3108960"/>
            <a:ext cx="24688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NEODROP MediInject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999232" y="3017520"/>
            <a:ext cx="2103120" cy="868680"/>
          </a:xfrm>
          <a:prstGeom prst="rect">
            <a:avLst/>
          </a:prstGeom>
          <a:solidFill>
            <a:srgbClr val="E4E9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3090672" y="3108960"/>
            <a:ext cx="20116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Dispositifs Médicaux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175504" y="3017520"/>
            <a:ext cx="2103120" cy="868680"/>
          </a:xfrm>
          <a:prstGeom prst="rect">
            <a:avLst/>
          </a:prstGeom>
          <a:solidFill>
            <a:srgbClr val="E4E9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ectangle 31"/>
          <p:cNvSpPr/>
          <p:nvPr/>
        </p:nvSpPr>
        <p:spPr>
          <a:xfrm>
            <a:off x="5175504" y="3017520"/>
            <a:ext cx="54864" cy="86868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5266944" y="3108960"/>
            <a:ext cx="20116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1A203C"/>
                </a:solidFill>
                <a:latin typeface="Calibri"/>
              </a:rPr>
              <a:t>TRS 65%→81%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351775" y="3017520"/>
            <a:ext cx="2377440" cy="868680"/>
          </a:xfrm>
          <a:prstGeom prst="rect">
            <a:avLst/>
          </a:prstGeom>
          <a:solidFill>
            <a:srgbClr val="E4E9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7443215" y="3108960"/>
            <a:ext cx="22860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Série 4h→45 min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802367" y="3017520"/>
            <a:ext cx="1828800" cy="868680"/>
          </a:xfrm>
          <a:prstGeom prst="rect">
            <a:avLst/>
          </a:prstGeom>
          <a:solidFill>
            <a:srgbClr val="E4E9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9893807" y="3108960"/>
            <a:ext cx="173736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450 k€/an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65760" y="4023360"/>
            <a:ext cx="2560320" cy="868680"/>
          </a:xfrm>
          <a:prstGeom prst="rect">
            <a:avLst/>
          </a:prstGeom>
          <a:solidFill>
            <a:srgbClr val="F0F3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/>
          <p:cNvSpPr txBox="1"/>
          <p:nvPr/>
        </p:nvSpPr>
        <p:spPr>
          <a:xfrm>
            <a:off x="457200" y="4114800"/>
            <a:ext cx="24688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Sucrerie de la Vallée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999232" y="4023360"/>
            <a:ext cx="2103120" cy="868680"/>
          </a:xfrm>
          <a:prstGeom prst="rect">
            <a:avLst/>
          </a:prstGeom>
          <a:solidFill>
            <a:srgbClr val="F0F3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3090672" y="4114800"/>
            <a:ext cx="20116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Agroalimentaire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175504" y="4023360"/>
            <a:ext cx="2103120" cy="868680"/>
          </a:xfrm>
          <a:prstGeom prst="rect">
            <a:avLst/>
          </a:prstGeom>
          <a:solidFill>
            <a:srgbClr val="F0F3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Rectangle 42"/>
          <p:cNvSpPr/>
          <p:nvPr/>
        </p:nvSpPr>
        <p:spPr>
          <a:xfrm>
            <a:off x="5175504" y="4023360"/>
            <a:ext cx="54864" cy="86868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5266944" y="4114800"/>
            <a:ext cx="20116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1A203C"/>
                </a:solidFill>
                <a:latin typeface="Calibri"/>
              </a:rPr>
              <a:t>ROI 4:1</a:t>
            </a:r>
          </a:p>
        </p:txBody>
      </p:sp>
      <p:sp>
        <p:nvSpPr>
          <p:cNvPr id="45" name="Rectangle 44"/>
          <p:cNvSpPr/>
          <p:nvPr/>
        </p:nvSpPr>
        <p:spPr>
          <a:xfrm>
            <a:off x="7351775" y="4023360"/>
            <a:ext cx="2377440" cy="868680"/>
          </a:xfrm>
          <a:prstGeom prst="rect">
            <a:avLst/>
          </a:prstGeom>
          <a:solidFill>
            <a:srgbClr val="F0F3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TextBox 45"/>
          <p:cNvSpPr txBox="1"/>
          <p:nvPr/>
        </p:nvSpPr>
        <p:spPr>
          <a:xfrm>
            <a:off x="7443215" y="4114800"/>
            <a:ext cx="22860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Attentes décision ÷3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802367" y="4023360"/>
            <a:ext cx="1828800" cy="868680"/>
          </a:xfrm>
          <a:prstGeom prst="rect">
            <a:avLst/>
          </a:prstGeom>
          <a:solidFill>
            <a:srgbClr val="F0F3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TextBox 47"/>
          <p:cNvSpPr txBox="1"/>
          <p:nvPr/>
        </p:nvSpPr>
        <p:spPr>
          <a:xfrm>
            <a:off x="9893807" y="4114800"/>
            <a:ext cx="173736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800 k€/campagne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65760" y="5029200"/>
            <a:ext cx="2560320" cy="868680"/>
          </a:xfrm>
          <a:prstGeom prst="rect">
            <a:avLst/>
          </a:prstGeom>
          <a:solidFill>
            <a:srgbClr val="E4E9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TextBox 49"/>
          <p:cNvSpPr txBox="1"/>
          <p:nvPr/>
        </p:nvSpPr>
        <p:spPr>
          <a:xfrm>
            <a:off x="457200" y="5120640"/>
            <a:ext cx="24688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Profilage Aluminium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999232" y="5029200"/>
            <a:ext cx="2103120" cy="868680"/>
          </a:xfrm>
          <a:prstGeom prst="rect">
            <a:avLst/>
          </a:prstGeom>
          <a:solidFill>
            <a:srgbClr val="E4E9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TextBox 51"/>
          <p:cNvSpPr txBox="1"/>
          <p:nvPr/>
        </p:nvSpPr>
        <p:spPr>
          <a:xfrm>
            <a:off x="3090672" y="5120640"/>
            <a:ext cx="20116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Métallurgie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175504" y="5029200"/>
            <a:ext cx="2103120" cy="868680"/>
          </a:xfrm>
          <a:prstGeom prst="rect">
            <a:avLst/>
          </a:prstGeom>
          <a:solidFill>
            <a:srgbClr val="E4E9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Rectangle 53"/>
          <p:cNvSpPr/>
          <p:nvPr/>
        </p:nvSpPr>
        <p:spPr>
          <a:xfrm>
            <a:off x="5175504" y="5029200"/>
            <a:ext cx="54864" cy="86868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TextBox 54"/>
          <p:cNvSpPr txBox="1"/>
          <p:nvPr/>
        </p:nvSpPr>
        <p:spPr>
          <a:xfrm>
            <a:off x="5266944" y="5120640"/>
            <a:ext cx="2011679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1A203C"/>
                </a:solidFill>
                <a:latin typeface="Calibri"/>
              </a:rPr>
              <a:t>TRS 58%→76%</a:t>
            </a:r>
          </a:p>
        </p:txBody>
      </p:sp>
      <p:sp>
        <p:nvSpPr>
          <p:cNvPr id="56" name="Rectangle 55"/>
          <p:cNvSpPr/>
          <p:nvPr/>
        </p:nvSpPr>
        <p:spPr>
          <a:xfrm>
            <a:off x="7351775" y="5029200"/>
            <a:ext cx="2377440" cy="868680"/>
          </a:xfrm>
          <a:prstGeom prst="rect">
            <a:avLst/>
          </a:prstGeom>
          <a:solidFill>
            <a:srgbClr val="E4E9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7" name="TextBox 56"/>
          <p:cNvSpPr txBox="1"/>
          <p:nvPr/>
        </p:nvSpPr>
        <p:spPr>
          <a:xfrm>
            <a:off x="7443215" y="5120640"/>
            <a:ext cx="228600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Rebut 4,8%→1,9%</a:t>
            </a:r>
          </a:p>
        </p:txBody>
      </p:sp>
      <p:sp>
        <p:nvSpPr>
          <p:cNvPr id="58" name="Rectangle 57"/>
          <p:cNvSpPr/>
          <p:nvPr/>
        </p:nvSpPr>
        <p:spPr>
          <a:xfrm>
            <a:off x="9802367" y="5029200"/>
            <a:ext cx="1828800" cy="868680"/>
          </a:xfrm>
          <a:prstGeom prst="rect">
            <a:avLst/>
          </a:prstGeom>
          <a:solidFill>
            <a:srgbClr val="E4E9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9" name="TextBox 58"/>
          <p:cNvSpPr txBox="1"/>
          <p:nvPr/>
        </p:nvSpPr>
        <p:spPr>
          <a:xfrm>
            <a:off x="9893807" y="5120640"/>
            <a:ext cx="173736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1A203C"/>
                </a:solidFill>
                <a:latin typeface="Calibri"/>
              </a:rPr>
              <a:t>Délais 78%→96%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65760" y="6080760"/>
            <a:ext cx="11430000" cy="5029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TextBox 60"/>
          <p:cNvSpPr txBox="1"/>
          <p:nvPr/>
        </p:nvSpPr>
        <p:spPr>
          <a:xfrm>
            <a:off x="457200" y="6108192"/>
            <a:ext cx="10972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D4AF37"/>
                </a:solidFill>
                <a:latin typeface="Calibri"/>
              </a:rPr>
              <a:t>Chaque mission a généré un ROI positif · Méthodologie éprouvée · Résultats durables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228600"/>
            <a:ext cx="91440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D4AF37"/>
                </a:solidFill>
                <a:latin typeface="Calibri"/>
              </a:rPr>
              <a:t>PASSEZ À L'ACTION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777240"/>
            <a:ext cx="9144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800" b="1" i="0">
                <a:solidFill>
                  <a:srgbClr val="FFFFFF"/>
                </a:solidFill>
                <a:latin typeface="Calibri"/>
              </a:rPr>
              <a:t>Obtenez Votre Manuel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1508760"/>
            <a:ext cx="64008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40080" y="1737360"/>
            <a:ext cx="5212080" cy="17373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40080" y="1737360"/>
            <a:ext cx="521208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822959" y="1874519"/>
            <a:ext cx="4846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D4AF37"/>
                </a:solidFill>
                <a:latin typeface="Calibri"/>
              </a:rPr>
              <a:t>Le Livre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59" y="242316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Calibri"/>
              </a:rPr>
              <a:t>Disponible en librairie et sur Amazon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09360" y="1737360"/>
            <a:ext cx="5212080" cy="17373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309360" y="1737360"/>
            <a:ext cx="521208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6492240" y="1874519"/>
            <a:ext cx="4846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D4AF37"/>
                </a:solidFill>
                <a:latin typeface="Calibri"/>
              </a:rPr>
              <a:t>Formations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92240" y="242316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Calibri"/>
              </a:rPr>
              <a:t>Programmes Lean, Six Sigma, Excellence Operationnelle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40080" y="3840479"/>
            <a:ext cx="5212080" cy="17373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40080" y="3840479"/>
            <a:ext cx="521208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822959" y="3977639"/>
            <a:ext cx="4846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D4AF37"/>
                </a:solidFill>
                <a:latin typeface="Calibri"/>
              </a:rPr>
              <a:t>Accompagnement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59" y="4526279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Calibri"/>
              </a:rPr>
              <a:t>Missions de conseil sur mesure pour votre entreprise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309360" y="3840479"/>
            <a:ext cx="5212080" cy="1737360"/>
          </a:xfrm>
          <a:prstGeom prst="rect">
            <a:avLst/>
          </a:prstGeom>
          <a:solidFill>
            <a:srgbClr val="1A2B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6309360" y="3840479"/>
            <a:ext cx="521208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6492240" y="3977639"/>
            <a:ext cx="4846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1" i="0">
                <a:solidFill>
                  <a:srgbClr val="D4AF37"/>
                </a:solidFill>
                <a:latin typeface="Calibri"/>
              </a:rPr>
              <a:t>Contact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92240" y="4526279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FFFFFF"/>
                </a:solidFill>
                <a:latin typeface="Calibri"/>
              </a:rPr>
              <a:t>Rachid BERKANI — Consultant-Formateur Expert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40080" y="5943600"/>
            <a:ext cx="10789920" cy="64008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22960" y="5989320"/>
            <a:ext cx="104241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0" i="1">
                <a:solidFill>
                  <a:srgbClr val="0D1B4B"/>
                </a:solidFill>
                <a:latin typeface="Calibri"/>
              </a:rPr>
              <a:t>"Plus qu'un guide, c'est un véritable manuel de référence pour transformer vos projets en succès durables."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371600" y="1645920"/>
            <a:ext cx="91440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8000" b="1" i="0">
                <a:solidFill>
                  <a:srgbClr val="D4AF37"/>
                </a:solidFill>
                <a:latin typeface="Calibri"/>
              </a:rPr>
              <a:t>MERCI</a:t>
            </a:r>
          </a:p>
        </p:txBody>
      </p:sp>
      <p:sp>
        <p:nvSpPr>
          <p:cNvPr id="6" name="Rectangle 5"/>
          <p:cNvSpPr/>
          <p:nvPr/>
        </p:nvSpPr>
        <p:spPr>
          <a:xfrm>
            <a:off x="1828800" y="3017520"/>
            <a:ext cx="822960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371600" y="3200400"/>
            <a:ext cx="9144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800" b="0" i="0">
                <a:solidFill>
                  <a:srgbClr val="FFFFFF"/>
                </a:solidFill>
                <a:latin typeface="Calibri"/>
              </a:rPr>
              <a:t>Questions &amp; Réponses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411480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 i="1">
                <a:solidFill>
                  <a:srgbClr val="F2D368"/>
                </a:solidFill>
                <a:latin typeface="Calibri"/>
              </a:rPr>
              <a:t>Rachid BERKANI — Consultant-Formateur Expert en Excellence Opérationnelle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71600" y="475488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 i="1">
                <a:solidFill>
                  <a:srgbClr val="CADCFC"/>
                </a:solidFill>
                <a:latin typeface="Calibri"/>
              </a:rPr>
              <a:t>"Transformer les entreprises, un projet à la fois."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365760" y="109728"/>
            <a:ext cx="73152" cy="663854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228600"/>
            <a:ext cx="7315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D4AF37"/>
                </a:solidFill>
                <a:latin typeface="Calibri"/>
              </a:rPr>
              <a:t>LA SOLUTION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685800"/>
            <a:ext cx="9144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FFFFF"/>
                </a:solidFill>
                <a:latin typeface="Calibri"/>
              </a:rPr>
              <a:t>Un Manuel de Référence Complet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1417320"/>
            <a:ext cx="73152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40080" y="15544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F2D368"/>
                </a:solidFill>
                <a:latin typeface="Calibri"/>
              </a:rPr>
              <a:t>Ce livre vous permet de :</a:t>
            </a:r>
          </a:p>
        </p:txBody>
      </p:sp>
      <p:sp>
        <p:nvSpPr>
          <p:cNvPr id="9" name="Rectangle 8"/>
          <p:cNvSpPr/>
          <p:nvPr/>
        </p:nvSpPr>
        <p:spPr>
          <a:xfrm>
            <a:off x="640080" y="2103120"/>
            <a:ext cx="54864" cy="41148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914400" y="2103120"/>
            <a:ext cx="7772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0" i="0">
                <a:solidFill>
                  <a:srgbClr val="FFFFFF"/>
                </a:solidFill>
                <a:latin typeface="Calibri"/>
              </a:rPr>
              <a:t>Structurer vos missions avec rigueur et méthode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40080" y="2697479"/>
            <a:ext cx="54864" cy="41148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914400" y="2697479"/>
            <a:ext cx="7772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0" i="0">
                <a:solidFill>
                  <a:srgbClr val="FFFFFF"/>
                </a:solidFill>
                <a:latin typeface="Calibri"/>
              </a:rPr>
              <a:t>Améliorer durablement les processus de vos clients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40080" y="3291839"/>
            <a:ext cx="54864" cy="41148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914400" y="3291839"/>
            <a:ext cx="7772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0" i="0">
                <a:solidFill>
                  <a:srgbClr val="FFFFFF"/>
                </a:solidFill>
                <a:latin typeface="Calibri"/>
              </a:rPr>
              <a:t>Générer des gains financiers mesurables et défendables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0080" y="3886200"/>
            <a:ext cx="54864" cy="41148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914400" y="3886200"/>
            <a:ext cx="7772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0" i="0">
                <a:solidFill>
                  <a:srgbClr val="FFFFFF"/>
                </a:solidFill>
                <a:latin typeface="Calibri"/>
              </a:rPr>
              <a:t>Développer une posture de consultant à forte valeur ajoutée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40080" y="4480560"/>
            <a:ext cx="54864" cy="41148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914400" y="4480560"/>
            <a:ext cx="7772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0" i="0">
                <a:solidFill>
                  <a:srgbClr val="FFFFFF"/>
                </a:solidFill>
                <a:latin typeface="Calibri"/>
              </a:rPr>
              <a:t>Éviter les 12 pièges qui tuent les missions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961120" y="1188720"/>
            <a:ext cx="2743200" cy="5029200"/>
          </a:xfrm>
          <a:prstGeom prst="rect">
            <a:avLst/>
          </a:prstGeom>
          <a:solidFill>
            <a:srgbClr val="1222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961120" y="1188720"/>
            <a:ext cx="274320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9052560" y="137160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 b="1" i="0">
                <a:solidFill>
                  <a:srgbClr val="D4AF37"/>
                </a:solidFill>
                <a:latin typeface="Calibri"/>
              </a:rPr>
              <a:t>19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052560" y="1874519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Chapitres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9235440" y="2212848"/>
            <a:ext cx="2377440" cy="18288"/>
          </a:xfrm>
          <a:prstGeom prst="rect">
            <a:avLst/>
          </a:prstGeom>
          <a:solidFill>
            <a:srgbClr val="2A3B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9052560" y="2304288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 b="1" i="0">
                <a:solidFill>
                  <a:srgbClr val="D4AF37"/>
                </a:solidFill>
                <a:latin typeface="Calibri"/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052560" y="2807208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Parties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235440" y="3145536"/>
            <a:ext cx="2377440" cy="18288"/>
          </a:xfrm>
          <a:prstGeom prst="rect">
            <a:avLst/>
          </a:prstGeom>
          <a:solidFill>
            <a:srgbClr val="2A3B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9052560" y="3236976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 b="1" i="0">
                <a:solidFill>
                  <a:srgbClr val="D4AF37"/>
                </a:solidFill>
                <a:latin typeface="Calibri"/>
              </a:rPr>
              <a:t>30+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052560" y="3739896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Templates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9235440" y="4078224"/>
            <a:ext cx="2377440" cy="18288"/>
          </a:xfrm>
          <a:prstGeom prst="rect">
            <a:avLst/>
          </a:prstGeom>
          <a:solidFill>
            <a:srgbClr val="2A3B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9052560" y="416966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 b="1" i="0">
                <a:solidFill>
                  <a:srgbClr val="D4AF37"/>
                </a:solidFill>
                <a:latin typeface="Calibri"/>
              </a:rPr>
              <a:t>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052560" y="4672584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Études de cas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235440" y="5010912"/>
            <a:ext cx="2377440" cy="18288"/>
          </a:xfrm>
          <a:prstGeom prst="rect">
            <a:avLst/>
          </a:prstGeom>
          <a:solidFill>
            <a:srgbClr val="2A3B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9052560" y="5102352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200" b="1" i="0">
                <a:solidFill>
                  <a:srgbClr val="D4AF37"/>
                </a:solidFill>
                <a:latin typeface="Calibri"/>
              </a:rPr>
              <a:t>42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052560" y="5605272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FFFFFF"/>
                </a:solidFill>
                <a:latin typeface="Calibri"/>
              </a:rPr>
              <a:t>Termes glossaire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28016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280160"/>
            <a:ext cx="12188952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57200" y="18288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2D368"/>
                </a:solidFill>
                <a:latin typeface="Calibri"/>
              </a:rPr>
              <a:t>STRUCTURE DU LIVRE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4008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  <a:latin typeface="Calibri"/>
              </a:rPr>
              <a:t>7 Parties · 19 Chapitres · Une Méthode Complète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554480"/>
            <a:ext cx="2651760" cy="18288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457200" y="1554480"/>
            <a:ext cx="265176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548640" y="1664207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D4AF37"/>
                </a:solidFill>
                <a:latin typeface="Calibri"/>
              </a:rPr>
              <a:t>PARTIE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1993391"/>
            <a:ext cx="246888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  <a:latin typeface="Calibri"/>
              </a:rPr>
              <a:t>Cadrage &amp; Contractualisation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2971800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F2D368"/>
                </a:solidFill>
                <a:latin typeface="Calibri"/>
              </a:rPr>
              <a:t>Ch. 1–3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337560" y="1554480"/>
            <a:ext cx="2651760" cy="18288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3337560" y="1554480"/>
            <a:ext cx="265176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3429000" y="1664207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D4AF37"/>
                </a:solidFill>
                <a:latin typeface="Calibri"/>
              </a:rPr>
              <a:t>PARTIE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29000" y="1993391"/>
            <a:ext cx="246888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  <a:latin typeface="Calibri"/>
              </a:rPr>
              <a:t>Immersion &amp; Diagnostic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29000" y="2971800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F2D368"/>
                </a:solidFill>
                <a:latin typeface="Calibri"/>
              </a:rPr>
              <a:t>Ch. 4–6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217920" y="1554480"/>
            <a:ext cx="2651760" cy="18288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217920" y="1554480"/>
            <a:ext cx="265176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309359" y="1664207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D4AF37"/>
                </a:solidFill>
                <a:latin typeface="Calibri"/>
              </a:rPr>
              <a:t>PARTIE 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09359" y="1993391"/>
            <a:ext cx="246888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  <a:latin typeface="Calibri"/>
              </a:rPr>
              <a:t>Conception des Solutions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09359" y="2971800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F2D368"/>
                </a:solidFill>
                <a:latin typeface="Calibri"/>
              </a:rPr>
              <a:t>Ch. 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098280" y="1554480"/>
            <a:ext cx="2651760" cy="18288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9098280" y="1554480"/>
            <a:ext cx="265176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9189719" y="1664207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D4AF37"/>
                </a:solidFill>
                <a:latin typeface="Calibri"/>
              </a:rPr>
              <a:t>PARTIE 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89719" y="1993391"/>
            <a:ext cx="246888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  <a:latin typeface="Calibri"/>
              </a:rPr>
              <a:t>Déploiement Terrain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89719" y="2971800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F2D368"/>
                </a:solidFill>
                <a:latin typeface="Calibri"/>
              </a:rPr>
              <a:t>Ch. 8–10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7200" y="3749039"/>
            <a:ext cx="2651760" cy="18288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457200" y="3749039"/>
            <a:ext cx="265176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548640" y="3858768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D4AF37"/>
                </a:solidFill>
                <a:latin typeface="Calibri"/>
              </a:rPr>
              <a:t>PARTIE 5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4187952"/>
            <a:ext cx="246888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  <a:latin typeface="Calibri"/>
              </a:rPr>
              <a:t>Contrôle &amp; Pérennisation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8640" y="5166359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F2D368"/>
                </a:solidFill>
                <a:latin typeface="Calibri"/>
              </a:rPr>
              <a:t>Ch. 11–13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337560" y="3749039"/>
            <a:ext cx="2651760" cy="18288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ectangle 31"/>
          <p:cNvSpPr/>
          <p:nvPr/>
        </p:nvSpPr>
        <p:spPr>
          <a:xfrm>
            <a:off x="3337560" y="3749039"/>
            <a:ext cx="265176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3429000" y="3858768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D4AF37"/>
                </a:solidFill>
                <a:latin typeface="Calibri"/>
              </a:rPr>
              <a:t>PARTIE 6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429000" y="4187952"/>
            <a:ext cx="246888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  <a:latin typeface="Calibri"/>
              </a:rPr>
              <a:t>Clôture &amp; Post-Mission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29000" y="5166359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F2D368"/>
                </a:solidFill>
                <a:latin typeface="Calibri"/>
              </a:rPr>
              <a:t>Ch. 14–16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217920" y="3749039"/>
            <a:ext cx="2651760" cy="18288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Rectangle 36"/>
          <p:cNvSpPr/>
          <p:nvPr/>
        </p:nvSpPr>
        <p:spPr>
          <a:xfrm>
            <a:off x="6217920" y="3749039"/>
            <a:ext cx="265176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6309359" y="3858768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D4AF37"/>
                </a:solidFill>
                <a:latin typeface="Calibri"/>
              </a:rPr>
              <a:t>PARTIE 7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09359" y="4187952"/>
            <a:ext cx="246888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FFFF"/>
                </a:solidFill>
                <a:latin typeface="Calibri"/>
              </a:rPr>
              <a:t>Posture &amp; Excellence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359" y="5166359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F2D368"/>
                </a:solidFill>
                <a:latin typeface="Calibri"/>
              </a:rPr>
              <a:t>Ch. 17–19</a:t>
            </a:r>
          </a:p>
        </p:txBody>
      </p:sp>
      <p:sp>
        <p:nvSpPr>
          <p:cNvPr id="41" name="Rectangle 40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TextBox 41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748272"/>
            <a:ext cx="12188952" cy="10972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7772400" y="0"/>
            <a:ext cx="4416552" cy="6858000"/>
          </a:xfrm>
          <a:prstGeom prst="rect">
            <a:avLst/>
          </a:prstGeom>
          <a:solidFill>
            <a:srgbClr val="122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40080" y="457200"/>
            <a:ext cx="3657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D4AF37"/>
                </a:solidFill>
                <a:latin typeface="Calibri"/>
              </a:rPr>
              <a:t>PARTIE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822960"/>
            <a:ext cx="32004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3154680"/>
            <a:ext cx="6858000" cy="64008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40080" y="3291840"/>
            <a:ext cx="6858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FFFFFF"/>
                </a:solidFill>
                <a:latin typeface="Calibri"/>
              </a:rPr>
              <a:t>CADRAGE ET CONTRACTUALISATION
DE LA MISSION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0" y="45720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CHAPITRES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0" y="914400"/>
            <a:ext cx="3474720" cy="36576"/>
          </a:xfrm>
          <a:prstGeom prst="rect">
            <a:avLst/>
          </a:prstGeom>
          <a:solidFill>
            <a:srgbClr val="2A3B7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8229600" y="1005840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8229600" y="1051560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32520" y="105156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Comprendre la Demande et Qualifier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0" y="1755648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229600" y="1801368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32520" y="1801368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Construire la Proposition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0" y="2505456"/>
            <a:ext cx="411480" cy="50292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8229600" y="2551176"/>
            <a:ext cx="4114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81030"/>
                </a:solidFill>
                <a:latin typeface="Calibr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32520" y="2551176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FFFFFF"/>
                </a:solidFill>
                <a:latin typeface="Calibri"/>
              </a:rPr>
              <a:t>Le Kick-off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1 — CADRAGE ET CONTRACTUALISATION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Comprendre la Demande et Qualifier la Mission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Ne pas répondre à la demande : reformuler le vrai besoin avant de proposer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Identification du sponsor réel, cartographie des parties prenantes, critères Go/No-Go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Premiers KPI de référence et analyse des trois axes : Business · Politique · Opérationnel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Questionnaire de Cadrage Client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Grille Go/No-Go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Matrice Parties Prenantes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3 Axes d'Analyse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88952" cy="137160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88952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solidFill>
            <a:srgbClr val="081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74320" y="137160"/>
            <a:ext cx="9144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8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164592"/>
            <a:ext cx="7315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2D368"/>
                </a:solidFill>
                <a:latin typeface="Calibri"/>
              </a:rPr>
              <a:t>PARTIE 1 — CADRAGE ET CONTRACTUALISATION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502920"/>
            <a:ext cx="9144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Calibri"/>
              </a:rPr>
              <a:t>Construire la Proposition et Contractualiser la Mission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D1B4B"/>
                </a:solidFill>
                <a:latin typeface="Calibri"/>
              </a:rPr>
              <a:t>POINTS CLÉS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1965960"/>
            <a:ext cx="7132320" cy="36576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57200" y="214883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10312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Définir des objectifs SMART dès la proposition : spécifiques, mesurables, atteignables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88036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2926079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288036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Rédaction de la proposition technique et financière avec calcul ROI prévisionnel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657600"/>
            <a:ext cx="502920" cy="548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3703320"/>
            <a:ext cx="502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D4AF37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657600"/>
            <a:ext cx="65836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0" i="0">
                <a:solidFill>
                  <a:srgbClr val="1A203C"/>
                </a:solidFill>
                <a:latin typeface="Calibri"/>
              </a:rPr>
              <a:t>Négociation du contrat, périmètre de la mission, clauses de confidentialité et de suivi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1508760"/>
            <a:ext cx="3657600" cy="512064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229600" y="1508760"/>
            <a:ext cx="3657600" cy="54864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321040" y="1572768"/>
            <a:ext cx="3474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D4AF37"/>
                </a:solidFill>
                <a:latin typeface="Calibri"/>
              </a:rPr>
              <a:t>OUTILS &amp; MÉTHODES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66760" y="210312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503920" y="210312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Template Proposition Commerciale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66760" y="269747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8503920" y="269747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Calculateur ROI Prévisionnel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366760" y="3291839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3291839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Contrat de Mission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366760" y="3886200"/>
            <a:ext cx="54864" cy="365760"/>
          </a:xfrm>
          <a:prstGeom prst="rect">
            <a:avLst/>
          </a:prstGeom>
          <a:solidFill>
            <a:srgbClr val="D4AF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503920" y="3886200"/>
            <a:ext cx="32004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FFFFFF"/>
                </a:solidFill>
                <a:latin typeface="Calibri"/>
              </a:rPr>
              <a:t>Checklist Contractuelle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83680"/>
            <a:ext cx="12188952" cy="274320"/>
          </a:xfrm>
          <a:prstGeom prst="rect">
            <a:avLst/>
          </a:prstGeom>
          <a:solidFill>
            <a:srgbClr val="0D1B4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274320" y="6601968"/>
            <a:ext cx="1097280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F2D368"/>
                </a:solidFill>
                <a:latin typeface="Calibri"/>
              </a:rPr>
              <a:t>Le Manuel Pratique du Consultant en Excellence Opérationnelle  |  Rachid BERKANI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3196</Words>
  <Application>Microsoft Office PowerPoint</Application>
  <PresentationFormat>Personnalisé</PresentationFormat>
  <Paragraphs>652</Paragraphs>
  <Slides>42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42</vt:i4>
      </vt:variant>
    </vt:vector>
  </HeadingPairs>
  <TitlesOfParts>
    <vt:vector size="45" baseType="lpstr">
      <vt:lpstr>Arial</vt:lpstr>
      <vt:lpstr>Calibri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HP</dc:creator>
  <cp:keywords/>
  <dc:description>generated using python-pptx</dc:description>
  <cp:lastModifiedBy>rachid berkani</cp:lastModifiedBy>
  <cp:revision>2</cp:revision>
  <dcterms:created xsi:type="dcterms:W3CDTF">2013-01-27T09:14:16Z</dcterms:created>
  <dcterms:modified xsi:type="dcterms:W3CDTF">2026-04-01T08:18:48Z</dcterms:modified>
  <cp:category/>
</cp:coreProperties>
</file>